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56"/>
  </p:notesMasterIdLst>
  <p:sldIdLst>
    <p:sldId id="316" r:id="rId5"/>
    <p:sldId id="311" r:id="rId6"/>
    <p:sldId id="330" r:id="rId7"/>
    <p:sldId id="317" r:id="rId8"/>
    <p:sldId id="325" r:id="rId9"/>
    <p:sldId id="299" r:id="rId10"/>
    <p:sldId id="300" r:id="rId11"/>
    <p:sldId id="301" r:id="rId12"/>
    <p:sldId id="302" r:id="rId13"/>
    <p:sldId id="292" r:id="rId14"/>
    <p:sldId id="304" r:id="rId15"/>
    <p:sldId id="318" r:id="rId16"/>
    <p:sldId id="289" r:id="rId17"/>
    <p:sldId id="305" r:id="rId18"/>
    <p:sldId id="285" r:id="rId19"/>
    <p:sldId id="278" r:id="rId20"/>
    <p:sldId id="294" r:id="rId21"/>
    <p:sldId id="303" r:id="rId22"/>
    <p:sldId id="331" r:id="rId23"/>
    <p:sldId id="295" r:id="rId24"/>
    <p:sldId id="296" r:id="rId25"/>
    <p:sldId id="297" r:id="rId26"/>
    <p:sldId id="290" r:id="rId27"/>
    <p:sldId id="281" r:id="rId28"/>
    <p:sldId id="293" r:id="rId29"/>
    <p:sldId id="324" r:id="rId30"/>
    <p:sldId id="298" r:id="rId31"/>
    <p:sldId id="279" r:id="rId32"/>
    <p:sldId id="306" r:id="rId33"/>
    <p:sldId id="329" r:id="rId34"/>
    <p:sldId id="277" r:id="rId35"/>
    <p:sldId id="323" r:id="rId36"/>
    <p:sldId id="275" r:id="rId37"/>
    <p:sldId id="276" r:id="rId38"/>
    <p:sldId id="328" r:id="rId39"/>
    <p:sldId id="312" r:id="rId40"/>
    <p:sldId id="322" r:id="rId41"/>
    <p:sldId id="332" r:id="rId42"/>
    <p:sldId id="326" r:id="rId43"/>
    <p:sldId id="327" r:id="rId44"/>
    <p:sldId id="321" r:id="rId45"/>
    <p:sldId id="284" r:id="rId46"/>
    <p:sldId id="320" r:id="rId47"/>
    <p:sldId id="286" r:id="rId48"/>
    <p:sldId id="319" r:id="rId49"/>
    <p:sldId id="287" r:id="rId50"/>
    <p:sldId id="288" r:id="rId51"/>
    <p:sldId id="283" r:id="rId52"/>
    <p:sldId id="307" r:id="rId53"/>
    <p:sldId id="308" r:id="rId54"/>
    <p:sldId id="309" r:id="rId55"/>
  </p:sldIdLst>
  <p:sldSz cx="9144000" cy="6858000" type="screen4x3"/>
  <p:notesSz cx="6797675" cy="9926638"/>
  <p:defaultTextStyle>
    <a:defPPr>
      <a:defRPr lang="ja-JP"/>
    </a:defPPr>
    <a:lvl1pPr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1pPr>
    <a:lvl2pPr marL="4572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2pPr>
    <a:lvl3pPr marL="9144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3pPr>
    <a:lvl4pPr marL="13716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4pPr>
    <a:lvl5pPr marL="18288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5pPr>
    <a:lvl6pPr marL="22860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6pPr>
    <a:lvl7pPr marL="27432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7pPr>
    <a:lvl8pPr marL="32004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8pPr>
    <a:lvl9pPr marL="36576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9pPr>
  </p:defaultTextStyle>
  <p:extLst>
    <p:ext uri="{EFAFB233-063F-42B5-8137-9DF3F51BA10A}">
      <p15:sldGuideLst xmlns:p15="http://schemas.microsoft.com/office/powerpoint/2012/main">
        <p15:guide id="1" pos="2880">
          <p15:clr>
            <a:srgbClr val="A4A3A4"/>
          </p15:clr>
        </p15:guide>
        <p15:guide id="2" orient="horz" pos="119">
          <p15:clr>
            <a:srgbClr val="A4A3A4"/>
          </p15:clr>
        </p15:guide>
        <p15:guide id="3" orient="horz" pos="4201">
          <p15:clr>
            <a:srgbClr val="A4A3A4"/>
          </p15:clr>
        </p15:guide>
        <p15:guide id="4" pos="5602">
          <p15:clr>
            <a:srgbClr val="A4A3A4"/>
          </p15:clr>
        </p15:guide>
        <p15:guide id="5" pos="158">
          <p15:clr>
            <a:srgbClr val="A4A3A4"/>
          </p15:clr>
        </p15:guide>
        <p15:guide id="6" orient="horz" pos="19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5C4EB"/>
    <a:srgbClr val="1E99D5"/>
    <a:srgbClr val="1C98D5"/>
    <a:srgbClr val="FFCCFF"/>
    <a:srgbClr val="FF99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08" autoAdjust="0"/>
    <p:restoredTop sz="94660"/>
  </p:normalViewPr>
  <p:slideViewPr>
    <p:cSldViewPr showGuides="1">
      <p:cViewPr varScale="1">
        <p:scale>
          <a:sx n="103" d="100"/>
          <a:sy n="103" d="100"/>
        </p:scale>
        <p:origin x="1452" y="108"/>
      </p:cViewPr>
      <p:guideLst>
        <p:guide pos="2880"/>
        <p:guide orient="horz" pos="119"/>
        <p:guide orient="horz" pos="4201"/>
        <p:guide pos="5602"/>
        <p:guide pos="158"/>
        <p:guide orient="horz" pos="1933"/>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800E282-BC22-4F6A-9EED-BE13BFF34CFB}"/>
              </a:ext>
            </a:extLst>
          </p:cNvPr>
          <p:cNvSpPr>
            <a:spLocks noGrp="1"/>
          </p:cNvSpPr>
          <p:nvPr>
            <p:ph type="hdr" sz="quarter"/>
          </p:nvPr>
        </p:nvSpPr>
        <p:spPr>
          <a:xfrm>
            <a:off x="0" y="0"/>
            <a:ext cx="2946400" cy="496888"/>
          </a:xfrm>
          <a:prstGeom prst="rect">
            <a:avLst/>
          </a:prstGeom>
        </p:spPr>
        <p:txBody>
          <a:bodyPr vert="horz" lIns="88212" tIns="44106" rIns="88212" bIns="44106"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6D117884-0FE7-42DC-AF0C-43314CEC9061}"/>
              </a:ext>
            </a:extLst>
          </p:cNvPr>
          <p:cNvSpPr>
            <a:spLocks noGrp="1"/>
          </p:cNvSpPr>
          <p:nvPr>
            <p:ph type="dt" idx="1"/>
          </p:nvPr>
        </p:nvSpPr>
        <p:spPr>
          <a:xfrm>
            <a:off x="3849688" y="0"/>
            <a:ext cx="2946400" cy="496888"/>
          </a:xfrm>
          <a:prstGeom prst="rect">
            <a:avLst/>
          </a:prstGeom>
        </p:spPr>
        <p:txBody>
          <a:bodyPr vert="horz" lIns="88212" tIns="44106" rIns="88212" bIns="44106" rtlCol="0"/>
          <a:lstStyle>
            <a:lvl1pPr algn="r" eaLnBrk="1" fontAlgn="auto" hangingPunct="1">
              <a:spcBef>
                <a:spcPts val="0"/>
              </a:spcBef>
              <a:spcAft>
                <a:spcPts val="0"/>
              </a:spcAft>
              <a:defRPr sz="1200">
                <a:latin typeface="+mn-lt"/>
                <a:ea typeface="+mn-ea"/>
              </a:defRPr>
            </a:lvl1pPr>
          </a:lstStyle>
          <a:p>
            <a:pPr>
              <a:defRPr/>
            </a:pPr>
            <a:fld id="{FB50E498-0720-4544-8349-0985FA9D7012}" type="datetimeFigureOut">
              <a:rPr lang="ja-JP" altLang="en-US"/>
              <a:pPr>
                <a:defRPr/>
              </a:pPr>
              <a:t>2025/10/20</a:t>
            </a:fld>
            <a:endParaRPr lang="ja-JP" altLang="en-US"/>
          </a:p>
        </p:txBody>
      </p:sp>
      <p:sp>
        <p:nvSpPr>
          <p:cNvPr id="4" name="スライド イメージ プレースホルダー 3">
            <a:extLst>
              <a:ext uri="{FF2B5EF4-FFF2-40B4-BE49-F238E27FC236}">
                <a16:creationId xmlns:a16="http://schemas.microsoft.com/office/drawing/2014/main" id="{908D03C7-0615-4936-B949-1E188842CB5F}"/>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88212" tIns="44106" rIns="88212" bIns="44106"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5E9764CF-89FB-489F-8F1D-579262BED21C}"/>
              </a:ext>
            </a:extLst>
          </p:cNvPr>
          <p:cNvSpPr>
            <a:spLocks noGrp="1"/>
          </p:cNvSpPr>
          <p:nvPr>
            <p:ph type="body" sz="quarter" idx="3"/>
          </p:nvPr>
        </p:nvSpPr>
        <p:spPr>
          <a:xfrm>
            <a:off x="679450" y="4776788"/>
            <a:ext cx="5438775" cy="3908425"/>
          </a:xfrm>
          <a:prstGeom prst="rect">
            <a:avLst/>
          </a:prstGeom>
        </p:spPr>
        <p:txBody>
          <a:bodyPr vert="horz" lIns="88212" tIns="44106" rIns="88212" bIns="44106"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3A6389C0-F55A-4BB1-B1A7-366BC362D228}"/>
              </a:ext>
            </a:extLst>
          </p:cNvPr>
          <p:cNvSpPr>
            <a:spLocks noGrp="1"/>
          </p:cNvSpPr>
          <p:nvPr>
            <p:ph type="ftr" sz="quarter" idx="4"/>
          </p:nvPr>
        </p:nvSpPr>
        <p:spPr>
          <a:xfrm>
            <a:off x="0" y="9429750"/>
            <a:ext cx="2946400" cy="496888"/>
          </a:xfrm>
          <a:prstGeom prst="rect">
            <a:avLst/>
          </a:prstGeom>
        </p:spPr>
        <p:txBody>
          <a:bodyPr vert="horz" lIns="88212" tIns="44106" rIns="88212" bIns="44106"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7264190-9A54-4073-BBB1-56B7546D9274}"/>
              </a:ext>
            </a:extLst>
          </p:cNvPr>
          <p:cNvSpPr>
            <a:spLocks noGrp="1"/>
          </p:cNvSpPr>
          <p:nvPr>
            <p:ph type="sldNum" sz="quarter" idx="5"/>
          </p:nvPr>
        </p:nvSpPr>
        <p:spPr>
          <a:xfrm>
            <a:off x="3849688" y="9429750"/>
            <a:ext cx="2946400" cy="496888"/>
          </a:xfrm>
          <a:prstGeom prst="rect">
            <a:avLst/>
          </a:prstGeom>
        </p:spPr>
        <p:txBody>
          <a:bodyPr vert="horz" wrap="square" lIns="88212" tIns="44106" rIns="88212" bIns="44106" numCol="1" anchor="b" anchorCtr="0" compatLnSpc="1">
            <a:prstTxWarp prst="textNoShape">
              <a:avLst/>
            </a:prstTxWarp>
          </a:bodyPr>
          <a:lstStyle>
            <a:lvl1pPr algn="r" eaLnBrk="1" hangingPunct="1">
              <a:defRPr sz="1200"/>
            </a:lvl1pPr>
          </a:lstStyle>
          <a:p>
            <a:fld id="{287B11B9-12E9-4EC0-8175-14E7DD41B01B}"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4B50A20F-C8DD-4CBC-8728-0E9635864C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F3E53150-BA84-418B-A642-1356020C6A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FF3C8803-546A-4DBF-B892-1485E4D22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8D408C71-1885-4921-BF62-1A7C9F8CD1A1}" type="slidenum">
              <a:rPr lang="ja-JP" altLang="en-US" smtClean="0"/>
              <a:pPr/>
              <a:t>4</a:t>
            </a:fld>
            <a:endParaRPr lang="ja-JP" altLang="en-US"/>
          </a:p>
        </p:txBody>
      </p:sp>
    </p:spTree>
    <p:extLst>
      <p:ext uri="{BB962C8B-B14F-4D97-AF65-F5344CB8AC3E}">
        <p14:creationId xmlns:p14="http://schemas.microsoft.com/office/powerpoint/2010/main" val="49397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F91AC129-A76E-4E4F-AE8F-E952E34B4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a:extLst>
              <a:ext uri="{FF2B5EF4-FFF2-40B4-BE49-F238E27FC236}">
                <a16:creationId xmlns:a16="http://schemas.microsoft.com/office/drawing/2014/main" id="{77C0D269-7EE7-49E9-9853-AA811C64C8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4820" name="スライド番号プレースホルダー 3">
            <a:extLst>
              <a:ext uri="{FF2B5EF4-FFF2-40B4-BE49-F238E27FC236}">
                <a16:creationId xmlns:a16="http://schemas.microsoft.com/office/drawing/2014/main" id="{4AF8520F-E08D-45F8-9952-807E953B74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12C5C51A-EB49-4F1B-8172-8551AD234DE4}" type="slidenum">
              <a:rPr lang="ja-JP" altLang="en-US"/>
              <a:pPr/>
              <a:t>13</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0001F361-6290-4CE8-8774-040A0ECE8D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E610D535-DD4B-453C-A489-43964DBB14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9636" name="スライド番号プレースホルダー 3">
            <a:extLst>
              <a:ext uri="{FF2B5EF4-FFF2-40B4-BE49-F238E27FC236}">
                <a16:creationId xmlns:a16="http://schemas.microsoft.com/office/drawing/2014/main" id="{6D059039-EF70-4D03-84ED-B34F56989B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5914AACA-E865-4356-AAB1-956BBF3820EF}" type="slidenum">
              <a:rPr lang="ja-JP" altLang="en-US"/>
              <a:pPr/>
              <a:t>14</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E3196F96-A230-46C3-BDE5-1E24C370D5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a:extLst>
              <a:ext uri="{FF2B5EF4-FFF2-40B4-BE49-F238E27FC236}">
                <a16:creationId xmlns:a16="http://schemas.microsoft.com/office/drawing/2014/main" id="{C13C8CFF-9DEC-4263-A149-70F8697F27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4580" name="スライド番号プレースホルダー 3">
            <a:extLst>
              <a:ext uri="{FF2B5EF4-FFF2-40B4-BE49-F238E27FC236}">
                <a16:creationId xmlns:a16="http://schemas.microsoft.com/office/drawing/2014/main" id="{545A434D-9B53-4521-9718-89FD371A7E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3050" indent="-219075">
              <a:defRPr kumimoji="1">
                <a:solidFill>
                  <a:schemeClr val="tx1"/>
                </a:solidFill>
                <a:latin typeface="游ゴシック" panose="020B0400000000000000" pitchFamily="50" charset="-128"/>
                <a:ea typeface="游ゴシック" panose="020B0400000000000000" pitchFamily="50" charset="-128"/>
              </a:defRPr>
            </a:lvl4pPr>
            <a:lvl5pPr marL="1984375" indent="-219075">
              <a:defRPr kumimoji="1">
                <a:solidFill>
                  <a:schemeClr val="tx1"/>
                </a:solidFill>
                <a:latin typeface="游ゴシック" panose="020B0400000000000000" pitchFamily="50" charset="-128"/>
                <a:ea typeface="游ゴシック" panose="020B0400000000000000" pitchFamily="50" charset="-128"/>
              </a:defRPr>
            </a:lvl5pPr>
            <a:lvl6pPr marL="24415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D2B42636-4BEE-4B3A-AF5A-0D3793D050AD}" type="slidenum">
              <a:rPr lang="ja-JP" altLang="en-US"/>
              <a:pPr/>
              <a:t>15</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730DF7AD-591F-415C-97A4-95FEA4291B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08F1C36B-F18A-4A7C-8A49-A5641440B4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6628" name="スライド番号プレースホルダー 3">
            <a:extLst>
              <a:ext uri="{FF2B5EF4-FFF2-40B4-BE49-F238E27FC236}">
                <a16:creationId xmlns:a16="http://schemas.microsoft.com/office/drawing/2014/main" id="{136D26B6-E362-4C1B-BFFB-0283CBC888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3050" indent="-219075">
              <a:defRPr kumimoji="1">
                <a:solidFill>
                  <a:schemeClr val="tx1"/>
                </a:solidFill>
                <a:latin typeface="游ゴシック" panose="020B0400000000000000" pitchFamily="50" charset="-128"/>
                <a:ea typeface="游ゴシック" panose="020B0400000000000000" pitchFamily="50" charset="-128"/>
              </a:defRPr>
            </a:lvl4pPr>
            <a:lvl5pPr marL="1984375" indent="-219075">
              <a:defRPr kumimoji="1">
                <a:solidFill>
                  <a:schemeClr val="tx1"/>
                </a:solidFill>
                <a:latin typeface="游ゴシック" panose="020B0400000000000000" pitchFamily="50" charset="-128"/>
                <a:ea typeface="游ゴシック" panose="020B0400000000000000" pitchFamily="50" charset="-128"/>
              </a:defRPr>
            </a:lvl5pPr>
            <a:lvl6pPr marL="24415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058BBE45-BC0C-48F3-BE34-D8A2BEC8CA06}" type="slidenum">
              <a:rPr lang="ja-JP" altLang="en-US"/>
              <a:pPr/>
              <a:t>16</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a:extLst>
              <a:ext uri="{FF2B5EF4-FFF2-40B4-BE49-F238E27FC236}">
                <a16:creationId xmlns:a16="http://schemas.microsoft.com/office/drawing/2014/main" id="{221DB5F7-1563-49D2-B076-47AC7D7DD7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ー 2">
            <a:extLst>
              <a:ext uri="{FF2B5EF4-FFF2-40B4-BE49-F238E27FC236}">
                <a16:creationId xmlns:a16="http://schemas.microsoft.com/office/drawing/2014/main" id="{741E9B64-4D76-4BB7-AEA7-F0AB13768E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5060" name="スライド番号プレースホルダー 3">
            <a:extLst>
              <a:ext uri="{FF2B5EF4-FFF2-40B4-BE49-F238E27FC236}">
                <a16:creationId xmlns:a16="http://schemas.microsoft.com/office/drawing/2014/main" id="{7852295C-B392-489F-BA40-C14F06C5D6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3050" indent="-219075">
              <a:defRPr kumimoji="1">
                <a:solidFill>
                  <a:schemeClr val="tx1"/>
                </a:solidFill>
                <a:latin typeface="游ゴシック" panose="020B0400000000000000" pitchFamily="50" charset="-128"/>
                <a:ea typeface="游ゴシック" panose="020B0400000000000000" pitchFamily="50" charset="-128"/>
              </a:defRPr>
            </a:lvl4pPr>
            <a:lvl5pPr marL="1984375" indent="-219075">
              <a:defRPr kumimoji="1">
                <a:solidFill>
                  <a:schemeClr val="tx1"/>
                </a:solidFill>
                <a:latin typeface="游ゴシック" panose="020B0400000000000000" pitchFamily="50" charset="-128"/>
                <a:ea typeface="游ゴシック" panose="020B0400000000000000" pitchFamily="50" charset="-128"/>
              </a:defRPr>
            </a:lvl5pPr>
            <a:lvl6pPr marL="24415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C5FDF303-4B75-40FE-B405-26884CCDD74A}" type="slidenum">
              <a:rPr lang="ja-JP" altLang="en-US"/>
              <a:pPr/>
              <a:t>17</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E9D1D2E1-4D44-458D-BC9F-7113A302F8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B182A34B-867E-4010-A50B-D997E65C69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5540" name="スライド番号プレースホルダー 3">
            <a:extLst>
              <a:ext uri="{FF2B5EF4-FFF2-40B4-BE49-F238E27FC236}">
                <a16:creationId xmlns:a16="http://schemas.microsoft.com/office/drawing/2014/main" id="{5963D6A1-3FA6-40A4-A664-26A43EA8C3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3050" indent="-219075">
              <a:defRPr kumimoji="1">
                <a:solidFill>
                  <a:schemeClr val="tx1"/>
                </a:solidFill>
                <a:latin typeface="游ゴシック" panose="020B0400000000000000" pitchFamily="50" charset="-128"/>
                <a:ea typeface="游ゴシック" panose="020B0400000000000000" pitchFamily="50" charset="-128"/>
              </a:defRPr>
            </a:lvl4pPr>
            <a:lvl5pPr marL="1984375" indent="-219075">
              <a:defRPr kumimoji="1">
                <a:solidFill>
                  <a:schemeClr val="tx1"/>
                </a:solidFill>
                <a:latin typeface="游ゴシック" panose="020B0400000000000000" pitchFamily="50" charset="-128"/>
                <a:ea typeface="游ゴシック" panose="020B0400000000000000" pitchFamily="50" charset="-128"/>
              </a:defRPr>
            </a:lvl5pPr>
            <a:lvl6pPr marL="24415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ADF0539-1678-4DA2-84F2-5FB100244A7B}" type="slidenum">
              <a:rPr lang="ja-JP" altLang="en-US"/>
              <a:pPr/>
              <a:t>18</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5F1E0531-FAC7-45CD-2385-B7B982FB8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0B470C48-A134-C2BB-8AA2-58C21A1D14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148" name="スライド番号プレースホルダー 3">
            <a:extLst>
              <a:ext uri="{FF2B5EF4-FFF2-40B4-BE49-F238E27FC236}">
                <a16:creationId xmlns:a16="http://schemas.microsoft.com/office/drawing/2014/main" id="{FA687E38-A9F6-E512-42FE-5DB0A72A3B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3050" indent="-219075">
              <a:defRPr kumimoji="1">
                <a:solidFill>
                  <a:schemeClr val="tx1"/>
                </a:solidFill>
                <a:latin typeface="游ゴシック" panose="020B0400000000000000" pitchFamily="50" charset="-128"/>
                <a:ea typeface="游ゴシック" panose="020B0400000000000000" pitchFamily="50" charset="-128"/>
              </a:defRPr>
            </a:lvl4pPr>
            <a:lvl5pPr marL="1984375" indent="-219075">
              <a:defRPr kumimoji="1">
                <a:solidFill>
                  <a:schemeClr val="tx1"/>
                </a:solidFill>
                <a:latin typeface="游ゴシック" panose="020B0400000000000000" pitchFamily="50" charset="-128"/>
                <a:ea typeface="游ゴシック" panose="020B0400000000000000" pitchFamily="50" charset="-128"/>
              </a:defRPr>
            </a:lvl5pPr>
            <a:lvl6pPr marL="24415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5F26954-0982-4C4D-93A3-642A19181D46}" type="slidenum">
              <a:rPr lang="ja-JP" altLang="en-US"/>
              <a:pPr/>
              <a:t>19</a:t>
            </a:fld>
            <a:endParaRPr lang="ja-JP" altLang="en-US"/>
          </a:p>
        </p:txBody>
      </p:sp>
    </p:spTree>
    <p:extLst>
      <p:ext uri="{BB962C8B-B14F-4D97-AF65-F5344CB8AC3E}">
        <p14:creationId xmlns:p14="http://schemas.microsoft.com/office/powerpoint/2010/main" val="1526374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D1CC8CBF-4DF3-437C-9882-125D9819DF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a:extLst>
              <a:ext uri="{FF2B5EF4-FFF2-40B4-BE49-F238E27FC236}">
                <a16:creationId xmlns:a16="http://schemas.microsoft.com/office/drawing/2014/main" id="{B960605C-0945-461D-BD4F-DD0EB9D0F4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7108" name="スライド番号プレースホルダー 3">
            <a:extLst>
              <a:ext uri="{FF2B5EF4-FFF2-40B4-BE49-F238E27FC236}">
                <a16:creationId xmlns:a16="http://schemas.microsoft.com/office/drawing/2014/main" id="{2953C584-3BEE-46C3-BBAA-FF7D0245E1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9E2CF061-4573-4A8E-B35B-03E26E6207E4}" type="slidenum">
              <a:rPr lang="ja-JP" altLang="en-US"/>
              <a:pPr/>
              <a:t>20</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7F2406E-26F7-41BE-8816-461AEF47FC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a:extLst>
              <a:ext uri="{FF2B5EF4-FFF2-40B4-BE49-F238E27FC236}">
                <a16:creationId xmlns:a16="http://schemas.microsoft.com/office/drawing/2014/main" id="{D497D656-33C4-47CB-99C3-098D0EC7C7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9156" name="スライド番号プレースホルダー 3">
            <a:extLst>
              <a:ext uri="{FF2B5EF4-FFF2-40B4-BE49-F238E27FC236}">
                <a16:creationId xmlns:a16="http://schemas.microsoft.com/office/drawing/2014/main" id="{F6759C4B-FE0C-4827-94D8-47ADE085E3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5FDA28EF-FAA3-4EE6-9DDE-02C0C0F8327F}" type="slidenum">
              <a:rPr lang="ja-JP" altLang="en-US"/>
              <a:pPr/>
              <a:t>21</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a:extLst>
              <a:ext uri="{FF2B5EF4-FFF2-40B4-BE49-F238E27FC236}">
                <a16:creationId xmlns:a16="http://schemas.microsoft.com/office/drawing/2014/main" id="{0580EEAA-C2A1-49C5-BBD1-3693EB7896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ノート プレースホルダー 2">
            <a:extLst>
              <a:ext uri="{FF2B5EF4-FFF2-40B4-BE49-F238E27FC236}">
                <a16:creationId xmlns:a16="http://schemas.microsoft.com/office/drawing/2014/main" id="{EE91E4EF-EF34-44F3-A4FD-0E699F7B8A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1204" name="スライド番号プレースホルダー 3">
            <a:extLst>
              <a:ext uri="{FF2B5EF4-FFF2-40B4-BE49-F238E27FC236}">
                <a16:creationId xmlns:a16="http://schemas.microsoft.com/office/drawing/2014/main" id="{D5B5977D-3EEB-411D-B5F4-FE55C5C801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020410A5-67F8-4B56-A8D1-4808D08AE603}" type="slidenum">
              <a:rPr lang="ja-JP" altLang="en-US"/>
              <a:pPr/>
              <a:t>22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a:extLst>
              <a:ext uri="{FF2B5EF4-FFF2-40B4-BE49-F238E27FC236}">
                <a16:creationId xmlns:a16="http://schemas.microsoft.com/office/drawing/2014/main" id="{DC4B86AB-CCE8-447D-8A6D-CEDA653947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ー 2">
            <a:extLst>
              <a:ext uri="{FF2B5EF4-FFF2-40B4-BE49-F238E27FC236}">
                <a16:creationId xmlns:a16="http://schemas.microsoft.com/office/drawing/2014/main" id="{45ECA198-7105-4D63-B891-11AB0D041B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71684" name="スライド番号プレースホルダー 3">
            <a:extLst>
              <a:ext uri="{FF2B5EF4-FFF2-40B4-BE49-F238E27FC236}">
                <a16:creationId xmlns:a16="http://schemas.microsoft.com/office/drawing/2014/main" id="{7BE81D0B-3552-455B-AA4C-8D293FD2DE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39775" indent="-284163">
              <a:defRPr kumimoji="1">
                <a:solidFill>
                  <a:schemeClr val="tx1"/>
                </a:solidFill>
                <a:latin typeface="游ゴシック" panose="020B0400000000000000" pitchFamily="50" charset="-128"/>
                <a:ea typeface="游ゴシック" panose="020B0400000000000000" pitchFamily="50" charset="-128"/>
              </a:defRPr>
            </a:lvl2pPr>
            <a:lvl3pPr marL="1139825" indent="-225425">
              <a:defRPr kumimoji="1">
                <a:solidFill>
                  <a:schemeClr val="tx1"/>
                </a:solidFill>
                <a:latin typeface="游ゴシック" panose="020B0400000000000000" pitchFamily="50" charset="-128"/>
                <a:ea typeface="游ゴシック" panose="020B0400000000000000" pitchFamily="50" charset="-128"/>
              </a:defRPr>
            </a:lvl3pPr>
            <a:lvl4pPr marL="1598613" indent="-225425">
              <a:defRPr kumimoji="1">
                <a:solidFill>
                  <a:schemeClr val="tx1"/>
                </a:solidFill>
                <a:latin typeface="游ゴシック" panose="020B0400000000000000" pitchFamily="50" charset="-128"/>
                <a:ea typeface="游ゴシック" panose="020B0400000000000000" pitchFamily="50" charset="-128"/>
              </a:defRPr>
            </a:lvl4pPr>
            <a:lvl5pPr marL="2055813" indent="-225425">
              <a:defRPr kumimoji="1">
                <a:solidFill>
                  <a:schemeClr val="tx1"/>
                </a:solidFill>
                <a:latin typeface="游ゴシック" panose="020B0400000000000000" pitchFamily="50" charset="-128"/>
                <a:ea typeface="游ゴシック" panose="020B0400000000000000" pitchFamily="50" charset="-128"/>
              </a:defRPr>
            </a:lvl5pPr>
            <a:lvl6pPr marL="2513013" indent="-22542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0213" indent="-22542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7413" indent="-22542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4613" indent="-22542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25FDB96-5BB7-46A8-8F59-62924FA6D3CD}" type="slidenum">
              <a:rPr lang="ja-JP" altLang="en-US"/>
              <a:pPr/>
              <a:t>5</a:t>
            </a:fld>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BFCB2FBF-0410-47AD-8727-123CD1D0A4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FF1E6517-0F6A-45C8-AC08-B2528A1082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6868" name="スライド番号プレースホルダー 3">
            <a:extLst>
              <a:ext uri="{FF2B5EF4-FFF2-40B4-BE49-F238E27FC236}">
                <a16:creationId xmlns:a16="http://schemas.microsoft.com/office/drawing/2014/main" id="{41622BE2-74DA-40AC-B04A-F158B7CAA8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9E0DCBC-ECCC-495E-8BF7-9D2E921E37BE}" type="slidenum">
              <a:rPr lang="ja-JP" altLang="en-US"/>
              <a:pPr/>
              <a:t>23</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B8CBB930-E8C6-4502-98F6-80C2960519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1C58FDF0-73FC-41E3-88BF-8E23182CCC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6388" name="スライド番号プレースホルダー 3">
            <a:extLst>
              <a:ext uri="{FF2B5EF4-FFF2-40B4-BE49-F238E27FC236}">
                <a16:creationId xmlns:a16="http://schemas.microsoft.com/office/drawing/2014/main" id="{0FE73DAB-1549-4561-876D-5C335F7046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FAD50C9E-AECF-4862-B006-71E88C4C95C6}" type="slidenum">
              <a:rPr lang="ja-JP" altLang="en-US"/>
              <a:pPr/>
              <a:t>24</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CD6A62F1-9223-4A08-957E-EF9208411D23}"/>
              </a:ext>
            </a:extLst>
          </p:cNvPr>
          <p:cNvSpPr>
            <a:spLocks noGrp="1" noRot="1" noChangeAspect="1" noTextEdit="1"/>
          </p:cNvSpPr>
          <p:nvPr>
            <p:ph type="sldImg"/>
          </p:nvPr>
        </p:nvSpPr>
        <p:spPr bwMode="auto">
          <a:noFill/>
          <a:ln w="12701">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a:extLst>
              <a:ext uri="{FF2B5EF4-FFF2-40B4-BE49-F238E27FC236}">
                <a16:creationId xmlns:a16="http://schemas.microsoft.com/office/drawing/2014/main" id="{1C514995-8A12-49EB-8461-9B01B82DDA22}"/>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3012" name="スライド番号プレースホルダー 3">
            <a:extLst>
              <a:ext uri="{FF2B5EF4-FFF2-40B4-BE49-F238E27FC236}">
                <a16:creationId xmlns:a16="http://schemas.microsoft.com/office/drawing/2014/main" id="{EB93B9C6-A3C7-4EEB-87A7-820589B56BE5}"/>
              </a:ext>
            </a:extLst>
          </p:cNvPr>
          <p:cNvSpPr txBox="1">
            <a:spLocks noChangeArrowheads="1"/>
          </p:cNvSpPr>
          <p:nvPr/>
        </p:nvSpPr>
        <p:spPr bwMode="auto">
          <a:xfrm>
            <a:off x="3854450" y="9442450"/>
            <a:ext cx="29511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31" tIns="44165" rIns="88331" bIns="44165" anchor="b"/>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r" hangingPunct="1"/>
            <a:fld id="{C929E665-9A9E-4D19-B43B-A5AC1FD15782}" type="slidenum">
              <a:rPr lang="en-US" altLang="ja-JP" sz="1200">
                <a:solidFill>
                  <a:srgbClr val="000000"/>
                </a:solidFill>
              </a:rPr>
              <a:pPr algn="r" hangingPunct="1"/>
              <a:t>25</a:t>
            </a:fld>
            <a:endParaRPr lang="en-US" altLang="ja-JP"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4A0042E9-6806-4B44-B178-A41238314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C0FA894F-70D0-8543-485C-03D7112600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13895F90-67C5-4FC8-280E-B4C9F6D173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65F72B96-5B08-41ED-884A-BA62FB9FF522}" type="slidenum">
              <a:rPr lang="ja-JP" altLang="en-US"/>
              <a:pPr/>
              <a:t>26</a:t>
            </a:fld>
            <a:endParaRPr lang="ja-JP" altLang="en-US"/>
          </a:p>
        </p:txBody>
      </p:sp>
    </p:spTree>
    <p:extLst>
      <p:ext uri="{BB962C8B-B14F-4D97-AF65-F5344CB8AC3E}">
        <p14:creationId xmlns:p14="http://schemas.microsoft.com/office/powerpoint/2010/main" val="328393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a:extLst>
              <a:ext uri="{FF2B5EF4-FFF2-40B4-BE49-F238E27FC236}">
                <a16:creationId xmlns:a16="http://schemas.microsoft.com/office/drawing/2014/main" id="{C6873894-B5A4-41A3-BDFA-6CC20DBE0B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ー 2">
            <a:extLst>
              <a:ext uri="{FF2B5EF4-FFF2-40B4-BE49-F238E27FC236}">
                <a16:creationId xmlns:a16="http://schemas.microsoft.com/office/drawing/2014/main" id="{48C6338F-A90B-4BC5-B6A2-09D83CE050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5300" name="スライド番号プレースホルダー 3">
            <a:extLst>
              <a:ext uri="{FF2B5EF4-FFF2-40B4-BE49-F238E27FC236}">
                <a16:creationId xmlns:a16="http://schemas.microsoft.com/office/drawing/2014/main" id="{C1571564-8753-48DF-B8C1-B94BD2F42D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4420CBE3-5422-4CE6-9D41-75B6BF6855D0}" type="slidenum">
              <a:rPr lang="ja-JP" altLang="en-US"/>
              <a:pPr/>
              <a:t>27</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B8D4E242-869E-43E4-8DEE-61F0BECC8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a:extLst>
              <a:ext uri="{FF2B5EF4-FFF2-40B4-BE49-F238E27FC236}">
                <a16:creationId xmlns:a16="http://schemas.microsoft.com/office/drawing/2014/main" id="{34948365-D4C6-43CD-A0D3-16651FE0DD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2292" name="スライド番号プレースホルダー 3">
            <a:extLst>
              <a:ext uri="{FF2B5EF4-FFF2-40B4-BE49-F238E27FC236}">
                <a16:creationId xmlns:a16="http://schemas.microsoft.com/office/drawing/2014/main" id="{00252D97-94D3-4CD6-B6AB-237D103E2A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0AC0F01C-D92D-420A-A319-85162C9E224B}" type="slidenum">
              <a:rPr lang="ja-JP" altLang="en-US"/>
              <a:pPr/>
              <a:t>28</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ー 1">
            <a:extLst>
              <a:ext uri="{FF2B5EF4-FFF2-40B4-BE49-F238E27FC236}">
                <a16:creationId xmlns:a16="http://schemas.microsoft.com/office/drawing/2014/main" id="{93C4BAB6-D698-47C1-9533-1A6FB585AF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ー 2">
            <a:extLst>
              <a:ext uri="{FF2B5EF4-FFF2-40B4-BE49-F238E27FC236}">
                <a16:creationId xmlns:a16="http://schemas.microsoft.com/office/drawing/2014/main" id="{9C2DD4B4-48E4-4639-B9B2-3407D143F0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73732" name="スライド番号プレースホルダー 3">
            <a:extLst>
              <a:ext uri="{FF2B5EF4-FFF2-40B4-BE49-F238E27FC236}">
                <a16:creationId xmlns:a16="http://schemas.microsoft.com/office/drawing/2014/main" id="{B45C7984-909A-4E70-A736-469E5F394F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6FE5D6C8-2DD8-41BF-836E-009457C25023}" type="slidenum">
              <a:rPr lang="ja-JP" altLang="en-US"/>
              <a:pPr/>
              <a:t>29</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26D8F2F9-DBB5-4A61-A7CA-F4EF09C186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CF8EBBE0-DEF1-4B47-8BE1-F97DDF15CD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D00CD523-A7AF-44EA-9981-9B66C50E5F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CDF79752-30D6-490E-94AC-159D823269D1}" type="slidenum">
              <a:rPr lang="ja-JP" altLang="en-US" smtClean="0"/>
              <a:pPr/>
              <a:t>30</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C77A6B91-4691-4AC6-9DAD-E3015794B3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E10B2D8F-35AF-4006-9F92-829A601741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28D916DD-9F12-40A3-9708-FE48CFC15F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61D3467A-4FA4-46F1-83C7-92162C5CE8FD}" type="slidenum">
              <a:rPr lang="ja-JP" altLang="en-US"/>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CEFACA37-F277-494C-BB4B-771FEEB627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1208B270-71A7-415B-B57F-197CD03D73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14D1653F-382B-4F3A-92A2-D51459F21B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7DC3B4B0-5707-4146-843E-AC8043BD2E37}" type="slidenum">
              <a:rPr lang="ja-JP" altLang="en-US"/>
              <a:pPr/>
              <a:t>32</a:t>
            </a:fld>
            <a:endParaRPr lang="ja-JP" altLang="en-US"/>
          </a:p>
        </p:txBody>
      </p:sp>
    </p:spTree>
    <p:extLst>
      <p:ext uri="{BB962C8B-B14F-4D97-AF65-F5344CB8AC3E}">
        <p14:creationId xmlns:p14="http://schemas.microsoft.com/office/powerpoint/2010/main" val="18333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7FC8F0BC-D480-473F-AD60-34346F55BA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ー 2">
            <a:extLst>
              <a:ext uri="{FF2B5EF4-FFF2-40B4-BE49-F238E27FC236}">
                <a16:creationId xmlns:a16="http://schemas.microsoft.com/office/drawing/2014/main" id="{F7A159A7-1BDD-4E74-A98D-8C6737A14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7348" name="スライド番号プレースホルダー 3">
            <a:extLst>
              <a:ext uri="{FF2B5EF4-FFF2-40B4-BE49-F238E27FC236}">
                <a16:creationId xmlns:a16="http://schemas.microsoft.com/office/drawing/2014/main" id="{653EF0C9-C59F-4AFF-8FEE-8924070430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96E5D264-DDBB-4E2F-A27F-884980730EE8}" type="slidenum">
              <a:rPr lang="ja-JP" altLang="en-US"/>
              <a:pPr/>
              <a:t>6</a:t>
            </a:fld>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64805951-5184-4EC5-8AB9-5E63AB20C4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1BE0A340-33A9-4A10-AA2A-553D50A999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148" name="スライド番号プレースホルダー 3">
            <a:extLst>
              <a:ext uri="{FF2B5EF4-FFF2-40B4-BE49-F238E27FC236}">
                <a16:creationId xmlns:a16="http://schemas.microsoft.com/office/drawing/2014/main" id="{25021FA5-1732-4A22-816E-C3A124B684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3050" indent="-219075">
              <a:defRPr kumimoji="1">
                <a:solidFill>
                  <a:schemeClr val="tx1"/>
                </a:solidFill>
                <a:latin typeface="游ゴシック" panose="020B0400000000000000" pitchFamily="50" charset="-128"/>
                <a:ea typeface="游ゴシック" panose="020B0400000000000000" pitchFamily="50" charset="-128"/>
              </a:defRPr>
            </a:lvl4pPr>
            <a:lvl5pPr marL="1984375" indent="-219075">
              <a:defRPr kumimoji="1">
                <a:solidFill>
                  <a:schemeClr val="tx1"/>
                </a:solidFill>
                <a:latin typeface="游ゴシック" panose="020B0400000000000000" pitchFamily="50" charset="-128"/>
                <a:ea typeface="游ゴシック" panose="020B0400000000000000" pitchFamily="50" charset="-128"/>
              </a:defRPr>
            </a:lvl5pPr>
            <a:lvl6pPr marL="24415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6817D341-8FEA-4B9D-B3CF-92017E278FE3}" type="slidenum">
              <a:rPr lang="ja-JP" altLang="en-US"/>
              <a:pPr/>
              <a:t>33</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0F371699-1406-45C6-B0C7-E9B230F867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0C68EDF7-B4AA-4A70-990B-19E48689D9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8196" name="スライド番号プレースホルダー 3">
            <a:extLst>
              <a:ext uri="{FF2B5EF4-FFF2-40B4-BE49-F238E27FC236}">
                <a16:creationId xmlns:a16="http://schemas.microsoft.com/office/drawing/2014/main" id="{636A6765-CD29-4D15-8169-8462D8D622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3050" indent="-219075">
              <a:defRPr kumimoji="1">
                <a:solidFill>
                  <a:schemeClr val="tx1"/>
                </a:solidFill>
                <a:latin typeface="游ゴシック" panose="020B0400000000000000" pitchFamily="50" charset="-128"/>
                <a:ea typeface="游ゴシック" panose="020B0400000000000000" pitchFamily="50" charset="-128"/>
              </a:defRPr>
            </a:lvl4pPr>
            <a:lvl5pPr marL="1984375" indent="-219075">
              <a:defRPr kumimoji="1">
                <a:solidFill>
                  <a:schemeClr val="tx1"/>
                </a:solidFill>
                <a:latin typeface="游ゴシック" panose="020B0400000000000000" pitchFamily="50" charset="-128"/>
                <a:ea typeface="游ゴシック" panose="020B0400000000000000" pitchFamily="50" charset="-128"/>
              </a:defRPr>
            </a:lvl5pPr>
            <a:lvl6pPr marL="24415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4BB06F52-1234-434F-80CA-768C377BFEF6}" type="slidenum">
              <a:rPr lang="ja-JP" altLang="en-US"/>
              <a:pPr/>
              <a:t>34</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98EC56C5-253E-4639-B3AC-8DE1659EF8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C6B2F1E7-C25D-4275-BD7D-C1A99C9139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6FE33D5C-3555-403B-8C2A-87088886A8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6FEEAB0D-68CC-439E-8D72-33956227A916}" type="slidenum">
              <a:rPr lang="ja-JP" altLang="en-US" smtClean="0"/>
              <a:pPr/>
              <a:t>35</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BFE02C57-065D-4643-B130-BED92CD6E3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E405A4A0-C710-45B5-8D16-1F20B2592B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436" name="スライド番号プレースホルダー 3">
            <a:extLst>
              <a:ext uri="{FF2B5EF4-FFF2-40B4-BE49-F238E27FC236}">
                <a16:creationId xmlns:a16="http://schemas.microsoft.com/office/drawing/2014/main" id="{39EBE681-FE0D-41DB-ABA1-59D7CC1A23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F8E0EE1C-2838-484A-8A81-D769B6623C73}" type="slidenum">
              <a:rPr lang="ja-JP" altLang="en-US"/>
              <a:pPr/>
              <a:t>36</a:t>
            </a:fld>
            <a:endParaRPr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6C5DEF7A-4AD4-4868-AD01-961B2C7AA5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9DF5D3F9-F1F6-476D-8ED6-E01E4D6DE8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A6390C17-C4F2-4BC3-B550-9C9E499AC0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0D3EA69A-90A0-4444-9132-E14821F1A56B}" type="slidenum">
              <a:rPr lang="ja-JP" altLang="en-US" smtClean="0"/>
              <a:pPr/>
              <a:t>37</a:t>
            </a:fld>
            <a:endParaRPr lang="ja-JP" altLang="en-US"/>
          </a:p>
        </p:txBody>
      </p:sp>
    </p:spTree>
    <p:extLst>
      <p:ext uri="{BB962C8B-B14F-4D97-AF65-F5344CB8AC3E}">
        <p14:creationId xmlns:p14="http://schemas.microsoft.com/office/powerpoint/2010/main" val="2304614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A0C6BBFB-D8E6-4C2B-9B35-2D6B270143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71153771-597E-4033-9658-9CA9BA642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3EFF17F5-A1D8-4E50-9D71-D3D39B935E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23EC51C1-12E7-47A7-B02C-C6FD3B996922}" type="slidenum">
              <a:rPr lang="ja-JP" altLang="en-US" smtClean="0"/>
              <a:pPr/>
              <a:t>38</a:t>
            </a:fld>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0FC60DC6-6AFA-4AB1-AF48-018C6617C2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A04FCD02-4A37-4569-8A23-5682F99994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A17E414C-C91E-457D-9DA5-34DF984B38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09613" indent="-271463">
              <a:defRPr kumimoji="1">
                <a:solidFill>
                  <a:schemeClr val="tx1"/>
                </a:solidFill>
                <a:latin typeface="游ゴシック" panose="020B0400000000000000" pitchFamily="50" charset="-128"/>
                <a:ea typeface="游ゴシック" panose="020B0400000000000000" pitchFamily="50" charset="-128"/>
              </a:defRPr>
            </a:lvl2pPr>
            <a:lvl3pPr marL="1090613" indent="-215900">
              <a:defRPr kumimoji="1">
                <a:solidFill>
                  <a:schemeClr val="tx1"/>
                </a:solidFill>
                <a:latin typeface="游ゴシック" panose="020B0400000000000000" pitchFamily="50" charset="-128"/>
                <a:ea typeface="游ゴシック" panose="020B0400000000000000" pitchFamily="50" charset="-128"/>
              </a:defRPr>
            </a:lvl3pPr>
            <a:lvl4pPr marL="1530350" indent="-215900">
              <a:defRPr kumimoji="1">
                <a:solidFill>
                  <a:schemeClr val="tx1"/>
                </a:solidFill>
                <a:latin typeface="游ゴシック" panose="020B0400000000000000" pitchFamily="50" charset="-128"/>
                <a:ea typeface="游ゴシック" panose="020B0400000000000000" pitchFamily="50" charset="-128"/>
              </a:defRPr>
            </a:lvl4pPr>
            <a:lvl5pPr marL="1968500" indent="-215900">
              <a:defRPr kumimoji="1">
                <a:solidFill>
                  <a:schemeClr val="tx1"/>
                </a:solidFill>
                <a:latin typeface="游ゴシック" panose="020B0400000000000000" pitchFamily="50" charset="-128"/>
                <a:ea typeface="游ゴシック" panose="020B0400000000000000" pitchFamily="50" charset="-128"/>
              </a:defRPr>
            </a:lvl5pPr>
            <a:lvl6pPr marL="24257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829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401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7973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421CA07B-9E21-4347-8449-6F7B6F9F0055}" type="slidenum">
              <a:rPr lang="ja-JP" altLang="en-US"/>
              <a:pPr/>
              <a:t>39</a:t>
            </a:fld>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3DED37CC-85BB-4807-A5CA-1A2775F5B5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55229C12-B25D-4213-811B-B85FC8333F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5F3DB4B4-2969-49D9-B3EF-6ED562F82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09613" indent="-271463">
              <a:defRPr kumimoji="1">
                <a:solidFill>
                  <a:schemeClr val="tx1"/>
                </a:solidFill>
                <a:latin typeface="游ゴシック" panose="020B0400000000000000" pitchFamily="50" charset="-128"/>
                <a:ea typeface="游ゴシック" panose="020B0400000000000000" pitchFamily="50" charset="-128"/>
              </a:defRPr>
            </a:lvl2pPr>
            <a:lvl3pPr marL="1090613" indent="-215900">
              <a:defRPr kumimoji="1">
                <a:solidFill>
                  <a:schemeClr val="tx1"/>
                </a:solidFill>
                <a:latin typeface="游ゴシック" panose="020B0400000000000000" pitchFamily="50" charset="-128"/>
                <a:ea typeface="游ゴシック" panose="020B0400000000000000" pitchFamily="50" charset="-128"/>
              </a:defRPr>
            </a:lvl3pPr>
            <a:lvl4pPr marL="1530350" indent="-215900">
              <a:defRPr kumimoji="1">
                <a:solidFill>
                  <a:schemeClr val="tx1"/>
                </a:solidFill>
                <a:latin typeface="游ゴシック" panose="020B0400000000000000" pitchFamily="50" charset="-128"/>
                <a:ea typeface="游ゴシック" panose="020B0400000000000000" pitchFamily="50" charset="-128"/>
              </a:defRPr>
            </a:lvl4pPr>
            <a:lvl5pPr marL="1968500" indent="-215900">
              <a:defRPr kumimoji="1">
                <a:solidFill>
                  <a:schemeClr val="tx1"/>
                </a:solidFill>
                <a:latin typeface="游ゴシック" panose="020B0400000000000000" pitchFamily="50" charset="-128"/>
                <a:ea typeface="游ゴシック" panose="020B0400000000000000" pitchFamily="50" charset="-128"/>
              </a:defRPr>
            </a:lvl5pPr>
            <a:lvl6pPr marL="24257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829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401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797300" indent="-2159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D0A1E2E1-D2AF-4013-83E5-73FC1B11390A}" type="slidenum">
              <a:rPr lang="ja-JP" altLang="en-US"/>
              <a:pPr/>
              <a:t>40</a:t>
            </a:fld>
            <a:endParaRPr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4100" name="スライド番号プレースホルダー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4375" indent="-273050">
              <a:defRPr kumimoji="1">
                <a:solidFill>
                  <a:schemeClr val="tx1"/>
                </a:solidFill>
                <a:latin typeface="游ゴシック" panose="020B0400000000000000" pitchFamily="50" charset="-128"/>
                <a:ea typeface="游ゴシック" panose="020B0400000000000000" pitchFamily="50" charset="-128"/>
              </a:defRPr>
            </a:lvl2pPr>
            <a:lvl3pPr marL="1100138" indent="-217488">
              <a:defRPr kumimoji="1">
                <a:solidFill>
                  <a:schemeClr val="tx1"/>
                </a:solidFill>
                <a:latin typeface="游ゴシック" panose="020B0400000000000000" pitchFamily="50" charset="-128"/>
                <a:ea typeface="游ゴシック" panose="020B0400000000000000" pitchFamily="50" charset="-128"/>
              </a:defRPr>
            </a:lvl3pPr>
            <a:lvl4pPr marL="1543050" indent="-217488">
              <a:defRPr kumimoji="1">
                <a:solidFill>
                  <a:schemeClr val="tx1"/>
                </a:solidFill>
                <a:latin typeface="游ゴシック" panose="020B0400000000000000" pitchFamily="50" charset="-128"/>
                <a:ea typeface="游ゴシック" panose="020B0400000000000000" pitchFamily="50" charset="-128"/>
              </a:defRPr>
            </a:lvl4pPr>
            <a:lvl5pPr marL="1984375" indent="-217488">
              <a:defRPr kumimoji="1">
                <a:solidFill>
                  <a:schemeClr val="tx1"/>
                </a:solidFill>
                <a:latin typeface="游ゴシック" panose="020B0400000000000000" pitchFamily="50" charset="-128"/>
                <a:ea typeface="游ゴシック" panose="020B0400000000000000" pitchFamily="50" charset="-128"/>
              </a:defRPr>
            </a:lvl5pPr>
            <a:lvl6pPr marL="24415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BF249B40-8843-42B3-9500-B98EBBCA9670}" type="slidenum">
              <a:rPr lang="ja-JP" altLang="en-US" smtClean="0"/>
              <a:pPr/>
              <a:t>41</a:t>
            </a:fld>
            <a:endParaRPr lang="ja-JP" altLang="en-US"/>
          </a:p>
        </p:txBody>
      </p:sp>
    </p:spTree>
    <p:extLst>
      <p:ext uri="{BB962C8B-B14F-4D97-AF65-F5344CB8AC3E}">
        <p14:creationId xmlns:p14="http://schemas.microsoft.com/office/powerpoint/2010/main" val="2312210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3DB88A44-8554-4A48-81F2-332203E048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ノート プレースホルダー 2">
            <a:extLst>
              <a:ext uri="{FF2B5EF4-FFF2-40B4-BE49-F238E27FC236}">
                <a16:creationId xmlns:a16="http://schemas.microsoft.com/office/drawing/2014/main" id="{722BFCC2-BFAB-4D3D-B5AE-6CEADDCB0A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0484" name="スライド番号プレースホルダー 3">
            <a:extLst>
              <a:ext uri="{FF2B5EF4-FFF2-40B4-BE49-F238E27FC236}">
                <a16:creationId xmlns:a16="http://schemas.microsoft.com/office/drawing/2014/main" id="{10D0A807-4E2D-4BC3-82FC-6849E12B35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4375" indent="-273050">
              <a:defRPr kumimoji="1">
                <a:solidFill>
                  <a:schemeClr val="tx1"/>
                </a:solidFill>
                <a:latin typeface="游ゴシック" panose="020B0400000000000000" pitchFamily="50" charset="-128"/>
                <a:ea typeface="游ゴシック" panose="020B0400000000000000" pitchFamily="50" charset="-128"/>
              </a:defRPr>
            </a:lvl2pPr>
            <a:lvl3pPr marL="1100138" indent="-217488">
              <a:defRPr kumimoji="1">
                <a:solidFill>
                  <a:schemeClr val="tx1"/>
                </a:solidFill>
                <a:latin typeface="游ゴシック" panose="020B0400000000000000" pitchFamily="50" charset="-128"/>
                <a:ea typeface="游ゴシック" panose="020B0400000000000000" pitchFamily="50" charset="-128"/>
              </a:defRPr>
            </a:lvl3pPr>
            <a:lvl4pPr marL="1543050" indent="-217488">
              <a:defRPr kumimoji="1">
                <a:solidFill>
                  <a:schemeClr val="tx1"/>
                </a:solidFill>
                <a:latin typeface="游ゴシック" panose="020B0400000000000000" pitchFamily="50" charset="-128"/>
                <a:ea typeface="游ゴシック" panose="020B0400000000000000" pitchFamily="50" charset="-128"/>
              </a:defRPr>
            </a:lvl4pPr>
            <a:lvl5pPr marL="1984375" indent="-217488">
              <a:defRPr kumimoji="1">
                <a:solidFill>
                  <a:schemeClr val="tx1"/>
                </a:solidFill>
                <a:latin typeface="游ゴシック" panose="020B0400000000000000" pitchFamily="50" charset="-128"/>
                <a:ea typeface="游ゴシック" panose="020B0400000000000000" pitchFamily="50" charset="-128"/>
              </a:defRPr>
            </a:lvl5pPr>
            <a:lvl6pPr marL="24415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7776D51-E76B-4AD8-B6CD-5C7FAA42DCEC}" type="slidenum">
              <a:rPr lang="ja-JP" altLang="en-US"/>
              <a:pPr/>
              <a:t>42</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a:extLst>
              <a:ext uri="{FF2B5EF4-FFF2-40B4-BE49-F238E27FC236}">
                <a16:creationId xmlns:a16="http://schemas.microsoft.com/office/drawing/2014/main" id="{A03E30A9-3F94-4C8D-BB47-A4EC1C85C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ー 2">
            <a:extLst>
              <a:ext uri="{FF2B5EF4-FFF2-40B4-BE49-F238E27FC236}">
                <a16:creationId xmlns:a16="http://schemas.microsoft.com/office/drawing/2014/main" id="{30D844B9-AD0D-4549-B7DF-1AB529650C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9396" name="スライド番号プレースホルダー 3">
            <a:extLst>
              <a:ext uri="{FF2B5EF4-FFF2-40B4-BE49-F238E27FC236}">
                <a16:creationId xmlns:a16="http://schemas.microsoft.com/office/drawing/2014/main" id="{8AEBB154-5C77-47BD-B095-4EB38CB854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87CF49E0-F536-49CF-B56F-6CBC9766BE9A}" type="slidenum">
              <a:rPr lang="ja-JP" altLang="en-US"/>
              <a:pPr/>
              <a:t>7</a:t>
            </a:fld>
            <a:endParaRPr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4100" name="スライド番号プレースホルダー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4375" indent="-273050">
              <a:defRPr kumimoji="1">
                <a:solidFill>
                  <a:schemeClr val="tx1"/>
                </a:solidFill>
                <a:latin typeface="游ゴシック" panose="020B0400000000000000" pitchFamily="50" charset="-128"/>
                <a:ea typeface="游ゴシック" panose="020B0400000000000000" pitchFamily="50" charset="-128"/>
              </a:defRPr>
            </a:lvl2pPr>
            <a:lvl3pPr marL="1100138" indent="-217488">
              <a:defRPr kumimoji="1">
                <a:solidFill>
                  <a:schemeClr val="tx1"/>
                </a:solidFill>
                <a:latin typeface="游ゴシック" panose="020B0400000000000000" pitchFamily="50" charset="-128"/>
                <a:ea typeface="游ゴシック" panose="020B0400000000000000" pitchFamily="50" charset="-128"/>
              </a:defRPr>
            </a:lvl3pPr>
            <a:lvl4pPr marL="1543050" indent="-217488">
              <a:defRPr kumimoji="1">
                <a:solidFill>
                  <a:schemeClr val="tx1"/>
                </a:solidFill>
                <a:latin typeface="游ゴシック" panose="020B0400000000000000" pitchFamily="50" charset="-128"/>
                <a:ea typeface="游ゴシック" panose="020B0400000000000000" pitchFamily="50" charset="-128"/>
              </a:defRPr>
            </a:lvl4pPr>
            <a:lvl5pPr marL="1984375" indent="-217488">
              <a:defRPr kumimoji="1">
                <a:solidFill>
                  <a:schemeClr val="tx1"/>
                </a:solidFill>
                <a:latin typeface="游ゴシック" panose="020B0400000000000000" pitchFamily="50" charset="-128"/>
                <a:ea typeface="游ゴシック" panose="020B0400000000000000" pitchFamily="50" charset="-128"/>
              </a:defRPr>
            </a:lvl5pPr>
            <a:lvl6pPr marL="24415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8987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59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3175" indent="-217488"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BF249B40-8843-42B3-9500-B98EBBCA9670}" type="slidenum">
              <a:rPr lang="ja-JP" altLang="en-US" smtClean="0"/>
              <a:pPr/>
              <a:t>43</a:t>
            </a:fld>
            <a:endParaRPr lang="ja-JP" altLang="en-US"/>
          </a:p>
        </p:txBody>
      </p:sp>
    </p:spTree>
    <p:extLst>
      <p:ext uri="{BB962C8B-B14F-4D97-AF65-F5344CB8AC3E}">
        <p14:creationId xmlns:p14="http://schemas.microsoft.com/office/powerpoint/2010/main" val="1114129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7BC151A-BFBB-450F-AAB4-5FD64221C9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A18D19AF-9377-4868-BFC3-9FB72A0E8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8676" name="スライド番号プレースホルダー 3">
            <a:extLst>
              <a:ext uri="{FF2B5EF4-FFF2-40B4-BE49-F238E27FC236}">
                <a16:creationId xmlns:a16="http://schemas.microsoft.com/office/drawing/2014/main" id="{9EA3A47F-97D4-4E27-83E6-B5DC34BB7A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9DEE006F-CEE2-4B21-899F-B0F6A5EC50D6}" type="slidenum">
              <a:rPr lang="ja-JP" altLang="en-US"/>
              <a:pPr/>
              <a:t>44</a:t>
            </a:fld>
            <a:endParaRPr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41BED2D7-AA0B-4E50-AFE3-AD30BDCFCD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A967C3DF-F080-40C7-8064-7BD06FC6C1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67E0E26F-692E-4B23-8391-9E06ABDD3D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CC9A2E63-5FD2-4B76-B72D-9917C1E9E6A1}" type="slidenum">
              <a:rPr lang="ja-JP" altLang="en-US" smtClean="0"/>
              <a:pPr/>
              <a:t>45</a:t>
            </a:fld>
            <a:endParaRPr lang="ja-JP" altLang="en-US"/>
          </a:p>
        </p:txBody>
      </p:sp>
    </p:spTree>
    <p:extLst>
      <p:ext uri="{BB962C8B-B14F-4D97-AF65-F5344CB8AC3E}">
        <p14:creationId xmlns:p14="http://schemas.microsoft.com/office/powerpoint/2010/main" val="40312031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05D36261-98C7-4CF9-9B1A-F115456B88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A98A1B40-3CA1-4EF7-8CEF-6B3D4B9846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0724" name="スライド番号プレースホルダー 3">
            <a:extLst>
              <a:ext uri="{FF2B5EF4-FFF2-40B4-BE49-F238E27FC236}">
                <a16:creationId xmlns:a16="http://schemas.microsoft.com/office/drawing/2014/main" id="{AF86D599-1544-460B-ABE5-41038038E2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888C6A91-9C54-4D2D-8B44-89D3C356B541}" type="slidenum">
              <a:rPr lang="ja-JP" altLang="en-US"/>
              <a:pPr/>
              <a:t>46</a:t>
            </a:fld>
            <a:endParaRPr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5A6510E5-FF84-44C9-9D2E-02CAAA83D7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a:extLst>
              <a:ext uri="{FF2B5EF4-FFF2-40B4-BE49-F238E27FC236}">
                <a16:creationId xmlns:a16="http://schemas.microsoft.com/office/drawing/2014/main" id="{48DA3ACE-8553-4CFA-9A8F-0467083CD2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32772" name="スライド番号プレースホルダー 3">
            <a:extLst>
              <a:ext uri="{FF2B5EF4-FFF2-40B4-BE49-F238E27FC236}">
                <a16:creationId xmlns:a16="http://schemas.microsoft.com/office/drawing/2014/main" id="{80F23CC8-0F34-466A-A91D-25EA4C0816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1983A420-37D8-4B5E-9F00-879214FC671A}" type="slidenum">
              <a:rPr lang="ja-JP" altLang="en-US"/>
              <a:pPr/>
              <a:t>47</a:t>
            </a:fld>
            <a:endParaRPr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0E26F1FF-9992-4558-9C4F-B17C3E6978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a:extLst>
              <a:ext uri="{FF2B5EF4-FFF2-40B4-BE49-F238E27FC236}">
                <a16:creationId xmlns:a16="http://schemas.microsoft.com/office/drawing/2014/main" id="{4BC3DEDD-4EC3-4B45-8E0B-87A4914587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2532" name="スライド番号プレースホルダー 3">
            <a:extLst>
              <a:ext uri="{FF2B5EF4-FFF2-40B4-BE49-F238E27FC236}">
                <a16:creationId xmlns:a16="http://schemas.microsoft.com/office/drawing/2014/main" id="{88EA5554-7A0D-4DC9-9819-D4F2366729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04D93412-3BDA-46F2-BCB7-0287F8878696}" type="slidenum">
              <a:rPr lang="ja-JP" altLang="en-US"/>
              <a:pPr/>
              <a:t>48</a:t>
            </a:fld>
            <a:endParaRPr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ー 1">
            <a:extLst>
              <a:ext uri="{FF2B5EF4-FFF2-40B4-BE49-F238E27FC236}">
                <a16:creationId xmlns:a16="http://schemas.microsoft.com/office/drawing/2014/main" id="{6A692C91-E8EA-4E44-ACDB-1184C42BFC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ー 2">
            <a:extLst>
              <a:ext uri="{FF2B5EF4-FFF2-40B4-BE49-F238E27FC236}">
                <a16:creationId xmlns:a16="http://schemas.microsoft.com/office/drawing/2014/main" id="{524AD0CD-B4A1-4BE0-91BA-ACFBF554F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75780" name="スライド番号プレースホルダー 3">
            <a:extLst>
              <a:ext uri="{FF2B5EF4-FFF2-40B4-BE49-F238E27FC236}">
                <a16:creationId xmlns:a16="http://schemas.microsoft.com/office/drawing/2014/main" id="{A28D1E43-AB00-4023-84F1-E963AE803A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F6B08AC6-0763-46DF-B414-60F079EA68AF}" type="slidenum">
              <a:rPr lang="ja-JP" altLang="en-US"/>
              <a:pPr/>
              <a:t>49</a:t>
            </a:fld>
            <a:endParaRPr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a:extLst>
              <a:ext uri="{FF2B5EF4-FFF2-40B4-BE49-F238E27FC236}">
                <a16:creationId xmlns:a16="http://schemas.microsoft.com/office/drawing/2014/main" id="{2153CA34-7974-4BB3-8273-F147D260B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ー 2">
            <a:extLst>
              <a:ext uri="{FF2B5EF4-FFF2-40B4-BE49-F238E27FC236}">
                <a16:creationId xmlns:a16="http://schemas.microsoft.com/office/drawing/2014/main" id="{DC9DFCEC-BE8B-40EB-AE9C-80BE251DCD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78852" name="スライド番号プレースホルダー 3">
            <a:extLst>
              <a:ext uri="{FF2B5EF4-FFF2-40B4-BE49-F238E27FC236}">
                <a16:creationId xmlns:a16="http://schemas.microsoft.com/office/drawing/2014/main" id="{639C7787-00C7-418F-A4A5-7D9E24718F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1EBBB6B3-3729-4DFD-AF68-65FD5DEBD1FA}" type="slidenum">
              <a:rPr lang="ja-JP" altLang="en-US"/>
              <a:pPr/>
              <a:t>51</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a:extLst>
              <a:ext uri="{FF2B5EF4-FFF2-40B4-BE49-F238E27FC236}">
                <a16:creationId xmlns:a16="http://schemas.microsoft.com/office/drawing/2014/main" id="{C71258FB-9EA4-4147-9000-20F8CC71F6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a:extLst>
              <a:ext uri="{FF2B5EF4-FFF2-40B4-BE49-F238E27FC236}">
                <a16:creationId xmlns:a16="http://schemas.microsoft.com/office/drawing/2014/main" id="{5D7830E5-5782-4F72-86CE-8987C0B910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1444" name="スライド番号プレースホルダー 3">
            <a:extLst>
              <a:ext uri="{FF2B5EF4-FFF2-40B4-BE49-F238E27FC236}">
                <a16:creationId xmlns:a16="http://schemas.microsoft.com/office/drawing/2014/main" id="{8ECFF53A-2316-4F65-B945-B10FFF1574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76D7ED5E-44AF-48F7-BF3F-7EAB510F1EF9}" type="slidenum">
              <a:rPr lang="ja-JP" altLang="en-US"/>
              <a:pPr/>
              <a:t>8</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5C254CC9-1F37-4441-AFCB-92467B8980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ー 2">
            <a:extLst>
              <a:ext uri="{FF2B5EF4-FFF2-40B4-BE49-F238E27FC236}">
                <a16:creationId xmlns:a16="http://schemas.microsoft.com/office/drawing/2014/main" id="{CA1F141E-273A-499F-86D4-264B7E0912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3492" name="スライド番号プレースホルダー 3">
            <a:extLst>
              <a:ext uri="{FF2B5EF4-FFF2-40B4-BE49-F238E27FC236}">
                <a16:creationId xmlns:a16="http://schemas.microsoft.com/office/drawing/2014/main" id="{AF4DB9EB-F4E2-4673-8B76-4B5C9A05E9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82334AF7-D8E1-4052-A91E-4C7327DA61A0}" type="slidenum">
              <a:rPr lang="ja-JP" altLang="en-US"/>
              <a:pPr/>
              <a:t>9</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94F7A2E0-CC34-4C67-9DC4-9DE758177E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a:extLst>
              <a:ext uri="{FF2B5EF4-FFF2-40B4-BE49-F238E27FC236}">
                <a16:creationId xmlns:a16="http://schemas.microsoft.com/office/drawing/2014/main" id="{FA7FDB58-6A48-44BF-9E2C-BEDD5FD6CD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0964" name="スライド番号プレースホルダー 3">
            <a:extLst>
              <a:ext uri="{FF2B5EF4-FFF2-40B4-BE49-F238E27FC236}">
                <a16:creationId xmlns:a16="http://schemas.microsoft.com/office/drawing/2014/main" id="{C9D98C8D-6E27-4B68-8880-02CB8DC658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A00A6B10-8E32-44EC-9193-3DE1F3AAD714}" type="slidenum">
              <a:rPr lang="ja-JP" altLang="en-US"/>
              <a:pPr/>
              <a:t>10</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a:extLst>
              <a:ext uri="{FF2B5EF4-FFF2-40B4-BE49-F238E27FC236}">
                <a16:creationId xmlns:a16="http://schemas.microsoft.com/office/drawing/2014/main" id="{7D5A1921-A6E8-49D1-9985-35FBB59534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ノート プレースホルダー 2">
            <a:extLst>
              <a:ext uri="{FF2B5EF4-FFF2-40B4-BE49-F238E27FC236}">
                <a16:creationId xmlns:a16="http://schemas.microsoft.com/office/drawing/2014/main" id="{559A6673-D636-408B-8C21-0C80CBC828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7588" name="スライド番号プレースホルダー 3">
            <a:extLst>
              <a:ext uri="{FF2B5EF4-FFF2-40B4-BE49-F238E27FC236}">
                <a16:creationId xmlns:a16="http://schemas.microsoft.com/office/drawing/2014/main" id="{018B94E2-F438-4A5A-ABBA-71BBA80172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2F5D419A-6CE4-4925-AB36-515B3DC1E0DF}" type="slidenum">
              <a:rPr lang="ja-JP" altLang="en-US"/>
              <a:pPr/>
              <a:t>11</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124BF975-0EE1-4478-9319-FF835BB9B3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20E0D725-5D51-43D7-AC98-228387A5B0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F3982EA7-5692-404F-94E4-8CA19FB8D6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15963" indent="-274638">
              <a:defRPr kumimoji="1">
                <a:solidFill>
                  <a:schemeClr val="tx1"/>
                </a:solidFill>
                <a:latin typeface="游ゴシック" panose="020B0400000000000000" pitchFamily="50" charset="-128"/>
                <a:ea typeface="游ゴシック" panose="020B0400000000000000" pitchFamily="50" charset="-128"/>
              </a:defRPr>
            </a:lvl2pPr>
            <a:lvl3pPr marL="1101725" indent="-219075">
              <a:defRPr kumimoji="1">
                <a:solidFill>
                  <a:schemeClr val="tx1"/>
                </a:solidFill>
                <a:latin typeface="游ゴシック" panose="020B0400000000000000" pitchFamily="50" charset="-128"/>
                <a:ea typeface="游ゴシック" panose="020B0400000000000000" pitchFamily="50" charset="-128"/>
              </a:defRPr>
            </a:lvl3pPr>
            <a:lvl4pPr marL="1544638" indent="-219075">
              <a:defRPr kumimoji="1">
                <a:solidFill>
                  <a:schemeClr val="tx1"/>
                </a:solidFill>
                <a:latin typeface="游ゴシック" panose="020B0400000000000000" pitchFamily="50" charset="-128"/>
                <a:ea typeface="游ゴシック" panose="020B0400000000000000" pitchFamily="50" charset="-128"/>
              </a:defRPr>
            </a:lvl4pPr>
            <a:lvl5pPr marL="1985963" indent="-219075">
              <a:defRPr kumimoji="1">
                <a:solidFill>
                  <a:schemeClr val="tx1"/>
                </a:solidFill>
                <a:latin typeface="游ゴシック" panose="020B0400000000000000" pitchFamily="50" charset="-128"/>
                <a:ea typeface="游ゴシック" panose="020B0400000000000000" pitchFamily="50" charset="-128"/>
              </a:defRPr>
            </a:lvl5pPr>
            <a:lvl6pPr marL="24431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003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3575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14763" indent="-219075"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B10FEF57-D918-4459-93BA-D5BA134F0DBE}" type="slidenum">
              <a:rPr lang="ja-JP" altLang="en-US"/>
              <a:pPr/>
              <a:t>12</a:t>
            </a:fld>
            <a:endParaRPr lang="ja-JP" altLang="en-US"/>
          </a:p>
        </p:txBody>
      </p:sp>
    </p:spTree>
    <p:extLst>
      <p:ext uri="{BB962C8B-B14F-4D97-AF65-F5344CB8AC3E}">
        <p14:creationId xmlns:p14="http://schemas.microsoft.com/office/powerpoint/2010/main" val="190022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字幕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3BAEDDCE-423F-40DB-828E-D3E1DF354964}"/>
              </a:ext>
            </a:extLst>
          </p:cNvPr>
          <p:cNvSpPr>
            <a:spLocks noGrp="1"/>
          </p:cNvSpPr>
          <p:nvPr>
            <p:ph type="dt" sz="half" idx="10"/>
          </p:nvPr>
        </p:nvSpPr>
        <p:spPr/>
        <p:txBody>
          <a:bodyPr/>
          <a:lstStyle>
            <a:lvl1pPr>
              <a:defRPr/>
            </a:lvl1pPr>
          </a:lstStyle>
          <a:p>
            <a:pPr>
              <a:defRPr/>
            </a:pPr>
            <a:fld id="{C2B87F29-57D7-4073-9E50-94454C88CF63}" type="datetimeFigureOut">
              <a:rPr lang="ja-JP" altLang="en-US"/>
              <a:pPr>
                <a:defRPr/>
              </a:pPr>
              <a:t>2025/10/20</a:t>
            </a:fld>
            <a:endParaRPr lang="ja-JP" altLang="en-US"/>
          </a:p>
        </p:txBody>
      </p:sp>
      <p:sp>
        <p:nvSpPr>
          <p:cNvPr id="5" name="フッター プレースホルダー 4">
            <a:extLst>
              <a:ext uri="{FF2B5EF4-FFF2-40B4-BE49-F238E27FC236}">
                <a16:creationId xmlns:a16="http://schemas.microsoft.com/office/drawing/2014/main" id="{4F163FBF-0A49-4C75-8A92-D750A1A805E3}"/>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CAC42E4B-6462-49D7-864E-D929C3182CC3}"/>
              </a:ext>
            </a:extLst>
          </p:cNvPr>
          <p:cNvSpPr>
            <a:spLocks noGrp="1"/>
          </p:cNvSpPr>
          <p:nvPr>
            <p:ph type="sldNum" sz="quarter" idx="12"/>
          </p:nvPr>
        </p:nvSpPr>
        <p:spPr/>
        <p:txBody>
          <a:bodyPr/>
          <a:lstStyle>
            <a:lvl1pPr>
              <a:defRPr/>
            </a:lvl1pPr>
          </a:lstStyle>
          <a:p>
            <a:fld id="{8C1F16D7-0F42-4FD6-B0B7-E79DBBED22DD}" type="slidenum">
              <a:rPr lang="ja-JP" altLang="en-US"/>
              <a:pPr/>
              <a:t>‹#›</a:t>
            </a:fld>
            <a:endParaRPr lang="ja-JP" altLang="en-US"/>
          </a:p>
        </p:txBody>
      </p:sp>
    </p:spTree>
    <p:extLst>
      <p:ext uri="{BB962C8B-B14F-4D97-AF65-F5344CB8AC3E}">
        <p14:creationId xmlns:p14="http://schemas.microsoft.com/office/powerpoint/2010/main" val="289495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34B07FE-2F06-4742-8F65-4B88325D7F7C}"/>
              </a:ext>
            </a:extLst>
          </p:cNvPr>
          <p:cNvSpPr>
            <a:spLocks noGrp="1"/>
          </p:cNvSpPr>
          <p:nvPr>
            <p:ph type="dt" sz="half" idx="10"/>
          </p:nvPr>
        </p:nvSpPr>
        <p:spPr/>
        <p:txBody>
          <a:bodyPr/>
          <a:lstStyle>
            <a:lvl1pPr>
              <a:defRPr/>
            </a:lvl1pPr>
          </a:lstStyle>
          <a:p>
            <a:pPr>
              <a:defRPr/>
            </a:pPr>
            <a:fld id="{A767AE81-0F2A-4735-8014-4AED85999B07}" type="datetimeFigureOut">
              <a:rPr lang="ja-JP" altLang="en-US"/>
              <a:pPr>
                <a:defRPr/>
              </a:pPr>
              <a:t>2025/10/20</a:t>
            </a:fld>
            <a:endParaRPr lang="ja-JP" altLang="en-US"/>
          </a:p>
        </p:txBody>
      </p:sp>
      <p:sp>
        <p:nvSpPr>
          <p:cNvPr id="5" name="フッター プレースホルダー 4">
            <a:extLst>
              <a:ext uri="{FF2B5EF4-FFF2-40B4-BE49-F238E27FC236}">
                <a16:creationId xmlns:a16="http://schemas.microsoft.com/office/drawing/2014/main" id="{A77180E0-0880-4C6B-BF1D-807B5C9BCA0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2AE2A15-2BA7-4DA3-84C0-1B0069D4638B}"/>
              </a:ext>
            </a:extLst>
          </p:cNvPr>
          <p:cNvSpPr>
            <a:spLocks noGrp="1"/>
          </p:cNvSpPr>
          <p:nvPr>
            <p:ph type="sldNum" sz="quarter" idx="12"/>
          </p:nvPr>
        </p:nvSpPr>
        <p:spPr/>
        <p:txBody>
          <a:bodyPr/>
          <a:lstStyle>
            <a:lvl1pPr>
              <a:defRPr/>
            </a:lvl1pPr>
          </a:lstStyle>
          <a:p>
            <a:fld id="{3B44021B-2146-4A5A-A30B-A4BF5C868E90}" type="slidenum">
              <a:rPr lang="ja-JP" altLang="en-US"/>
              <a:pPr/>
              <a:t>‹#›</a:t>
            </a:fld>
            <a:endParaRPr lang="ja-JP" altLang="en-US"/>
          </a:p>
        </p:txBody>
      </p:sp>
    </p:spTree>
    <p:extLst>
      <p:ext uri="{BB962C8B-B14F-4D97-AF65-F5344CB8AC3E}">
        <p14:creationId xmlns:p14="http://schemas.microsoft.com/office/powerpoint/2010/main" val="32387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3A09101-FE8C-4FAC-A2C2-1A71C0620869}"/>
              </a:ext>
            </a:extLst>
          </p:cNvPr>
          <p:cNvSpPr>
            <a:spLocks noGrp="1"/>
          </p:cNvSpPr>
          <p:nvPr>
            <p:ph type="dt" sz="half" idx="10"/>
          </p:nvPr>
        </p:nvSpPr>
        <p:spPr/>
        <p:txBody>
          <a:bodyPr/>
          <a:lstStyle>
            <a:lvl1pPr>
              <a:defRPr/>
            </a:lvl1pPr>
          </a:lstStyle>
          <a:p>
            <a:pPr>
              <a:defRPr/>
            </a:pPr>
            <a:fld id="{B0F30D65-2794-42E0-8D68-1BDD41695774}" type="datetimeFigureOut">
              <a:rPr lang="ja-JP" altLang="en-US"/>
              <a:pPr>
                <a:defRPr/>
              </a:pPr>
              <a:t>2025/10/20</a:t>
            </a:fld>
            <a:endParaRPr lang="ja-JP" altLang="en-US"/>
          </a:p>
        </p:txBody>
      </p:sp>
      <p:sp>
        <p:nvSpPr>
          <p:cNvPr id="5" name="フッター プレースホルダー 4">
            <a:extLst>
              <a:ext uri="{FF2B5EF4-FFF2-40B4-BE49-F238E27FC236}">
                <a16:creationId xmlns:a16="http://schemas.microsoft.com/office/drawing/2014/main" id="{B4ECE46E-E160-4D1F-BE44-AFCBB6B24EA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8B2234C-3355-4F5C-9698-70F4305052DD}"/>
              </a:ext>
            </a:extLst>
          </p:cNvPr>
          <p:cNvSpPr>
            <a:spLocks noGrp="1"/>
          </p:cNvSpPr>
          <p:nvPr>
            <p:ph type="sldNum" sz="quarter" idx="12"/>
          </p:nvPr>
        </p:nvSpPr>
        <p:spPr/>
        <p:txBody>
          <a:bodyPr/>
          <a:lstStyle>
            <a:lvl1pPr>
              <a:defRPr/>
            </a:lvl1pPr>
          </a:lstStyle>
          <a:p>
            <a:fld id="{154208E6-4427-4E82-9CAF-8FEBE9AD48C3}" type="slidenum">
              <a:rPr lang="ja-JP" altLang="en-US"/>
              <a:pPr/>
              <a:t>‹#›</a:t>
            </a:fld>
            <a:endParaRPr lang="ja-JP" altLang="en-US"/>
          </a:p>
        </p:txBody>
      </p:sp>
    </p:spTree>
    <p:extLst>
      <p:ext uri="{BB962C8B-B14F-4D97-AF65-F5344CB8AC3E}">
        <p14:creationId xmlns:p14="http://schemas.microsoft.com/office/powerpoint/2010/main" val="147031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66ED848-568A-4C0F-9108-73A5692EB9E1}"/>
              </a:ext>
            </a:extLst>
          </p:cNvPr>
          <p:cNvSpPr>
            <a:spLocks noGrp="1"/>
          </p:cNvSpPr>
          <p:nvPr>
            <p:ph type="dt" sz="half" idx="10"/>
          </p:nvPr>
        </p:nvSpPr>
        <p:spPr/>
        <p:txBody>
          <a:bodyPr/>
          <a:lstStyle>
            <a:lvl1pPr>
              <a:defRPr/>
            </a:lvl1pPr>
          </a:lstStyle>
          <a:p>
            <a:pPr>
              <a:defRPr/>
            </a:pPr>
            <a:fld id="{4FB6FCFB-E29E-4957-8046-67843D441915}" type="datetimeFigureOut">
              <a:rPr lang="ja-JP" altLang="en-US"/>
              <a:pPr>
                <a:defRPr/>
              </a:pPr>
              <a:t>2025/10/20</a:t>
            </a:fld>
            <a:endParaRPr lang="ja-JP" altLang="en-US"/>
          </a:p>
        </p:txBody>
      </p:sp>
      <p:sp>
        <p:nvSpPr>
          <p:cNvPr id="5" name="フッター プレースホルダー 4">
            <a:extLst>
              <a:ext uri="{FF2B5EF4-FFF2-40B4-BE49-F238E27FC236}">
                <a16:creationId xmlns:a16="http://schemas.microsoft.com/office/drawing/2014/main" id="{5C521638-7CB6-46F2-94FC-E77A857A9C2F}"/>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E8703311-90DD-482B-8568-F73B8051D194}"/>
              </a:ext>
            </a:extLst>
          </p:cNvPr>
          <p:cNvSpPr>
            <a:spLocks noGrp="1"/>
          </p:cNvSpPr>
          <p:nvPr>
            <p:ph type="sldNum" sz="quarter" idx="12"/>
          </p:nvPr>
        </p:nvSpPr>
        <p:spPr/>
        <p:txBody>
          <a:bodyPr/>
          <a:lstStyle>
            <a:lvl1pPr>
              <a:defRPr/>
            </a:lvl1pPr>
          </a:lstStyle>
          <a:p>
            <a:fld id="{07F0470B-542D-4109-96C3-306D853BF139}" type="slidenum">
              <a:rPr lang="ja-JP" altLang="en-US"/>
              <a:pPr/>
              <a:t>‹#›</a:t>
            </a:fld>
            <a:endParaRPr lang="ja-JP" altLang="en-US"/>
          </a:p>
        </p:txBody>
      </p:sp>
    </p:spTree>
    <p:extLst>
      <p:ext uri="{BB962C8B-B14F-4D97-AF65-F5344CB8AC3E}">
        <p14:creationId xmlns:p14="http://schemas.microsoft.com/office/powerpoint/2010/main" val="164180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6F42EA79-B7F2-400C-94F0-F479BDFBE5BE}"/>
              </a:ext>
            </a:extLst>
          </p:cNvPr>
          <p:cNvSpPr>
            <a:spLocks noGrp="1"/>
          </p:cNvSpPr>
          <p:nvPr>
            <p:ph type="dt" sz="half" idx="10"/>
          </p:nvPr>
        </p:nvSpPr>
        <p:spPr/>
        <p:txBody>
          <a:bodyPr/>
          <a:lstStyle>
            <a:lvl1pPr>
              <a:defRPr/>
            </a:lvl1pPr>
          </a:lstStyle>
          <a:p>
            <a:pPr>
              <a:defRPr/>
            </a:pPr>
            <a:fld id="{877A8FBF-B3FA-4410-87E9-294B413FC21F}" type="datetimeFigureOut">
              <a:rPr lang="ja-JP" altLang="en-US"/>
              <a:pPr>
                <a:defRPr/>
              </a:pPr>
              <a:t>2025/10/20</a:t>
            </a:fld>
            <a:endParaRPr lang="ja-JP" altLang="en-US"/>
          </a:p>
        </p:txBody>
      </p:sp>
      <p:sp>
        <p:nvSpPr>
          <p:cNvPr id="5" name="フッター プレースホルダー 4">
            <a:extLst>
              <a:ext uri="{FF2B5EF4-FFF2-40B4-BE49-F238E27FC236}">
                <a16:creationId xmlns:a16="http://schemas.microsoft.com/office/drawing/2014/main" id="{02315F44-916B-4798-BB77-071AE57F54D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479AF8D-8EC8-47F0-A68A-C696720F2420}"/>
              </a:ext>
            </a:extLst>
          </p:cNvPr>
          <p:cNvSpPr>
            <a:spLocks noGrp="1"/>
          </p:cNvSpPr>
          <p:nvPr>
            <p:ph type="sldNum" sz="quarter" idx="12"/>
          </p:nvPr>
        </p:nvSpPr>
        <p:spPr/>
        <p:txBody>
          <a:bodyPr/>
          <a:lstStyle>
            <a:lvl1pPr>
              <a:defRPr/>
            </a:lvl1pPr>
          </a:lstStyle>
          <a:p>
            <a:fld id="{EF4732D8-B171-491F-9E53-257A4CA73A2A}" type="slidenum">
              <a:rPr lang="ja-JP" altLang="en-US"/>
              <a:pPr/>
              <a:t>‹#›</a:t>
            </a:fld>
            <a:endParaRPr lang="ja-JP" altLang="en-US"/>
          </a:p>
        </p:txBody>
      </p:sp>
    </p:spTree>
    <p:extLst>
      <p:ext uri="{BB962C8B-B14F-4D97-AF65-F5344CB8AC3E}">
        <p14:creationId xmlns:p14="http://schemas.microsoft.com/office/powerpoint/2010/main" val="166986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BA491E0B-B56B-41F6-B54F-643BC73B8ECB}"/>
              </a:ext>
            </a:extLst>
          </p:cNvPr>
          <p:cNvSpPr>
            <a:spLocks noGrp="1"/>
          </p:cNvSpPr>
          <p:nvPr>
            <p:ph type="dt" sz="half" idx="10"/>
          </p:nvPr>
        </p:nvSpPr>
        <p:spPr/>
        <p:txBody>
          <a:bodyPr/>
          <a:lstStyle>
            <a:lvl1pPr>
              <a:defRPr/>
            </a:lvl1pPr>
          </a:lstStyle>
          <a:p>
            <a:pPr>
              <a:defRPr/>
            </a:pPr>
            <a:fld id="{9BFE9CCD-17F9-450A-8223-E50D30B20358}" type="datetimeFigureOut">
              <a:rPr lang="ja-JP" altLang="en-US"/>
              <a:pPr>
                <a:defRPr/>
              </a:pPr>
              <a:t>2025/10/20</a:t>
            </a:fld>
            <a:endParaRPr lang="ja-JP" altLang="en-US"/>
          </a:p>
        </p:txBody>
      </p:sp>
      <p:sp>
        <p:nvSpPr>
          <p:cNvPr id="6" name="フッター プレースホルダー 4">
            <a:extLst>
              <a:ext uri="{FF2B5EF4-FFF2-40B4-BE49-F238E27FC236}">
                <a16:creationId xmlns:a16="http://schemas.microsoft.com/office/drawing/2014/main" id="{1C586FF1-DA46-41AE-9D65-549E3A6F3432}"/>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05B26A58-822C-445A-8A77-DE23278FC7DE}"/>
              </a:ext>
            </a:extLst>
          </p:cNvPr>
          <p:cNvSpPr>
            <a:spLocks noGrp="1"/>
          </p:cNvSpPr>
          <p:nvPr>
            <p:ph type="sldNum" sz="quarter" idx="12"/>
          </p:nvPr>
        </p:nvSpPr>
        <p:spPr/>
        <p:txBody>
          <a:bodyPr/>
          <a:lstStyle>
            <a:lvl1pPr>
              <a:defRPr/>
            </a:lvl1pPr>
          </a:lstStyle>
          <a:p>
            <a:fld id="{DDF527E5-F0BE-499D-8E24-DDC7BA4D6F6A}" type="slidenum">
              <a:rPr lang="ja-JP" altLang="en-US"/>
              <a:pPr/>
              <a:t>‹#›</a:t>
            </a:fld>
            <a:endParaRPr lang="ja-JP" altLang="en-US"/>
          </a:p>
        </p:txBody>
      </p:sp>
    </p:spTree>
    <p:extLst>
      <p:ext uri="{BB962C8B-B14F-4D97-AF65-F5344CB8AC3E}">
        <p14:creationId xmlns:p14="http://schemas.microsoft.com/office/powerpoint/2010/main" val="410073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B8E9CD70-83DB-4618-8D9F-F8681853B579}"/>
              </a:ext>
            </a:extLst>
          </p:cNvPr>
          <p:cNvSpPr>
            <a:spLocks noGrp="1"/>
          </p:cNvSpPr>
          <p:nvPr>
            <p:ph type="dt" sz="half" idx="10"/>
          </p:nvPr>
        </p:nvSpPr>
        <p:spPr/>
        <p:txBody>
          <a:bodyPr/>
          <a:lstStyle>
            <a:lvl1pPr>
              <a:defRPr/>
            </a:lvl1pPr>
          </a:lstStyle>
          <a:p>
            <a:pPr>
              <a:defRPr/>
            </a:pPr>
            <a:fld id="{EBDE9F41-195F-4811-B688-C8A5826DF723}" type="datetimeFigureOut">
              <a:rPr lang="ja-JP" altLang="en-US"/>
              <a:pPr>
                <a:defRPr/>
              </a:pPr>
              <a:t>2025/10/20</a:t>
            </a:fld>
            <a:endParaRPr lang="ja-JP" altLang="en-US"/>
          </a:p>
        </p:txBody>
      </p:sp>
      <p:sp>
        <p:nvSpPr>
          <p:cNvPr id="8" name="フッター プレースホルダー 4">
            <a:extLst>
              <a:ext uri="{FF2B5EF4-FFF2-40B4-BE49-F238E27FC236}">
                <a16:creationId xmlns:a16="http://schemas.microsoft.com/office/drawing/2014/main" id="{A85D656B-9102-40DF-98AB-9B5A734C8FC8}"/>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1554C85D-AF3D-4BE0-ADCC-D5412B0781B0}"/>
              </a:ext>
            </a:extLst>
          </p:cNvPr>
          <p:cNvSpPr>
            <a:spLocks noGrp="1"/>
          </p:cNvSpPr>
          <p:nvPr>
            <p:ph type="sldNum" sz="quarter" idx="12"/>
          </p:nvPr>
        </p:nvSpPr>
        <p:spPr/>
        <p:txBody>
          <a:bodyPr/>
          <a:lstStyle>
            <a:lvl1pPr>
              <a:defRPr/>
            </a:lvl1pPr>
          </a:lstStyle>
          <a:p>
            <a:fld id="{B98DFC4F-225A-4BE0-83F6-6AF6C013C766}" type="slidenum">
              <a:rPr lang="ja-JP" altLang="en-US"/>
              <a:pPr/>
              <a:t>‹#›</a:t>
            </a:fld>
            <a:endParaRPr lang="ja-JP" altLang="en-US"/>
          </a:p>
        </p:txBody>
      </p:sp>
    </p:spTree>
    <p:extLst>
      <p:ext uri="{BB962C8B-B14F-4D97-AF65-F5344CB8AC3E}">
        <p14:creationId xmlns:p14="http://schemas.microsoft.com/office/powerpoint/2010/main" val="17306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919843D3-E9AC-4D82-A17C-95BE43A55F06}"/>
              </a:ext>
            </a:extLst>
          </p:cNvPr>
          <p:cNvSpPr>
            <a:spLocks noGrp="1"/>
          </p:cNvSpPr>
          <p:nvPr>
            <p:ph type="dt" sz="half" idx="10"/>
          </p:nvPr>
        </p:nvSpPr>
        <p:spPr/>
        <p:txBody>
          <a:bodyPr/>
          <a:lstStyle>
            <a:lvl1pPr>
              <a:defRPr/>
            </a:lvl1pPr>
          </a:lstStyle>
          <a:p>
            <a:pPr>
              <a:defRPr/>
            </a:pPr>
            <a:fld id="{D16ACBFC-73A3-4710-A7C2-EF02134C554B}" type="datetimeFigureOut">
              <a:rPr lang="ja-JP" altLang="en-US"/>
              <a:pPr>
                <a:defRPr/>
              </a:pPr>
              <a:t>2025/10/20</a:t>
            </a:fld>
            <a:endParaRPr lang="ja-JP" altLang="en-US"/>
          </a:p>
        </p:txBody>
      </p:sp>
      <p:sp>
        <p:nvSpPr>
          <p:cNvPr id="4" name="フッター プレースホルダー 4">
            <a:extLst>
              <a:ext uri="{FF2B5EF4-FFF2-40B4-BE49-F238E27FC236}">
                <a16:creationId xmlns:a16="http://schemas.microsoft.com/office/drawing/2014/main" id="{C9BA82BA-D6A6-4478-876C-887CF88EDE4C}"/>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76FAF76C-DA98-47EB-AAA7-1BBDD2561AC8}"/>
              </a:ext>
            </a:extLst>
          </p:cNvPr>
          <p:cNvSpPr>
            <a:spLocks noGrp="1"/>
          </p:cNvSpPr>
          <p:nvPr>
            <p:ph type="sldNum" sz="quarter" idx="12"/>
          </p:nvPr>
        </p:nvSpPr>
        <p:spPr/>
        <p:txBody>
          <a:bodyPr/>
          <a:lstStyle>
            <a:lvl1pPr>
              <a:defRPr/>
            </a:lvl1pPr>
          </a:lstStyle>
          <a:p>
            <a:fld id="{C5F06152-3D15-4A32-BA3B-2BBD298791FD}" type="slidenum">
              <a:rPr lang="ja-JP" altLang="en-US"/>
              <a:pPr/>
              <a:t>‹#›</a:t>
            </a:fld>
            <a:endParaRPr lang="ja-JP" altLang="en-US"/>
          </a:p>
        </p:txBody>
      </p:sp>
    </p:spTree>
    <p:extLst>
      <p:ext uri="{BB962C8B-B14F-4D97-AF65-F5344CB8AC3E}">
        <p14:creationId xmlns:p14="http://schemas.microsoft.com/office/powerpoint/2010/main" val="421721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C749737F-7511-4F3F-B385-D5FBD9A154D7}"/>
              </a:ext>
            </a:extLst>
          </p:cNvPr>
          <p:cNvSpPr>
            <a:spLocks noGrp="1"/>
          </p:cNvSpPr>
          <p:nvPr>
            <p:ph type="dt" sz="half" idx="10"/>
          </p:nvPr>
        </p:nvSpPr>
        <p:spPr/>
        <p:txBody>
          <a:bodyPr/>
          <a:lstStyle>
            <a:lvl1pPr>
              <a:defRPr/>
            </a:lvl1pPr>
          </a:lstStyle>
          <a:p>
            <a:pPr>
              <a:defRPr/>
            </a:pPr>
            <a:fld id="{BBFF6A01-5B22-44E8-AC44-F19DBADB83EA}" type="datetimeFigureOut">
              <a:rPr lang="ja-JP" altLang="en-US"/>
              <a:pPr>
                <a:defRPr/>
              </a:pPr>
              <a:t>2025/10/20</a:t>
            </a:fld>
            <a:endParaRPr lang="ja-JP" altLang="en-US"/>
          </a:p>
        </p:txBody>
      </p:sp>
      <p:sp>
        <p:nvSpPr>
          <p:cNvPr id="3" name="フッター プレースホルダー 4">
            <a:extLst>
              <a:ext uri="{FF2B5EF4-FFF2-40B4-BE49-F238E27FC236}">
                <a16:creationId xmlns:a16="http://schemas.microsoft.com/office/drawing/2014/main" id="{FCFCA648-D9CC-4C19-BC55-D999260D11C5}"/>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A61561CC-BC4F-4FB8-9DCE-778730145BB6}"/>
              </a:ext>
            </a:extLst>
          </p:cNvPr>
          <p:cNvSpPr>
            <a:spLocks noGrp="1"/>
          </p:cNvSpPr>
          <p:nvPr>
            <p:ph type="sldNum" sz="quarter" idx="12"/>
          </p:nvPr>
        </p:nvSpPr>
        <p:spPr/>
        <p:txBody>
          <a:bodyPr/>
          <a:lstStyle>
            <a:lvl1pPr>
              <a:defRPr/>
            </a:lvl1pPr>
          </a:lstStyle>
          <a:p>
            <a:fld id="{B4C173FF-7A84-44C9-8837-3DEEA85BC8D0}" type="slidenum">
              <a:rPr lang="ja-JP" altLang="en-US"/>
              <a:pPr/>
              <a:t>‹#›</a:t>
            </a:fld>
            <a:endParaRPr lang="ja-JP" altLang="en-US"/>
          </a:p>
        </p:txBody>
      </p:sp>
    </p:spTree>
    <p:extLst>
      <p:ext uri="{BB962C8B-B14F-4D97-AF65-F5344CB8AC3E}">
        <p14:creationId xmlns:p14="http://schemas.microsoft.com/office/powerpoint/2010/main" val="3535039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29B2E858-3945-4770-B4A6-98DF0584F205}"/>
              </a:ext>
            </a:extLst>
          </p:cNvPr>
          <p:cNvSpPr>
            <a:spLocks noGrp="1"/>
          </p:cNvSpPr>
          <p:nvPr>
            <p:ph type="dt" sz="half" idx="10"/>
          </p:nvPr>
        </p:nvSpPr>
        <p:spPr/>
        <p:txBody>
          <a:bodyPr/>
          <a:lstStyle>
            <a:lvl1pPr>
              <a:defRPr/>
            </a:lvl1pPr>
          </a:lstStyle>
          <a:p>
            <a:pPr>
              <a:defRPr/>
            </a:pPr>
            <a:fld id="{7840B497-EAB7-496D-8427-F36E2FF14D60}" type="datetimeFigureOut">
              <a:rPr lang="ja-JP" altLang="en-US"/>
              <a:pPr>
                <a:defRPr/>
              </a:pPr>
              <a:t>2025/10/20</a:t>
            </a:fld>
            <a:endParaRPr lang="ja-JP" altLang="en-US"/>
          </a:p>
        </p:txBody>
      </p:sp>
      <p:sp>
        <p:nvSpPr>
          <p:cNvPr id="6" name="フッター プレースホルダー 4">
            <a:extLst>
              <a:ext uri="{FF2B5EF4-FFF2-40B4-BE49-F238E27FC236}">
                <a16:creationId xmlns:a16="http://schemas.microsoft.com/office/drawing/2014/main" id="{863490FD-4788-48FC-8632-63BBDDE7A46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71F07138-EA60-4E08-B90A-607BC50F1A79}"/>
              </a:ext>
            </a:extLst>
          </p:cNvPr>
          <p:cNvSpPr>
            <a:spLocks noGrp="1"/>
          </p:cNvSpPr>
          <p:nvPr>
            <p:ph type="sldNum" sz="quarter" idx="12"/>
          </p:nvPr>
        </p:nvSpPr>
        <p:spPr/>
        <p:txBody>
          <a:bodyPr/>
          <a:lstStyle>
            <a:lvl1pPr>
              <a:defRPr/>
            </a:lvl1pPr>
          </a:lstStyle>
          <a:p>
            <a:fld id="{AAA1F8DD-2E65-4F65-81BC-70F8C2640249}" type="slidenum">
              <a:rPr lang="ja-JP" altLang="en-US"/>
              <a:pPr/>
              <a:t>‹#›</a:t>
            </a:fld>
            <a:endParaRPr lang="ja-JP" altLang="en-US"/>
          </a:p>
        </p:txBody>
      </p:sp>
    </p:spTree>
    <p:extLst>
      <p:ext uri="{BB962C8B-B14F-4D97-AF65-F5344CB8AC3E}">
        <p14:creationId xmlns:p14="http://schemas.microsoft.com/office/powerpoint/2010/main" val="146069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99FE4F3D-6AC4-4A00-B747-8458812BE9E0}"/>
              </a:ext>
            </a:extLst>
          </p:cNvPr>
          <p:cNvSpPr>
            <a:spLocks noGrp="1"/>
          </p:cNvSpPr>
          <p:nvPr>
            <p:ph type="dt" sz="half" idx="10"/>
          </p:nvPr>
        </p:nvSpPr>
        <p:spPr/>
        <p:txBody>
          <a:bodyPr/>
          <a:lstStyle>
            <a:lvl1pPr>
              <a:defRPr/>
            </a:lvl1pPr>
          </a:lstStyle>
          <a:p>
            <a:pPr>
              <a:defRPr/>
            </a:pPr>
            <a:fld id="{0F3C6675-B3DA-4067-B338-AACCDA3E1F71}" type="datetimeFigureOut">
              <a:rPr lang="ja-JP" altLang="en-US"/>
              <a:pPr>
                <a:defRPr/>
              </a:pPr>
              <a:t>2025/10/20</a:t>
            </a:fld>
            <a:endParaRPr lang="ja-JP" altLang="en-US"/>
          </a:p>
        </p:txBody>
      </p:sp>
      <p:sp>
        <p:nvSpPr>
          <p:cNvPr id="6" name="フッター プレースホルダー 4">
            <a:extLst>
              <a:ext uri="{FF2B5EF4-FFF2-40B4-BE49-F238E27FC236}">
                <a16:creationId xmlns:a16="http://schemas.microsoft.com/office/drawing/2014/main" id="{639954C7-85FB-456F-AE11-F7D0FCC65D17}"/>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96B8909B-693C-465D-B935-8CF3FEED9D28}"/>
              </a:ext>
            </a:extLst>
          </p:cNvPr>
          <p:cNvSpPr>
            <a:spLocks noGrp="1"/>
          </p:cNvSpPr>
          <p:nvPr>
            <p:ph type="sldNum" sz="quarter" idx="12"/>
          </p:nvPr>
        </p:nvSpPr>
        <p:spPr/>
        <p:txBody>
          <a:bodyPr/>
          <a:lstStyle>
            <a:lvl1pPr>
              <a:defRPr/>
            </a:lvl1pPr>
          </a:lstStyle>
          <a:p>
            <a:fld id="{351B59C6-DFA6-4248-ABC9-074295E4DCDA}" type="slidenum">
              <a:rPr lang="ja-JP" altLang="en-US"/>
              <a:pPr/>
              <a:t>‹#›</a:t>
            </a:fld>
            <a:endParaRPr lang="ja-JP" altLang="en-US"/>
          </a:p>
        </p:txBody>
      </p:sp>
    </p:spTree>
    <p:extLst>
      <p:ext uri="{BB962C8B-B14F-4D97-AF65-F5344CB8AC3E}">
        <p14:creationId xmlns:p14="http://schemas.microsoft.com/office/powerpoint/2010/main" val="271915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F4EC7D86-854B-4FC9-9986-BADB4CCDC11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758A78FA-6985-4721-AA66-A8149AD52EF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4E4530A-75A5-480E-88C3-64AB23D6726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E0B09A40-932E-45C2-A3BE-311415422D16}" type="datetimeFigureOut">
              <a:rPr lang="ja-JP" altLang="en-US"/>
              <a:pPr>
                <a:defRPr/>
              </a:pPr>
              <a:t>2025/10/20</a:t>
            </a:fld>
            <a:endParaRPr lang="ja-JP" altLang="en-US"/>
          </a:p>
        </p:txBody>
      </p:sp>
      <p:sp>
        <p:nvSpPr>
          <p:cNvPr id="5" name="フッター プレースホルダー 4">
            <a:extLst>
              <a:ext uri="{FF2B5EF4-FFF2-40B4-BE49-F238E27FC236}">
                <a16:creationId xmlns:a16="http://schemas.microsoft.com/office/drawing/2014/main" id="{7C83C3D8-2300-46F8-A35D-D2D676681BA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827BC66-1DD9-407F-8D61-00EE0618C06E}"/>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D7D9328E-24CF-4CBE-AD6A-EA2080252AF0}"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5pPr>
      <a:lvl6pPr marL="4572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6pPr>
      <a:lvl7pPr marL="9144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7pPr>
      <a:lvl8pPr marL="13716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8pPr>
      <a:lvl9pPr marL="18288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18.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9.xml"/><Relationship Id="rId2" Type="http://schemas.openxmlformats.org/officeDocument/2006/relationships/image" Target="../media/image1.png"/><Relationship Id="rId16" Type="http://schemas.openxmlformats.org/officeDocument/2006/relationships/slide" Target="slide17.xml"/><Relationship Id="rId20" Type="http://schemas.openxmlformats.org/officeDocument/2006/relationships/slide" Target="slide21.xml"/><Relationship Id="rId1" Type="http://schemas.openxmlformats.org/officeDocument/2006/relationships/slideLayout" Target="../slideLayouts/slideLayout4.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slide" Target="slide16.xml"/><Relationship Id="rId10" Type="http://schemas.openxmlformats.org/officeDocument/2006/relationships/slide" Target="slide11.xml"/><Relationship Id="rId19" Type="http://schemas.openxmlformats.org/officeDocument/2006/relationships/slide" Target="slide39.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4.xml"/><Relationship Id="rId18" Type="http://schemas.openxmlformats.org/officeDocument/2006/relationships/slide" Target="slide39.xml"/><Relationship Id="rId3" Type="http://schemas.openxmlformats.org/officeDocument/2006/relationships/slide" Target="slide23.xml"/><Relationship Id="rId7" Type="http://schemas.openxmlformats.org/officeDocument/2006/relationships/slide" Target="slide28.xml"/><Relationship Id="rId12" Type="http://schemas.openxmlformats.org/officeDocument/2006/relationships/slide" Target="slide33.xml"/><Relationship Id="rId17" Type="http://schemas.openxmlformats.org/officeDocument/2006/relationships/slide" Target="slide38.xml"/><Relationship Id="rId2" Type="http://schemas.openxmlformats.org/officeDocument/2006/relationships/slide" Target="slide22.xml"/><Relationship Id="rId16" Type="http://schemas.openxmlformats.org/officeDocument/2006/relationships/slide" Target="slide37.xml"/><Relationship Id="rId1" Type="http://schemas.openxmlformats.org/officeDocument/2006/relationships/slideLayout" Target="../slideLayouts/slideLayout4.xml"/><Relationship Id="rId6" Type="http://schemas.openxmlformats.org/officeDocument/2006/relationships/slide" Target="slide26.xml"/><Relationship Id="rId11" Type="http://schemas.openxmlformats.org/officeDocument/2006/relationships/slide" Target="slide32.xml"/><Relationship Id="rId5" Type="http://schemas.openxmlformats.org/officeDocument/2006/relationships/slide" Target="slide25.xml"/><Relationship Id="rId15" Type="http://schemas.openxmlformats.org/officeDocument/2006/relationships/slide" Target="slide36.xml"/><Relationship Id="rId10" Type="http://schemas.openxmlformats.org/officeDocument/2006/relationships/slide" Target="slide31.xml"/><Relationship Id="rId19" Type="http://schemas.openxmlformats.org/officeDocument/2006/relationships/image" Target="../media/image1.png"/><Relationship Id="rId4" Type="http://schemas.openxmlformats.org/officeDocument/2006/relationships/slide" Target="slide24.xml"/><Relationship Id="rId9" Type="http://schemas.openxmlformats.org/officeDocument/2006/relationships/slide" Target="slide30.xml"/><Relationship Id="rId14" Type="http://schemas.openxmlformats.org/officeDocument/2006/relationships/slide" Target="slide3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emf"/></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1.xml"/><Relationship Id="rId3" Type="http://schemas.openxmlformats.org/officeDocument/2006/relationships/slide" Target="slide41.xml"/><Relationship Id="rId7" Type="http://schemas.openxmlformats.org/officeDocument/2006/relationships/slide" Target="slide45.xml"/><Relationship Id="rId12" Type="http://schemas.openxmlformats.org/officeDocument/2006/relationships/slide" Target="slide50.xml"/><Relationship Id="rId2" Type="http://schemas.openxmlformats.org/officeDocument/2006/relationships/slide" Target="slide40.xml"/><Relationship Id="rId1" Type="http://schemas.openxmlformats.org/officeDocument/2006/relationships/slideLayout" Target="../slideLayouts/slideLayout4.xml"/><Relationship Id="rId6" Type="http://schemas.openxmlformats.org/officeDocument/2006/relationships/slide" Target="slide44.xml"/><Relationship Id="rId11" Type="http://schemas.openxmlformats.org/officeDocument/2006/relationships/slide" Target="slide49.xml"/><Relationship Id="rId5" Type="http://schemas.openxmlformats.org/officeDocument/2006/relationships/slide" Target="slide43.xml"/><Relationship Id="rId10" Type="http://schemas.openxmlformats.org/officeDocument/2006/relationships/slide" Target="slide48.xml"/><Relationship Id="rId4" Type="http://schemas.openxmlformats.org/officeDocument/2006/relationships/slide" Target="slide42.xml"/><Relationship Id="rId9" Type="http://schemas.openxmlformats.org/officeDocument/2006/relationships/slide" Target="slide47.xml"/><Relationship Id="rId1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png"/><Relationship Id="rId7" Type="http://schemas.openxmlformats.org/officeDocument/2006/relationships/image" Target="../media/image99.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8.jpg"/><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png"/><Relationship Id="rId7"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png"/><Relationship Id="rId7"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png"/><Relationship Id="rId7" Type="http://schemas.openxmlformats.org/officeDocument/2006/relationships/image" Target="../media/image118.jpeg"/><Relationship Id="rId12"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7.pn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png"/><Relationship Id="rId4" Type="http://schemas.openxmlformats.org/officeDocument/2006/relationships/image" Target="../media/image115.jpeg"/><Relationship Id="rId9" Type="http://schemas.openxmlformats.org/officeDocument/2006/relationships/image" Target="../media/image120.png"/></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127.png"/><Relationship Id="rId12"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26.jpeg"/><Relationship Id="rId11" Type="http://schemas.microsoft.com/office/2007/relationships/hdphoto" Target="../media/hdphoto2.wdp"/><Relationship Id="rId5" Type="http://schemas.openxmlformats.org/officeDocument/2006/relationships/image" Target="../media/image125.jpeg"/><Relationship Id="rId15" Type="http://schemas.openxmlformats.org/officeDocument/2006/relationships/image" Target="../media/image132.png"/><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28.png"/><Relationship Id="rId14" Type="http://schemas.openxmlformats.org/officeDocument/2006/relationships/image" Target="../media/image131.jpeg"/></Relationships>
</file>

<file path=ppt/slides/_rels/slide44.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6.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png"/><Relationship Id="rId7"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39.jpe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8.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47.jpg"/><Relationship Id="rId5" Type="http://schemas.openxmlformats.org/officeDocument/2006/relationships/image" Target="../media/image146.jpeg"/><Relationship Id="rId4" Type="http://schemas.openxmlformats.org/officeDocument/2006/relationships/image" Target="../media/image145.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2.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51.jpg"/><Relationship Id="rId5" Type="http://schemas.openxmlformats.org/officeDocument/2006/relationships/image" Target="../media/image150.jpeg"/><Relationship Id="rId4" Type="http://schemas.openxmlformats.org/officeDocument/2006/relationships/image" Target="../media/image149.jpeg"/></Relationships>
</file>

<file path=ppt/slides/_rels/slide4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png"/><Relationship Id="rId7" Type="http://schemas.openxmlformats.org/officeDocument/2006/relationships/image" Target="../media/image156.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59.jpeg"/><Relationship Id="rId4" Type="http://schemas.openxmlformats.org/officeDocument/2006/relationships/image" Target="../media/image158.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63.jpeg"/><Relationship Id="rId4" Type="http://schemas.openxmlformats.org/officeDocument/2006/relationships/image" Target="../media/image16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506266-2774-4CBF-9A4E-325A1E76E33B}"/>
              </a:ext>
            </a:extLst>
          </p:cNvPr>
          <p:cNvSpPr>
            <a:spLocks noGrp="1"/>
          </p:cNvSpPr>
          <p:nvPr>
            <p:ph type="title"/>
          </p:nvPr>
        </p:nvSpPr>
        <p:spPr>
          <a:xfrm>
            <a:off x="263818" y="195261"/>
            <a:ext cx="7886700" cy="531812"/>
          </a:xfrm>
        </p:spPr>
        <p:txBody>
          <a:bodyPr/>
          <a:lstStyle/>
          <a:p>
            <a:pPr>
              <a:defRPr/>
            </a:pPr>
            <a:r>
              <a:rPr lang="ja-JP" altLang="en-US" sz="2800" b="1" dirty="0">
                <a:ln w="0"/>
                <a:solidFill>
                  <a:schemeClr val="accent6">
                    <a:lumMod val="75000"/>
                  </a:schemeClr>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rPr>
              <a:t>福島高専 公開講座コンテンツ一覧</a:t>
            </a:r>
          </a:p>
        </p:txBody>
      </p:sp>
      <p:pic>
        <p:nvPicPr>
          <p:cNvPr id="3075" name="図 43" descr="ダイアグラム&#10;&#10;自動的に生成された説明">
            <a:extLst>
              <a:ext uri="{FF2B5EF4-FFF2-40B4-BE49-F238E27FC236}">
                <a16:creationId xmlns:a16="http://schemas.microsoft.com/office/drawing/2014/main" id="{E0318BBF-40A6-4F57-8ADE-624705572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202605"/>
            <a:ext cx="18018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 5">
            <a:extLst>
              <a:ext uri="{FF2B5EF4-FFF2-40B4-BE49-F238E27FC236}">
                <a16:creationId xmlns:a16="http://schemas.microsoft.com/office/drawing/2014/main" id="{EB59028A-2812-402A-BA7B-E36D7B360EA2}"/>
              </a:ext>
            </a:extLst>
          </p:cNvPr>
          <p:cNvGraphicFramePr>
            <a:graphicFrameLocks noGrp="1"/>
          </p:cNvGraphicFramePr>
          <p:nvPr>
            <p:extLst>
              <p:ext uri="{D42A27DB-BD31-4B8C-83A1-F6EECF244321}">
                <p14:modId xmlns:p14="http://schemas.microsoft.com/office/powerpoint/2010/main" val="3027783651"/>
              </p:ext>
            </p:extLst>
          </p:nvPr>
        </p:nvGraphicFramePr>
        <p:xfrm>
          <a:off x="263818" y="836712"/>
          <a:ext cx="8616364" cy="5832000"/>
        </p:xfrm>
        <a:graphic>
          <a:graphicData uri="http://schemas.openxmlformats.org/drawingml/2006/table">
            <a:tbl>
              <a:tblPr bandRow="1">
                <a:tableStyleId>{E8B1032C-EA38-4F05-BA0D-38AFFFC7BED3}</a:tableStyleId>
              </a:tblPr>
              <a:tblGrid>
                <a:gridCol w="3660110">
                  <a:extLst>
                    <a:ext uri="{9D8B030D-6E8A-4147-A177-3AD203B41FA5}">
                      <a16:colId xmlns:a16="http://schemas.microsoft.com/office/drawing/2014/main" val="3349627812"/>
                    </a:ext>
                  </a:extLst>
                </a:gridCol>
                <a:gridCol w="2137224">
                  <a:extLst>
                    <a:ext uri="{9D8B030D-6E8A-4147-A177-3AD203B41FA5}">
                      <a16:colId xmlns:a16="http://schemas.microsoft.com/office/drawing/2014/main" val="2055276088"/>
                    </a:ext>
                  </a:extLst>
                </a:gridCol>
                <a:gridCol w="2819030">
                  <a:extLst>
                    <a:ext uri="{9D8B030D-6E8A-4147-A177-3AD203B41FA5}">
                      <a16:colId xmlns:a16="http://schemas.microsoft.com/office/drawing/2014/main" val="2128785493"/>
                    </a:ext>
                  </a:extLst>
                </a:gridCol>
              </a:tblGrid>
              <a:tr h="288000">
                <a:tc>
                  <a:txBody>
                    <a:bodyPr/>
                    <a:lstStyle/>
                    <a:p>
                      <a:pPr algn="ctr" fontAlgn="ctr"/>
                      <a:r>
                        <a:rPr lang="ja-JP" altLang="en-US" sz="1100" b="1" u="none" strike="noStrike" dirty="0">
                          <a:effectLst/>
                        </a:rPr>
                        <a:t>テーマ</a:t>
                      </a:r>
                      <a:endParaRPr lang="ja-JP" altLang="en-US" sz="11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ctr" fontAlgn="ctr"/>
                      <a:r>
                        <a:rPr lang="ja-JP" altLang="en-US" sz="1100" b="1" u="none" strike="noStrike" dirty="0">
                          <a:effectLst/>
                        </a:rPr>
                        <a:t>講座の分類</a:t>
                      </a:r>
                      <a:endParaRPr lang="ja-JP" altLang="en-US" sz="11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ctr" fontAlgn="ctr"/>
                      <a:r>
                        <a:rPr lang="ja-JP" altLang="en-US" sz="1100" b="1" u="none" strike="noStrike" dirty="0">
                          <a:effectLst/>
                        </a:rPr>
                        <a:t>担当者</a:t>
                      </a:r>
                      <a:endParaRPr lang="ja-JP" altLang="en-US" sz="11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2632728627"/>
                  </a:ext>
                </a:extLst>
              </a:tr>
              <a:tr h="288000">
                <a:tc>
                  <a:txBody>
                    <a:bodyPr/>
                    <a:lstStyle/>
                    <a:p>
                      <a:pPr algn="l" fontAlgn="ctr"/>
                      <a:r>
                        <a:rPr lang="ja-JP" altLang="en-US" sz="1100" b="0" u="none" strike="noStrike" dirty="0">
                          <a:effectLst/>
                          <a:hlinkClick r:id="rId3" action="ppaction://hlinksldjump"/>
                        </a:rPr>
                        <a:t>風で進むグライド推進車両</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講義・体験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機械システム工学科　野田</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3069199850"/>
                  </a:ext>
                </a:extLst>
              </a:tr>
              <a:tr h="288000">
                <a:tc>
                  <a:txBody>
                    <a:bodyPr/>
                    <a:lstStyle/>
                    <a:p>
                      <a:pPr algn="l" fontAlgn="ctr"/>
                      <a:r>
                        <a:rPr lang="ja-JP" altLang="en-US" sz="1100" b="0" i="0" u="none" strike="noStrike" dirty="0">
                          <a:solidFill>
                            <a:srgbClr val="000000"/>
                          </a:solidFill>
                          <a:effectLst/>
                          <a:latin typeface="+mn-ea"/>
                          <a:ea typeface="+mn-ea"/>
                          <a:hlinkClick r:id="rId4" action="ppaction://hlinksldjump"/>
                        </a:rPr>
                        <a:t>お絵描きロボットプログラミング</a:t>
                      </a:r>
                      <a:endParaRPr lang="ja-JP" altLang="en-US" sz="1100" b="0" i="0" u="none" strike="noStrike" dirty="0">
                        <a:solidFill>
                          <a:srgbClr val="000000"/>
                        </a:solidFill>
                        <a:effectLst/>
                        <a:latin typeface="+mn-ea"/>
                        <a:ea typeface="+mn-ea"/>
                      </a:endParaRPr>
                    </a:p>
                  </a:txBody>
                  <a:tcPr marL="5162" marR="5162" marT="5162" marB="0" anchor="ctr"/>
                </a:tc>
                <a:tc>
                  <a:txBody>
                    <a:bodyPr/>
                    <a:lstStyle/>
                    <a:p>
                      <a:pPr algn="l" fontAlgn="ctr"/>
                      <a:r>
                        <a:rPr lang="ja-JP" altLang="en-US" sz="1100" b="0" u="none" strike="noStrike" dirty="0">
                          <a:effectLst/>
                        </a:rPr>
                        <a:t>講義・体験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機械システム工学科　野田</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3056801923"/>
                  </a:ext>
                </a:extLst>
              </a:tr>
              <a:tr h="288000">
                <a:tc>
                  <a:txBody>
                    <a:bodyPr/>
                    <a:lstStyle/>
                    <a:p>
                      <a:pPr algn="l" fontAlgn="ctr"/>
                      <a:r>
                        <a:rPr lang="ja-JP" altLang="en-US" sz="1100" b="0" u="none" strike="noStrike" dirty="0">
                          <a:effectLst/>
                          <a:hlinkClick r:id="rId5" action="ppaction://hlinksldjump"/>
                        </a:rPr>
                        <a:t>電子楽器を作ろう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工作</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電気電子システム工学科　植</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3951607946"/>
                  </a:ext>
                </a:extLst>
              </a:tr>
              <a:tr h="288000">
                <a:tc>
                  <a:txBody>
                    <a:bodyPr/>
                    <a:lstStyle/>
                    <a:p>
                      <a:pPr algn="l" fontAlgn="ctr"/>
                      <a:r>
                        <a:rPr lang="ja-JP" altLang="en-US" sz="1100" b="0" u="none" strike="noStrike" dirty="0">
                          <a:effectLst/>
                          <a:hlinkClick r:id="rId6" action="ppaction://hlinksldjump"/>
                        </a:rPr>
                        <a:t>オリジナル</a:t>
                      </a:r>
                      <a:r>
                        <a:rPr lang="en-US" altLang="ja-JP" sz="1100" b="0" u="none" strike="noStrike" dirty="0">
                          <a:effectLst/>
                          <a:hlinkClick r:id="rId6" action="ppaction://hlinksldjump"/>
                        </a:rPr>
                        <a:t>LED</a:t>
                      </a:r>
                      <a:r>
                        <a:rPr lang="ja-JP" altLang="en-US" sz="1100" b="0" u="none" strike="noStrike" dirty="0">
                          <a:effectLst/>
                          <a:hlinkClick r:id="rId6" action="ppaction://hlinksldjump"/>
                        </a:rPr>
                        <a:t>を作ろう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工作</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植</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3760368438"/>
                  </a:ext>
                </a:extLst>
              </a:tr>
              <a:tr h="288000">
                <a:tc>
                  <a:txBody>
                    <a:bodyPr/>
                    <a:lstStyle/>
                    <a:p>
                      <a:pPr algn="l" fontAlgn="ctr"/>
                      <a:r>
                        <a:rPr lang="ja-JP" altLang="en-US" sz="1100" b="0" u="none" strike="noStrike" dirty="0">
                          <a:effectLst/>
                          <a:hlinkClick r:id="rId7" action="ppaction://hlinksldjump"/>
                        </a:rPr>
                        <a:t>ロボット・プログラミングを体験しよう！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プログラミング</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植</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4259785745"/>
                  </a:ext>
                </a:extLst>
              </a:tr>
              <a:tr h="288000">
                <a:tc>
                  <a:txBody>
                    <a:bodyPr/>
                    <a:lstStyle/>
                    <a:p>
                      <a:pPr algn="l" fontAlgn="ctr"/>
                      <a:r>
                        <a:rPr lang="en-US" altLang="ja-JP" sz="1100" b="0" u="none" strike="noStrike" dirty="0">
                          <a:effectLst/>
                          <a:hlinkClick r:id="rId8" action="ppaction://hlinksldjump"/>
                        </a:rPr>
                        <a:t>micro:bit</a:t>
                      </a:r>
                      <a:r>
                        <a:rPr lang="ja-JP" altLang="en-US" sz="1100" b="0" u="none" strike="noStrike" dirty="0">
                          <a:effectLst/>
                          <a:hlinkClick r:id="rId8" action="ppaction://hlinksldjump"/>
                        </a:rPr>
                        <a:t>でプログラミング</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プログラミング</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植</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492984638"/>
                  </a:ext>
                </a:extLst>
              </a:tr>
              <a:tr h="288000">
                <a:tc>
                  <a:txBody>
                    <a:bodyPr/>
                    <a:lstStyle/>
                    <a:p>
                      <a:pPr algn="l" fontAlgn="ctr"/>
                      <a:r>
                        <a:rPr lang="ja-JP" altLang="en-US" sz="1100" b="0" u="none" strike="noStrike" dirty="0">
                          <a:effectLst/>
                          <a:hlinkClick r:id="rId9" action="ppaction://hlinksldjump"/>
                        </a:rPr>
                        <a:t>ディジタル回路を作って学ぼう！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講義・実験</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山田</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3714504390"/>
                  </a:ext>
                </a:extLst>
              </a:tr>
              <a:tr h="288000">
                <a:tc>
                  <a:txBody>
                    <a:bodyPr/>
                    <a:lstStyle/>
                    <a:p>
                      <a:pPr algn="l" fontAlgn="ctr"/>
                      <a:r>
                        <a:rPr lang="ja-JP" altLang="en-US" sz="1100" b="0" u="none" strike="noStrike" dirty="0">
                          <a:effectLst/>
                          <a:hlinkClick r:id="rId10" action="ppaction://hlinksldjump"/>
                        </a:rPr>
                        <a:t>プログラミングでドローンを飛ばそう！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講義・体験</a:t>
                      </a:r>
                      <a:r>
                        <a:rPr lang="en-US" altLang="ja-JP" sz="1100" b="0" u="none" strike="noStrike" dirty="0">
                          <a:effectLst/>
                        </a:rPr>
                        <a:t>(</a:t>
                      </a:r>
                      <a:r>
                        <a:rPr lang="ja-JP" altLang="en-US" sz="1100" b="0" u="none" strike="noStrike" dirty="0">
                          <a:effectLst/>
                        </a:rPr>
                        <a:t>プログラミング</a:t>
                      </a:r>
                      <a:r>
                        <a:rPr lang="en-US" altLang="ja-JP" sz="1100" b="0" u="none" strike="noStrike" dirty="0">
                          <a:effectLst/>
                        </a:rPr>
                        <a:t>)</a:t>
                      </a:r>
                      <a:endParaRPr lang="en-US" altLang="ja-JP"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山田</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3024942317"/>
                  </a:ext>
                </a:extLst>
              </a:tr>
              <a:tr h="288000">
                <a:tc>
                  <a:txBody>
                    <a:bodyPr/>
                    <a:lstStyle/>
                    <a:p>
                      <a:pPr algn="l" fontAlgn="ctr"/>
                      <a:r>
                        <a:rPr lang="ja-JP" altLang="en-US" sz="1100" b="0" u="none" strike="noStrike" dirty="0">
                          <a:effectLst/>
                          <a:hlinkClick r:id="rId11" action="ppaction://hlinksldjump"/>
                        </a:rPr>
                        <a:t>プログラミングで鉄道模型を走らせよう！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講義・体験</a:t>
                      </a:r>
                      <a:r>
                        <a:rPr lang="en-US" altLang="ja-JP" sz="1100" b="0" u="none" strike="noStrike" dirty="0">
                          <a:effectLst/>
                        </a:rPr>
                        <a:t>(</a:t>
                      </a:r>
                      <a:r>
                        <a:rPr lang="ja-JP" altLang="en-US" sz="1100" b="0" u="none" strike="noStrike" dirty="0">
                          <a:effectLst/>
                        </a:rPr>
                        <a:t>プログラミング</a:t>
                      </a:r>
                      <a:r>
                        <a:rPr lang="en-US" altLang="ja-JP" sz="1100" b="0" u="none" strike="noStrike" dirty="0">
                          <a:effectLst/>
                        </a:rPr>
                        <a:t>)</a:t>
                      </a:r>
                      <a:endParaRPr lang="en-US" altLang="ja-JP"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山田</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2015358546"/>
                  </a:ext>
                </a:extLst>
              </a:tr>
              <a:tr h="288000">
                <a:tc>
                  <a:txBody>
                    <a:bodyPr/>
                    <a:lstStyle/>
                    <a:p>
                      <a:pPr algn="l" fontAlgn="ctr"/>
                      <a:r>
                        <a:rPr lang="ja-JP" altLang="en-US" sz="1100" b="0" u="none" strike="noStrike" dirty="0">
                          <a:effectLst/>
                          <a:hlinkClick r:id="rId12" action="ppaction://hlinksldjump"/>
                        </a:rPr>
                        <a:t>鳴き砂ってどんな砂？</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講義・体験・実験</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山田</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1035729943"/>
                  </a:ext>
                </a:extLst>
              </a:tr>
              <a:tr h="288000">
                <a:tc>
                  <a:txBody>
                    <a:bodyPr/>
                    <a:lstStyle/>
                    <a:p>
                      <a:pPr algn="l" fontAlgn="ctr"/>
                      <a:r>
                        <a:rPr lang="ja-JP" altLang="en-US" sz="1100" b="0" u="none" strike="noStrike" dirty="0">
                          <a:effectLst/>
                          <a:hlinkClick r:id="rId13" action="ppaction://hlinksldjump"/>
                        </a:rPr>
                        <a:t>衛星画像処理を体験しよう！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講義・体験</a:t>
                      </a:r>
                      <a:r>
                        <a:rPr lang="en-US" altLang="ja-JP" sz="1100" b="0" u="none" strike="noStrike" dirty="0">
                          <a:effectLst/>
                        </a:rPr>
                        <a:t>(</a:t>
                      </a:r>
                      <a:r>
                        <a:rPr lang="ja-JP" altLang="en-US" sz="1100" b="0" u="none" strike="noStrike" dirty="0">
                          <a:effectLst/>
                        </a:rPr>
                        <a:t>プログラミング</a:t>
                      </a:r>
                      <a:r>
                        <a:rPr lang="en-US" altLang="ja-JP" sz="1100" b="0" u="none" strike="noStrike" dirty="0">
                          <a:effectLst/>
                        </a:rPr>
                        <a:t>)</a:t>
                      </a:r>
                      <a:endParaRPr lang="en-US" altLang="ja-JP"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山田</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2446523708"/>
                  </a:ext>
                </a:extLst>
              </a:tr>
              <a:tr h="360000">
                <a:tc>
                  <a:txBody>
                    <a:bodyPr/>
                    <a:lstStyle/>
                    <a:p>
                      <a:pPr algn="l" fontAlgn="ctr"/>
                      <a:r>
                        <a:rPr lang="ja-JP" altLang="en-US" sz="1100" b="0" u="none" strike="noStrike" dirty="0">
                          <a:effectLst/>
                          <a:hlinkClick r:id="rId14" action="ppaction://hlinksldjump"/>
                        </a:rPr>
                        <a:t>モデルロケット講座</a:t>
                      </a:r>
                      <a:endParaRPr lang="en-US" altLang="ja-JP" sz="1100" b="0" u="none" strike="noStrike" dirty="0">
                        <a:effectLst/>
                        <a:hlinkClick r:id="rId14" action="ppaction://hlinksldjump"/>
                      </a:endParaRPr>
                    </a:p>
                    <a:p>
                      <a:pPr algn="l" fontAlgn="ctr"/>
                      <a:r>
                        <a:rPr lang="ja-JP" altLang="en-US" sz="1100" b="0" u="none" strike="noStrike" dirty="0">
                          <a:effectLst/>
                          <a:hlinkClick r:id="rId14" action="ppaction://hlinksldjump"/>
                        </a:rPr>
                        <a:t> ～</a:t>
                      </a:r>
                      <a:r>
                        <a:rPr lang="en-US" altLang="ja-JP" sz="1100" b="0" u="none" strike="noStrike" dirty="0">
                          <a:effectLst/>
                          <a:hlinkClick r:id="rId14" action="ppaction://hlinksldjump"/>
                        </a:rPr>
                        <a:t>JRA4</a:t>
                      </a:r>
                      <a:r>
                        <a:rPr lang="ja-JP" altLang="en-US" sz="1100" b="0" u="none" strike="noStrike" dirty="0">
                          <a:effectLst/>
                          <a:hlinkClick r:id="rId14" action="ppaction://hlinksldjump"/>
                        </a:rPr>
                        <a:t>級ライセンス取得可能講座～</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講義・工作・体験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電気電子システム工学科　豊島</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1311175849"/>
                  </a:ext>
                </a:extLst>
              </a:tr>
              <a:tr h="288000">
                <a:tc>
                  <a:txBody>
                    <a:bodyPr/>
                    <a:lstStyle/>
                    <a:p>
                      <a:pPr algn="l" fontAlgn="ctr"/>
                      <a:r>
                        <a:rPr lang="ja-JP" altLang="en-US" sz="1100" b="0" u="none" strike="noStrike" dirty="0">
                          <a:effectLst/>
                          <a:hlinkClick r:id="rId15" action="ppaction://hlinksldjump"/>
                        </a:rPr>
                        <a:t>親子で学ぶ電気自動車の技術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講義・工作・体験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電気電子システム工学科　豊島</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616750676"/>
                  </a:ext>
                </a:extLst>
              </a:tr>
              <a:tr h="288000">
                <a:tc>
                  <a:txBody>
                    <a:bodyPr/>
                    <a:lstStyle/>
                    <a:p>
                      <a:pPr algn="l" fontAlgn="ctr"/>
                      <a:r>
                        <a:rPr lang="en-US" altLang="ja-JP" sz="1100" b="0" u="none" strike="noStrike" dirty="0">
                          <a:effectLst/>
                          <a:hlinkClick r:id="rId16" action="ppaction://hlinksldjump"/>
                        </a:rPr>
                        <a:t>AI</a:t>
                      </a:r>
                      <a:r>
                        <a:rPr lang="ja-JP" altLang="en-US" sz="1100" b="0" u="none" strike="noStrike" dirty="0">
                          <a:effectLst/>
                          <a:hlinkClick r:id="rId16" action="ppaction://hlinksldjump"/>
                        </a:rPr>
                        <a:t>を使ってゲームをつくろう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講義・実習</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電気電子システム工学科　豊島</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985513932"/>
                  </a:ext>
                </a:extLst>
              </a:tr>
              <a:tr h="288000">
                <a:tc>
                  <a:txBody>
                    <a:bodyPr/>
                    <a:lstStyle/>
                    <a:p>
                      <a:pPr algn="l" fontAlgn="ctr"/>
                      <a:r>
                        <a:rPr lang="ja-JP" altLang="en-US" sz="1100" b="0" u="none" strike="noStrike" dirty="0">
                          <a:effectLst/>
                          <a:hlinkClick r:id="rId16" action="ppaction://hlinksldjump"/>
                        </a:rPr>
                        <a:t>プログラミングでゲームをつくろう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実習（プログラミング）</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電気電子システム工学科　豊島</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92008562"/>
                  </a:ext>
                </a:extLst>
              </a:tr>
              <a:tr h="288000">
                <a:tc>
                  <a:txBody>
                    <a:bodyPr/>
                    <a:lstStyle/>
                    <a:p>
                      <a:pPr algn="l" fontAlgn="ctr"/>
                      <a:r>
                        <a:rPr lang="ja-JP" altLang="en-US" sz="1100" b="0" i="0" u="none" strike="noStrike" dirty="0">
                          <a:solidFill>
                            <a:srgbClr val="000000"/>
                          </a:solidFill>
                          <a:effectLst/>
                          <a:latin typeface="+mn-ea"/>
                          <a:ea typeface="+mn-ea"/>
                          <a:hlinkClick r:id="rId17" action="ppaction://hlinksldjump"/>
                        </a:rPr>
                        <a:t>半導体ってなんだろう？</a:t>
                      </a:r>
                      <a:endParaRPr lang="ja-JP" altLang="en-US" sz="1100" b="0" i="0" u="none" strike="noStrike" dirty="0">
                        <a:solidFill>
                          <a:srgbClr val="000000"/>
                        </a:solidFill>
                        <a:effectLst/>
                        <a:latin typeface="+mn-ea"/>
                        <a:ea typeface="+mn-ea"/>
                      </a:endParaRPr>
                    </a:p>
                  </a:txBody>
                  <a:tcPr marL="5162" marR="5162" marT="5162" marB="0" anchor="ctr"/>
                </a:tc>
                <a:tc>
                  <a:txBody>
                    <a:bodyPr/>
                    <a:lstStyle/>
                    <a:p>
                      <a:pPr algn="l" fontAlgn="ctr"/>
                      <a:r>
                        <a:rPr lang="ja-JP" altLang="en-US" sz="1100" b="0" i="0" u="none" strike="noStrike" dirty="0">
                          <a:solidFill>
                            <a:srgbClr val="000000"/>
                          </a:solidFill>
                          <a:effectLst/>
                          <a:latin typeface="+mn-ea"/>
                          <a:ea typeface="+mn-ea"/>
                        </a:rPr>
                        <a:t>講義・実験</a:t>
                      </a:r>
                    </a:p>
                  </a:txBody>
                  <a:tcPr marL="5162" marR="5162" marT="5162"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100" b="0" u="none" strike="noStrike" dirty="0">
                          <a:effectLst/>
                        </a:rPr>
                        <a:t>電気電子システム工学科　豊島</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2598702319"/>
                  </a:ext>
                </a:extLst>
              </a:tr>
              <a:tr h="288000">
                <a:tc>
                  <a:txBody>
                    <a:bodyPr/>
                    <a:lstStyle/>
                    <a:p>
                      <a:pPr algn="l" fontAlgn="ctr"/>
                      <a:r>
                        <a:rPr lang="ja-JP" altLang="en-US" sz="1100" b="0" u="none" strike="noStrike" dirty="0">
                          <a:effectLst/>
                          <a:hlinkClick r:id="rId18" action="ppaction://hlinksldjump"/>
                        </a:rPr>
                        <a:t>ゲルマニウムラジオを組み立てよう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実験・工作</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化学・バイオ工学科　天野</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4143278268"/>
                  </a:ext>
                </a:extLst>
              </a:tr>
              <a:tr h="288000">
                <a:tc>
                  <a:txBody>
                    <a:bodyPr/>
                    <a:lstStyle/>
                    <a:p>
                      <a:pPr algn="l" fontAlgn="ctr"/>
                      <a:r>
                        <a:rPr lang="ja-JP" altLang="en-US" sz="1100" b="0" u="none" strike="noStrike" dirty="0">
                          <a:effectLst/>
                          <a:hlinkClick r:id="rId19" action="ppaction://hlinksldjump"/>
                        </a:rPr>
                        <a:t>使い捨てカイロで青写真を作ろう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実験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化学・バイオ工学科　天野</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2965988006"/>
                  </a:ext>
                </a:extLst>
              </a:tr>
              <a:tr h="288000">
                <a:tc>
                  <a:txBody>
                    <a:bodyPr/>
                    <a:lstStyle/>
                    <a:p>
                      <a:pPr algn="l" fontAlgn="ctr"/>
                      <a:r>
                        <a:rPr lang="ja-JP" altLang="en-US" sz="1100" b="0" u="none" strike="noStrike" dirty="0">
                          <a:effectLst/>
                          <a:hlinkClick r:id="rId20" action="ppaction://hlinksldjump"/>
                        </a:rPr>
                        <a:t>身近なものを化学実験で調べてみよう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実験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化学・バイオ工学科　天野</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694911515"/>
                  </a:ext>
                </a:extLst>
              </a:tr>
            </a:tbl>
          </a:graphicData>
        </a:graphic>
      </p:graphicFrame>
    </p:spTree>
    <p:extLst>
      <p:ext uri="{BB962C8B-B14F-4D97-AF65-F5344CB8AC3E}">
        <p14:creationId xmlns:p14="http://schemas.microsoft.com/office/powerpoint/2010/main" val="3097057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73C50D59-BDC5-4F24-A28A-4620AB506ADE}"/>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631DFA4A-8771-4F3D-A5D6-C92CC8802CA6}"/>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コンピュータ内部での情報の表し方や基本的なディジタル回路について学びます。いくつかの回路については実際にディジタル</a:t>
            </a:r>
            <a:r>
              <a:rPr lang="en-US" altLang="ja-JP" dirty="0">
                <a:latin typeface="+mn-ea"/>
                <a:ea typeface="+mn-ea"/>
              </a:rPr>
              <a:t>IC</a:t>
            </a:r>
            <a:r>
              <a:rPr lang="ja-JP" altLang="en-US" dirty="0">
                <a:latin typeface="+mn-ea"/>
                <a:ea typeface="+mn-ea"/>
              </a:rPr>
              <a:t>を用いて回路を作って動作を確認してみましょう。</a:t>
            </a:r>
          </a:p>
        </p:txBody>
      </p:sp>
      <p:sp>
        <p:nvSpPr>
          <p:cNvPr id="19" name="テキスト ボックス 18">
            <a:extLst>
              <a:ext uri="{FF2B5EF4-FFF2-40B4-BE49-F238E27FC236}">
                <a16:creationId xmlns:a16="http://schemas.microsoft.com/office/drawing/2014/main" id="{5B03F721-C2CF-491F-B258-830FBC5BF5DE}"/>
              </a:ext>
            </a:extLst>
          </p:cNvPr>
          <p:cNvSpPr txBox="1"/>
          <p:nvPr/>
        </p:nvSpPr>
        <p:spPr>
          <a:xfrm>
            <a:off x="1622425" y="1776413"/>
            <a:ext cx="63341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ディジタル回路、回路製作</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9628B545-9B88-49A2-BE43-F06D9594FCC2}"/>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准教授　　山田　貴浩</a:t>
            </a:r>
          </a:p>
        </p:txBody>
      </p:sp>
      <p:pic>
        <p:nvPicPr>
          <p:cNvPr id="39942" name="図 43" descr="ダイアグラム&#10;&#10;自動的に生成された説明">
            <a:extLst>
              <a:ext uri="{FF2B5EF4-FFF2-40B4-BE49-F238E27FC236}">
                <a16:creationId xmlns:a16="http://schemas.microsoft.com/office/drawing/2014/main" id="{16707CF1-F5B1-40FB-BEB8-5B8854D3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DC085181-CBE4-4319-870E-0859591353FD}"/>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ディジタル回路を作って学ぼう！</a:t>
            </a:r>
          </a:p>
        </p:txBody>
      </p:sp>
      <p:sp>
        <p:nvSpPr>
          <p:cNvPr id="35" name="正方形/長方形 34">
            <a:extLst>
              <a:ext uri="{FF2B5EF4-FFF2-40B4-BE49-F238E27FC236}">
                <a16:creationId xmlns:a16="http://schemas.microsoft.com/office/drawing/2014/main" id="{61BA6FEB-A269-4B97-8415-69A46C176318}"/>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2E8BC717-CCAC-4839-90B3-4EE803B1D048}"/>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4411C22B-004A-44CE-994B-E1112157E7EE}"/>
              </a:ext>
            </a:extLst>
          </p:cNvPr>
          <p:cNvSpPr/>
          <p:nvPr/>
        </p:nvSpPr>
        <p:spPr>
          <a:xfrm>
            <a:off x="112713" y="6294438"/>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屋内（電気電子システム工学科棟 実験室）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2C0BA5B8-7C61-4755-AF4A-B0220428F73C}"/>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BCC587ED-3D64-4F40-8679-FFE1D3D22F7F}"/>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8967FF57-601B-412A-A0E3-9EBC44E345AF}"/>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DA0663C7-822A-482B-A1B8-2F02D31676B9}"/>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6AFB08B8-C879-4D78-8D40-9299BD6D6A18}"/>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2B6C339F-D7B7-400E-9DB4-BE1E8E88855C}"/>
              </a:ext>
            </a:extLst>
          </p:cNvPr>
          <p:cNvSpPr/>
          <p:nvPr/>
        </p:nvSpPr>
        <p:spPr>
          <a:xfrm>
            <a:off x="112713" y="6051550"/>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2</a:t>
            </a:r>
            <a:r>
              <a:rPr lang="ja-JP" altLang="en-US" sz="1400" b="1" dirty="0">
                <a:latin typeface="+mn-ea"/>
                <a:ea typeface="+mn-ea"/>
              </a:rPr>
              <a:t>名、最大</a:t>
            </a:r>
            <a:r>
              <a:rPr lang="en-US" altLang="ja-JP" sz="1400" b="1" dirty="0">
                <a:latin typeface="+mn-ea"/>
                <a:ea typeface="+mn-ea"/>
              </a:rPr>
              <a:t>12</a:t>
            </a:r>
            <a:r>
              <a:rPr lang="ja-JP" altLang="en-US" sz="1400" b="1" dirty="0">
                <a:latin typeface="+mn-ea"/>
                <a:ea typeface="+mn-ea"/>
              </a:rPr>
              <a:t>名</a:t>
            </a:r>
            <a:endParaRPr lang="en-US" altLang="ja-JP" sz="1400" b="1" dirty="0">
              <a:latin typeface="+mn-ea"/>
              <a:ea typeface="+mn-ea"/>
            </a:endParaRPr>
          </a:p>
        </p:txBody>
      </p:sp>
      <p:sp>
        <p:nvSpPr>
          <p:cNvPr id="36" name="正方形/長方形 35">
            <a:extLst>
              <a:ext uri="{FF2B5EF4-FFF2-40B4-BE49-F238E27FC236}">
                <a16:creationId xmlns:a16="http://schemas.microsoft.com/office/drawing/2014/main" id="{3EC650A3-8589-4F74-9041-025260EC4A32}"/>
              </a:ext>
            </a:extLst>
          </p:cNvPr>
          <p:cNvSpPr/>
          <p:nvPr/>
        </p:nvSpPr>
        <p:spPr>
          <a:xfrm>
            <a:off x="2952750" y="5448300"/>
            <a:ext cx="2930525" cy="277813"/>
          </a:xfrm>
          <a:prstGeom prst="rect">
            <a:avLst/>
          </a:prstGeom>
        </p:spPr>
        <p:txBody>
          <a:bodyPr>
            <a:spAutoFit/>
          </a:bodyPr>
          <a:lstStyle/>
          <a:p>
            <a:pPr algn="ctr" eaLnBrk="1" fontAlgn="auto" hangingPunct="1">
              <a:spcBef>
                <a:spcPts val="0"/>
              </a:spcBef>
              <a:spcAft>
                <a:spcPts val="0"/>
              </a:spcAft>
              <a:defRPr/>
            </a:pPr>
            <a:r>
              <a:rPr lang="ja-JP" altLang="en-US" sz="1200" dirty="0">
                <a:latin typeface="+mn-ea"/>
                <a:ea typeface="+mn-ea"/>
              </a:rPr>
              <a:t>回路製作のようす</a:t>
            </a:r>
            <a:endParaRPr lang="en-US" altLang="ja-JP" sz="1200" dirty="0">
              <a:latin typeface="+mn-ea"/>
              <a:ea typeface="+mn-ea"/>
            </a:endParaRPr>
          </a:p>
        </p:txBody>
      </p:sp>
      <p:sp>
        <p:nvSpPr>
          <p:cNvPr id="37" name="正方形/長方形 36">
            <a:extLst>
              <a:ext uri="{FF2B5EF4-FFF2-40B4-BE49-F238E27FC236}">
                <a16:creationId xmlns:a16="http://schemas.microsoft.com/office/drawing/2014/main" id="{C1AE61B2-708B-440A-B06C-2534F705D0A3}"/>
              </a:ext>
            </a:extLst>
          </p:cNvPr>
          <p:cNvSpPr/>
          <p:nvPr/>
        </p:nvSpPr>
        <p:spPr>
          <a:xfrm>
            <a:off x="5948363" y="5432425"/>
            <a:ext cx="2938462" cy="277813"/>
          </a:xfrm>
          <a:prstGeom prst="rect">
            <a:avLst/>
          </a:prstGeom>
        </p:spPr>
        <p:txBody>
          <a:bodyPr>
            <a:spAutoFit/>
          </a:bodyPr>
          <a:lstStyle/>
          <a:p>
            <a:pPr algn="ctr" eaLnBrk="1" fontAlgn="auto" hangingPunct="1">
              <a:spcBef>
                <a:spcPts val="0"/>
              </a:spcBef>
              <a:spcAft>
                <a:spcPts val="0"/>
              </a:spcAft>
              <a:defRPr/>
            </a:pPr>
            <a:r>
              <a:rPr lang="ja-JP" altLang="en-US" sz="1200" dirty="0">
                <a:latin typeface="+mn-ea"/>
                <a:ea typeface="+mn-ea"/>
              </a:rPr>
              <a:t>製作した回路の例</a:t>
            </a:r>
            <a:endParaRPr lang="en-US" altLang="ja-JP" sz="1200" dirty="0">
              <a:latin typeface="+mn-ea"/>
              <a:ea typeface="+mn-ea"/>
            </a:endParaRPr>
          </a:p>
        </p:txBody>
      </p:sp>
      <p:sp>
        <p:nvSpPr>
          <p:cNvPr id="8" name="テキスト ボックス 7">
            <a:extLst>
              <a:ext uri="{FF2B5EF4-FFF2-40B4-BE49-F238E27FC236}">
                <a16:creationId xmlns:a16="http://schemas.microsoft.com/office/drawing/2014/main" id="{16CA767E-A9B3-4BDB-B54A-3E0CFCEDA26B}"/>
              </a:ext>
            </a:extLst>
          </p:cNvPr>
          <p:cNvSpPr txBox="1"/>
          <p:nvPr/>
        </p:nvSpPr>
        <p:spPr>
          <a:xfrm>
            <a:off x="331788" y="3221038"/>
            <a:ext cx="2573337" cy="2293937"/>
          </a:xfrm>
          <a:prstGeom prst="rect">
            <a:avLst/>
          </a:prstGeom>
          <a:solidFill>
            <a:schemeClr val="accent4">
              <a:lumMod val="20000"/>
              <a:lumOff val="80000"/>
            </a:schemeClr>
          </a:solidFill>
        </p:spPr>
        <p:txBody>
          <a:bodyPr anchor="ctr">
            <a:spAutoFit/>
          </a:bodyPr>
          <a:lstStyle/>
          <a:p>
            <a:pPr algn="ctr">
              <a:defRPr/>
            </a:pPr>
            <a:r>
              <a:rPr lang="en-US" altLang="ja-JP" sz="1200" b="1" dirty="0"/>
              <a:t>《</a:t>
            </a:r>
            <a:r>
              <a:rPr lang="ja-JP" altLang="en-US" sz="1200" b="1" dirty="0"/>
              <a:t>講座の内容</a:t>
            </a:r>
            <a:r>
              <a:rPr lang="en-US" altLang="ja-JP" sz="1200" b="1" dirty="0"/>
              <a:t>》</a:t>
            </a:r>
          </a:p>
          <a:p>
            <a:pPr marL="92075" indent="-92075">
              <a:spcBef>
                <a:spcPts val="600"/>
              </a:spcBef>
              <a:buFont typeface="Arial" panose="020B0604020202020204" pitchFamily="34" charset="0"/>
              <a:buChar char="•"/>
              <a:defRPr/>
            </a:pPr>
            <a:r>
              <a:rPr lang="ja-JP" altLang="en-US" sz="1200" dirty="0"/>
              <a:t>イントロダクション</a:t>
            </a:r>
            <a:endParaRPr lang="en-US" altLang="ja-JP" sz="1200" dirty="0"/>
          </a:p>
          <a:p>
            <a:pPr marL="92075" indent="-92075">
              <a:spcBef>
                <a:spcPts val="600"/>
              </a:spcBef>
              <a:buFont typeface="Arial" panose="020B0604020202020204" pitchFamily="34" charset="0"/>
              <a:buChar char="•"/>
              <a:defRPr/>
            </a:pPr>
            <a:r>
              <a:rPr lang="ja-JP" altLang="en-US" sz="1200" dirty="0"/>
              <a:t>コンピュータ内部での情報の表し方の説明</a:t>
            </a:r>
            <a:endParaRPr lang="en-US" altLang="ja-JP" sz="1200" dirty="0"/>
          </a:p>
          <a:p>
            <a:pPr marL="92075" indent="-92075">
              <a:spcBef>
                <a:spcPts val="600"/>
              </a:spcBef>
              <a:buFont typeface="Arial" panose="020B0604020202020204" pitchFamily="34" charset="0"/>
              <a:buChar char="•"/>
              <a:defRPr/>
            </a:pPr>
            <a:r>
              <a:rPr lang="ja-JP" altLang="en-US" sz="1200" dirty="0"/>
              <a:t>基本的な論理回路の説明</a:t>
            </a:r>
            <a:endParaRPr lang="en-US" altLang="ja-JP" sz="1200" dirty="0"/>
          </a:p>
          <a:p>
            <a:pPr marL="92075" indent="-92075">
              <a:spcBef>
                <a:spcPts val="600"/>
              </a:spcBef>
              <a:buFont typeface="Arial" panose="020B0604020202020204" pitchFamily="34" charset="0"/>
              <a:buChar char="•"/>
              <a:defRPr/>
            </a:pPr>
            <a:r>
              <a:rPr lang="ja-JP" altLang="en-US" sz="1200" dirty="0"/>
              <a:t>組合せ論理回路の説明</a:t>
            </a:r>
            <a:endParaRPr lang="en-US" altLang="ja-JP" sz="1200" dirty="0"/>
          </a:p>
          <a:p>
            <a:pPr marL="92075" indent="-92075">
              <a:spcBef>
                <a:spcPts val="600"/>
              </a:spcBef>
              <a:buFont typeface="Arial" panose="020B0604020202020204" pitchFamily="34" charset="0"/>
              <a:buChar char="•"/>
              <a:defRPr/>
            </a:pPr>
            <a:r>
              <a:rPr lang="ja-JP" altLang="en-US" sz="1200" dirty="0"/>
              <a:t>実験器材の使い方の説明</a:t>
            </a:r>
            <a:endParaRPr lang="en-US" altLang="ja-JP" sz="1200" dirty="0"/>
          </a:p>
          <a:p>
            <a:pPr marL="92075" indent="-92075">
              <a:spcBef>
                <a:spcPts val="600"/>
              </a:spcBef>
              <a:buFont typeface="Arial" panose="020B0604020202020204" pitchFamily="34" charset="0"/>
              <a:buChar char="•"/>
              <a:defRPr/>
            </a:pPr>
            <a:r>
              <a:rPr lang="ja-JP" altLang="en-US" sz="1200" dirty="0"/>
              <a:t>組合せ論理回路の実験</a:t>
            </a:r>
            <a:endParaRPr lang="en-US" altLang="ja-JP" sz="1200" dirty="0"/>
          </a:p>
          <a:p>
            <a:pPr marL="92075" indent="-92075">
              <a:spcBef>
                <a:spcPts val="600"/>
              </a:spcBef>
              <a:buFont typeface="Arial" panose="020B0604020202020204" pitchFamily="34" charset="0"/>
              <a:buChar char="•"/>
              <a:defRPr/>
            </a:pPr>
            <a:r>
              <a:rPr lang="ja-JP" altLang="en-US" sz="1200" dirty="0"/>
              <a:t>まとめ</a:t>
            </a:r>
            <a:endParaRPr lang="en-US" altLang="ja-JP" sz="1200" dirty="0"/>
          </a:p>
        </p:txBody>
      </p:sp>
      <p:pic>
        <p:nvPicPr>
          <p:cNvPr id="39956" name="図 2">
            <a:extLst>
              <a:ext uri="{FF2B5EF4-FFF2-40B4-BE49-F238E27FC236}">
                <a16:creationId xmlns:a16="http://schemas.microsoft.com/office/drawing/2014/main" id="{265275AF-771C-4CC1-962F-5029BBD10E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4975" y="3232150"/>
            <a:ext cx="29035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図 5">
            <a:extLst>
              <a:ext uri="{FF2B5EF4-FFF2-40B4-BE49-F238E27FC236}">
                <a16:creationId xmlns:a16="http://schemas.microsoft.com/office/drawing/2014/main" id="{768AA933-7AA8-4D2B-AE39-AE875499A5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6300" y="3232150"/>
            <a:ext cx="292258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5A3DFFD4-DEAC-49C1-86DD-A52E42C22ABC}"/>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02631161-AFFA-457A-B1BE-E9C2DBD1416B}"/>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en-US" altLang="ja-JP" dirty="0">
                <a:latin typeface="+mn-ea"/>
                <a:ea typeface="+mn-ea"/>
              </a:rPr>
              <a:t>Scratch</a:t>
            </a:r>
            <a:r>
              <a:rPr lang="ja-JP" altLang="en-US" dirty="0">
                <a:latin typeface="+mn-ea"/>
                <a:ea typeface="+mn-ea"/>
              </a:rPr>
              <a:t>でプログラムを組んで、小型ドローンを飛行させます。</a:t>
            </a:r>
            <a:endParaRPr lang="en-US" altLang="ja-JP" dirty="0">
              <a:latin typeface="+mn-ea"/>
              <a:ea typeface="+mn-ea"/>
            </a:endParaRPr>
          </a:p>
          <a:p>
            <a:pPr eaLnBrk="1" fontAlgn="auto" hangingPunct="1">
              <a:spcBef>
                <a:spcPts val="0"/>
              </a:spcBef>
              <a:spcAft>
                <a:spcPts val="0"/>
              </a:spcAft>
              <a:defRPr/>
            </a:pPr>
            <a:r>
              <a:rPr lang="ja-JP" altLang="en-US" dirty="0">
                <a:latin typeface="+mn-ea"/>
                <a:ea typeface="+mn-ea"/>
              </a:rPr>
              <a:t>いくつかの「ミッション」で指示されるようにドローンを飛行させるプログラムを作成していきます。</a:t>
            </a:r>
          </a:p>
        </p:txBody>
      </p:sp>
      <p:sp>
        <p:nvSpPr>
          <p:cNvPr id="19" name="テキスト ボックス 18">
            <a:extLst>
              <a:ext uri="{FF2B5EF4-FFF2-40B4-BE49-F238E27FC236}">
                <a16:creationId xmlns:a16="http://schemas.microsoft.com/office/drawing/2014/main" id="{0F149410-7C7E-4DFC-916C-764D346E2611}"/>
              </a:ext>
            </a:extLst>
          </p:cNvPr>
          <p:cNvSpPr txBox="1"/>
          <p:nvPr/>
        </p:nvSpPr>
        <p:spPr>
          <a:xfrm>
            <a:off x="1622425" y="1776413"/>
            <a:ext cx="63341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ドローン、プログラミング、</a:t>
            </a:r>
            <a:r>
              <a:rPr lang="en-US" altLang="ja-JP" sz="2000" b="1" dirty="0">
                <a:latin typeface="+mn-ea"/>
                <a:ea typeface="+mn-ea"/>
              </a:rPr>
              <a:t>Scratch</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D494B5AC-5717-4B83-A666-0CFEC7111ED9}"/>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准教授　　山田　貴浩</a:t>
            </a:r>
          </a:p>
        </p:txBody>
      </p:sp>
      <p:pic>
        <p:nvPicPr>
          <p:cNvPr id="66566" name="図 43" descr="ダイアグラム&#10;&#10;自動的に生成された説明">
            <a:extLst>
              <a:ext uri="{FF2B5EF4-FFF2-40B4-BE49-F238E27FC236}">
                <a16:creationId xmlns:a16="http://schemas.microsoft.com/office/drawing/2014/main" id="{55952D6C-06C4-4EC5-9D2A-5ED85FE9D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067E3687-98BB-455F-99DD-7C9984490323}"/>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プログラミングでドローンを飛ばそう！</a:t>
            </a:r>
          </a:p>
        </p:txBody>
      </p:sp>
      <p:sp>
        <p:nvSpPr>
          <p:cNvPr id="35" name="正方形/長方形 34">
            <a:extLst>
              <a:ext uri="{FF2B5EF4-FFF2-40B4-BE49-F238E27FC236}">
                <a16:creationId xmlns:a16="http://schemas.microsoft.com/office/drawing/2014/main" id="{212CD628-C3AF-45B7-AFC0-AA2CA38C0BBA}"/>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E41F93DF-F187-4877-83DF-2B1CD2C50FA4}"/>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1E6BDCE0-3F91-4647-80D9-81F6C8B52294}"/>
              </a:ext>
            </a:extLst>
          </p:cNvPr>
          <p:cNvSpPr/>
          <p:nvPr/>
        </p:nvSpPr>
        <p:spPr>
          <a:xfrm>
            <a:off x="112713" y="6294438"/>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屋内（専攻科棟 第１講義室･多目的講義室）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BA5E1B55-2566-403F-9F4D-2AE677F33DB4}"/>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856DC3B1-41DC-46A9-AFF2-A2E064B02444}"/>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429761E0-C785-45FE-9006-0D9EA7FE9257}"/>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03B1DFEB-DFA1-4E7A-87DA-359F96B2CCD9}"/>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09A20C02-61B2-42BB-9CE3-0842343893EF}"/>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a:t>
            </a:r>
            <a:r>
              <a:rPr lang="en-US" altLang="ja-JP" b="1" dirty="0">
                <a:latin typeface="+mn-ea"/>
                <a:ea typeface="+mn-ea"/>
              </a:rPr>
              <a:t>(</a:t>
            </a:r>
            <a:r>
              <a:rPr lang="ja-JP" altLang="en-US" b="1" dirty="0">
                <a:latin typeface="+mn-ea"/>
                <a:ea typeface="+mn-ea"/>
              </a:rPr>
              <a:t>プログラミング</a:t>
            </a:r>
            <a:r>
              <a:rPr lang="en-US" altLang="ja-JP" b="1" dirty="0">
                <a:latin typeface="+mn-ea"/>
                <a:ea typeface="+mn-ea"/>
              </a:rPr>
              <a:t>)</a:t>
            </a:r>
          </a:p>
        </p:txBody>
      </p:sp>
      <p:sp>
        <p:nvSpPr>
          <p:cNvPr id="29" name="正方形/長方形 28">
            <a:extLst>
              <a:ext uri="{FF2B5EF4-FFF2-40B4-BE49-F238E27FC236}">
                <a16:creationId xmlns:a16="http://schemas.microsoft.com/office/drawing/2014/main" id="{08D97885-CCFD-4755-8C70-9451EAFF43B8}"/>
              </a:ext>
            </a:extLst>
          </p:cNvPr>
          <p:cNvSpPr/>
          <p:nvPr/>
        </p:nvSpPr>
        <p:spPr>
          <a:xfrm>
            <a:off x="112713" y="6051550"/>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4</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名（教材：４セット）</a:t>
            </a:r>
            <a:endParaRPr lang="en-US" altLang="ja-JP" sz="1400" b="1" dirty="0">
              <a:latin typeface="+mn-ea"/>
              <a:ea typeface="+mn-ea"/>
            </a:endParaRPr>
          </a:p>
        </p:txBody>
      </p:sp>
      <p:pic>
        <p:nvPicPr>
          <p:cNvPr id="66577" name="図 5">
            <a:extLst>
              <a:ext uri="{FF2B5EF4-FFF2-40B4-BE49-F238E27FC236}">
                <a16:creationId xmlns:a16="http://schemas.microsoft.com/office/drawing/2014/main" id="{C7B3EDEC-690E-4FAB-B68B-9A54BD03DD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3235325"/>
            <a:ext cx="29511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図 6">
            <a:extLst>
              <a:ext uri="{FF2B5EF4-FFF2-40B4-BE49-F238E27FC236}">
                <a16:creationId xmlns:a16="http://schemas.microsoft.com/office/drawing/2014/main" id="{2BB8F43C-2B7A-4C0B-A703-47F66D02ED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1375" y="3232150"/>
            <a:ext cx="2960688"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正方形/長方形 35">
            <a:extLst>
              <a:ext uri="{FF2B5EF4-FFF2-40B4-BE49-F238E27FC236}">
                <a16:creationId xmlns:a16="http://schemas.microsoft.com/office/drawing/2014/main" id="{3F7B30C4-9D21-411A-92E7-9CE9B682C76E}"/>
              </a:ext>
            </a:extLst>
          </p:cNvPr>
          <p:cNvSpPr/>
          <p:nvPr/>
        </p:nvSpPr>
        <p:spPr>
          <a:xfrm>
            <a:off x="2952750" y="5448300"/>
            <a:ext cx="2930525" cy="277813"/>
          </a:xfrm>
          <a:prstGeom prst="rect">
            <a:avLst/>
          </a:prstGeom>
        </p:spPr>
        <p:txBody>
          <a:bodyPr>
            <a:spAutoFit/>
          </a:bodyPr>
          <a:lstStyle/>
          <a:p>
            <a:pPr algn="ctr" eaLnBrk="1" fontAlgn="auto" hangingPunct="1">
              <a:spcBef>
                <a:spcPts val="0"/>
              </a:spcBef>
              <a:spcAft>
                <a:spcPts val="0"/>
              </a:spcAft>
              <a:defRPr/>
            </a:pPr>
            <a:r>
              <a:rPr lang="ja-JP" altLang="en-US" sz="1200" dirty="0">
                <a:latin typeface="+mn-ea"/>
                <a:ea typeface="+mn-ea"/>
              </a:rPr>
              <a:t>ドローンを飛行させているようす</a:t>
            </a:r>
            <a:endParaRPr lang="en-US" altLang="ja-JP" sz="1200" dirty="0">
              <a:latin typeface="+mn-ea"/>
              <a:ea typeface="+mn-ea"/>
            </a:endParaRPr>
          </a:p>
        </p:txBody>
      </p:sp>
      <p:sp>
        <p:nvSpPr>
          <p:cNvPr id="37" name="正方形/長方形 36">
            <a:extLst>
              <a:ext uri="{FF2B5EF4-FFF2-40B4-BE49-F238E27FC236}">
                <a16:creationId xmlns:a16="http://schemas.microsoft.com/office/drawing/2014/main" id="{E3080F89-9EE3-4B40-B7E6-75572E61309C}"/>
              </a:ext>
            </a:extLst>
          </p:cNvPr>
          <p:cNvSpPr/>
          <p:nvPr/>
        </p:nvSpPr>
        <p:spPr>
          <a:xfrm>
            <a:off x="5948363" y="5432425"/>
            <a:ext cx="2930525" cy="277813"/>
          </a:xfrm>
          <a:prstGeom prst="rect">
            <a:avLst/>
          </a:prstGeom>
        </p:spPr>
        <p:txBody>
          <a:bodyPr>
            <a:spAutoFit/>
          </a:bodyPr>
          <a:lstStyle/>
          <a:p>
            <a:pPr algn="ctr" eaLnBrk="1" fontAlgn="auto" hangingPunct="1">
              <a:spcBef>
                <a:spcPts val="0"/>
              </a:spcBef>
              <a:spcAft>
                <a:spcPts val="0"/>
              </a:spcAft>
              <a:defRPr/>
            </a:pPr>
            <a:r>
              <a:rPr lang="ja-JP" altLang="en-US" sz="1200" dirty="0">
                <a:latin typeface="+mn-ea"/>
                <a:ea typeface="+mn-ea"/>
              </a:rPr>
              <a:t>複数名のグループでのチャレンジも可能</a:t>
            </a:r>
            <a:endParaRPr lang="en-US" altLang="ja-JP" sz="1200" dirty="0">
              <a:latin typeface="+mn-ea"/>
              <a:ea typeface="+mn-ea"/>
            </a:endParaRPr>
          </a:p>
        </p:txBody>
      </p:sp>
      <p:sp>
        <p:nvSpPr>
          <p:cNvPr id="8" name="テキスト ボックス 7">
            <a:extLst>
              <a:ext uri="{FF2B5EF4-FFF2-40B4-BE49-F238E27FC236}">
                <a16:creationId xmlns:a16="http://schemas.microsoft.com/office/drawing/2014/main" id="{593A08A7-74FE-4A7B-A041-9F4FAC342078}"/>
              </a:ext>
            </a:extLst>
          </p:cNvPr>
          <p:cNvSpPr txBox="1"/>
          <p:nvPr/>
        </p:nvSpPr>
        <p:spPr>
          <a:xfrm>
            <a:off x="323850" y="3232150"/>
            <a:ext cx="2573338" cy="2430463"/>
          </a:xfrm>
          <a:prstGeom prst="rect">
            <a:avLst/>
          </a:prstGeom>
          <a:solidFill>
            <a:schemeClr val="accent4">
              <a:lumMod val="20000"/>
              <a:lumOff val="80000"/>
            </a:schemeClr>
          </a:solidFill>
        </p:spPr>
        <p:txBody>
          <a:bodyPr anchor="ctr">
            <a:spAutoFit/>
          </a:bodyPr>
          <a:lstStyle/>
          <a:p>
            <a:pPr algn="ctr">
              <a:defRPr/>
            </a:pPr>
            <a:r>
              <a:rPr lang="en-US" altLang="ja-JP" sz="1200" b="1" dirty="0"/>
              <a:t>《</a:t>
            </a:r>
            <a:r>
              <a:rPr lang="ja-JP" altLang="en-US" sz="1200" b="1" dirty="0"/>
              <a:t>講座の時間配分</a:t>
            </a:r>
            <a:r>
              <a:rPr lang="en-US" altLang="ja-JP" sz="1200" b="1" dirty="0"/>
              <a:t>(</a:t>
            </a:r>
            <a:r>
              <a:rPr lang="ja-JP" altLang="en-US" sz="1200" b="1" dirty="0"/>
              <a:t>３時間</a:t>
            </a:r>
            <a:r>
              <a:rPr lang="en-US" altLang="ja-JP" sz="1200" b="1" dirty="0"/>
              <a:t>)</a:t>
            </a:r>
            <a:r>
              <a:rPr lang="ja-JP" altLang="en-US" sz="1200" b="1" dirty="0"/>
              <a:t>の例</a:t>
            </a:r>
            <a:r>
              <a:rPr lang="en-US" altLang="ja-JP" sz="1200" b="1" dirty="0"/>
              <a:t>》</a:t>
            </a:r>
          </a:p>
          <a:p>
            <a:pPr marL="92075" indent="-92075">
              <a:spcBef>
                <a:spcPts val="300"/>
              </a:spcBef>
              <a:buFont typeface="Arial" panose="020B0604020202020204" pitchFamily="34" charset="0"/>
              <a:buChar char="•"/>
              <a:defRPr/>
            </a:pPr>
            <a:r>
              <a:rPr lang="ja-JP" altLang="en-US" sz="1200" dirty="0"/>
              <a:t>イントロダクション</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ドローンの概要説明</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プログラミングの概要説明</a:t>
            </a:r>
            <a:endParaRPr lang="en-US" altLang="ja-JP" sz="1200" dirty="0"/>
          </a:p>
          <a:p>
            <a:pPr algn="r">
              <a:spcBef>
                <a:spcPts val="0"/>
              </a:spcBef>
              <a:defRPr/>
            </a:pPr>
            <a:r>
              <a:rPr lang="en-US" altLang="ja-JP" sz="1200" dirty="0"/>
              <a:t>(</a:t>
            </a:r>
            <a:r>
              <a:rPr lang="ja-JP" altLang="en-US" sz="1200" dirty="0"/>
              <a:t>約</a:t>
            </a:r>
            <a:r>
              <a:rPr lang="en-US" altLang="ja-JP" sz="1200" dirty="0"/>
              <a:t>10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例題による実習</a:t>
            </a:r>
            <a:r>
              <a:rPr lang="en-US" altLang="ja-JP" sz="1200" dirty="0"/>
              <a:t>(</a:t>
            </a:r>
            <a:r>
              <a:rPr lang="ja-JP" altLang="en-US" sz="1200" dirty="0"/>
              <a:t>約</a:t>
            </a:r>
            <a:r>
              <a:rPr lang="en-US" altLang="ja-JP" sz="1200" dirty="0"/>
              <a:t>15</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グループ単位でミッションに挑戦</a:t>
            </a:r>
            <a:endParaRPr lang="en-US" altLang="ja-JP" sz="1200" dirty="0"/>
          </a:p>
          <a:p>
            <a:pPr algn="r">
              <a:defRPr/>
            </a:pPr>
            <a:r>
              <a:rPr lang="en-US" altLang="ja-JP" sz="1200" dirty="0"/>
              <a:t>(</a:t>
            </a:r>
            <a:r>
              <a:rPr lang="ja-JP" altLang="en-US" sz="1200" dirty="0"/>
              <a:t>約</a:t>
            </a:r>
            <a:r>
              <a:rPr lang="en-US" altLang="ja-JP" sz="1200" dirty="0"/>
              <a:t>80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全体でミッションに挑戦</a:t>
            </a:r>
            <a:r>
              <a:rPr lang="en-US" altLang="ja-JP" sz="1200" dirty="0"/>
              <a:t>(</a:t>
            </a:r>
            <a:r>
              <a:rPr lang="ja-JP" altLang="en-US" sz="1200" dirty="0"/>
              <a:t>約</a:t>
            </a:r>
            <a:r>
              <a:rPr lang="en-US" altLang="ja-JP" sz="1200" dirty="0"/>
              <a:t>30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まとめ</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algn="r">
              <a:defRPr/>
            </a:pPr>
            <a:r>
              <a:rPr lang="en-US" altLang="ja-JP" sz="1200" dirty="0"/>
              <a:t>※</a:t>
            </a:r>
            <a:r>
              <a:rPr lang="ja-JP" altLang="en-US" sz="1200" dirty="0"/>
              <a:t>途中に休憩時間あり</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593AE6C-0078-4166-8E42-669866187649}"/>
              </a:ext>
            </a:extLst>
          </p:cNvPr>
          <p:cNvSpPr/>
          <p:nvPr/>
        </p:nvSpPr>
        <p:spPr>
          <a:xfrm>
            <a:off x="277813" y="3138488"/>
            <a:ext cx="8640762" cy="2627114"/>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C3C45C9-DB30-4EF5-AD61-AD1272264A7D}"/>
              </a:ext>
            </a:extLst>
          </p:cNvPr>
          <p:cNvSpPr txBox="1"/>
          <p:nvPr/>
        </p:nvSpPr>
        <p:spPr>
          <a:xfrm>
            <a:off x="1592263" y="2181225"/>
            <a:ext cx="7300912" cy="923330"/>
          </a:xfrm>
          <a:prstGeom prst="rect">
            <a:avLst/>
          </a:prstGeom>
          <a:noFill/>
        </p:spPr>
        <p:txBody>
          <a:bodyPr>
            <a:spAutoFit/>
          </a:bodyPr>
          <a:lstStyle/>
          <a:p>
            <a:pPr eaLnBrk="1" fontAlgn="auto" hangingPunct="1">
              <a:spcBef>
                <a:spcPts val="0"/>
              </a:spcBef>
              <a:spcAft>
                <a:spcPts val="0"/>
              </a:spcAft>
              <a:defRPr/>
            </a:pPr>
            <a:r>
              <a:rPr lang="en-US" altLang="ja-JP" dirty="0">
                <a:latin typeface="+mn-ea"/>
                <a:ea typeface="+mn-ea"/>
              </a:rPr>
              <a:t>Scratch</a:t>
            </a:r>
            <a:r>
              <a:rPr lang="ja-JP" altLang="en-US" dirty="0">
                <a:latin typeface="+mn-ea"/>
                <a:ea typeface="+mn-ea"/>
              </a:rPr>
              <a:t>でプログラムを組み、マイコンの</a:t>
            </a:r>
            <a:r>
              <a:rPr lang="en-US" altLang="ja-JP" dirty="0">
                <a:latin typeface="+mn-ea"/>
                <a:ea typeface="+mn-ea"/>
              </a:rPr>
              <a:t>Arduino</a:t>
            </a:r>
            <a:r>
              <a:rPr lang="ja-JP" altLang="en-US" dirty="0">
                <a:latin typeface="+mn-ea"/>
                <a:ea typeface="+mn-ea"/>
              </a:rPr>
              <a:t>から信号を出して、鉄道模型の</a:t>
            </a:r>
            <a:r>
              <a:rPr lang="en-US" altLang="ja-JP" dirty="0">
                <a:latin typeface="+mn-ea"/>
                <a:ea typeface="+mn-ea"/>
              </a:rPr>
              <a:t>N</a:t>
            </a:r>
            <a:r>
              <a:rPr lang="ja-JP" altLang="en-US" dirty="0">
                <a:latin typeface="+mn-ea"/>
                <a:ea typeface="+mn-ea"/>
              </a:rPr>
              <a:t>ゲージを走らせます。ポイントを切り替えるプログラムやセンサを使って列車の通過を検知するプログラムも作ります。</a:t>
            </a:r>
          </a:p>
        </p:txBody>
      </p:sp>
      <p:sp>
        <p:nvSpPr>
          <p:cNvPr id="19" name="テキスト ボックス 18">
            <a:extLst>
              <a:ext uri="{FF2B5EF4-FFF2-40B4-BE49-F238E27FC236}">
                <a16:creationId xmlns:a16="http://schemas.microsoft.com/office/drawing/2014/main" id="{FB4F371C-083F-431A-A0E1-B8340D183AA3}"/>
              </a:ext>
            </a:extLst>
          </p:cNvPr>
          <p:cNvSpPr txBox="1"/>
          <p:nvPr/>
        </p:nvSpPr>
        <p:spPr>
          <a:xfrm>
            <a:off x="1622425" y="1776413"/>
            <a:ext cx="6334125" cy="400050"/>
          </a:xfrm>
          <a:prstGeom prst="rect">
            <a:avLst/>
          </a:prstGeom>
          <a:noFill/>
        </p:spPr>
        <p:txBody>
          <a:bodyPr>
            <a:spAutoFit/>
          </a:bodyPr>
          <a:lstStyle/>
          <a:p>
            <a:pPr eaLnBrk="1" fontAlgn="auto" hangingPunct="1">
              <a:spcBef>
                <a:spcPts val="0"/>
              </a:spcBef>
              <a:spcAft>
                <a:spcPts val="0"/>
              </a:spcAft>
              <a:defRPr/>
            </a:pPr>
            <a:r>
              <a:rPr lang="en-US" altLang="ja-JP" sz="2000" b="1" dirty="0">
                <a:latin typeface="+mn-ea"/>
                <a:ea typeface="+mn-ea"/>
              </a:rPr>
              <a:t>N</a:t>
            </a:r>
            <a:r>
              <a:rPr lang="ja-JP" altLang="en-US" sz="2000" b="1" dirty="0">
                <a:latin typeface="+mn-ea"/>
                <a:ea typeface="+mn-ea"/>
              </a:rPr>
              <a:t>ゲージ、プログラミング、</a:t>
            </a:r>
            <a:r>
              <a:rPr lang="en-US" altLang="ja-JP" sz="2000" b="1" dirty="0">
                <a:latin typeface="+mn-ea"/>
                <a:ea typeface="+mn-ea"/>
              </a:rPr>
              <a:t>Scratch</a:t>
            </a:r>
            <a:r>
              <a:rPr lang="ja-JP" altLang="en-US" sz="2000" b="1" dirty="0">
                <a:latin typeface="+mn-ea"/>
                <a:ea typeface="+mn-ea"/>
              </a:rPr>
              <a:t>、</a:t>
            </a:r>
            <a:r>
              <a:rPr lang="en-US" altLang="ja-JP" sz="2000" b="1" dirty="0">
                <a:latin typeface="+mn-ea"/>
                <a:ea typeface="+mn-ea"/>
              </a:rPr>
              <a:t>Arduino</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F387FDE2-9B18-46A0-A221-82AB0A453D07}"/>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准教授　　山田　貴浩</a:t>
            </a:r>
          </a:p>
        </p:txBody>
      </p:sp>
      <p:pic>
        <p:nvPicPr>
          <p:cNvPr id="3078" name="図 43" descr="ダイアグラム&#10;&#10;自動的に生成された説明">
            <a:extLst>
              <a:ext uri="{FF2B5EF4-FFF2-40B4-BE49-F238E27FC236}">
                <a16:creationId xmlns:a16="http://schemas.microsoft.com/office/drawing/2014/main" id="{6AF0A5CC-22CD-4A87-A57C-86E555166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761C98B1-0976-4495-B7DD-BD0E90DF2367}"/>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プログラミングで鉄道模型を走らせよう！</a:t>
            </a:r>
          </a:p>
        </p:txBody>
      </p:sp>
      <p:sp>
        <p:nvSpPr>
          <p:cNvPr id="35" name="正方形/長方形 34">
            <a:extLst>
              <a:ext uri="{FF2B5EF4-FFF2-40B4-BE49-F238E27FC236}">
                <a16:creationId xmlns:a16="http://schemas.microsoft.com/office/drawing/2014/main" id="{BDBA0B5B-6E02-4967-82DD-D1B45F6AD73B}"/>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28F23A2C-8525-4C89-8CF1-7277F6A5F57D}"/>
              </a:ext>
            </a:extLst>
          </p:cNvPr>
          <p:cNvSpPr/>
          <p:nvPr/>
        </p:nvSpPr>
        <p:spPr>
          <a:xfrm>
            <a:off x="127000" y="5813425"/>
            <a:ext cx="4156968" cy="307777"/>
          </a:xfrm>
          <a:prstGeom prst="rect">
            <a:avLst/>
          </a:prstGeom>
        </p:spPr>
        <p:txBody>
          <a:bodyPr wrap="square">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r>
              <a:rPr lang="en-US" altLang="ja-JP" sz="1400" b="1" dirty="0">
                <a:latin typeface="+mn-ea"/>
                <a:ea typeface="+mn-ea"/>
              </a:rPr>
              <a:t>30</a:t>
            </a:r>
            <a:r>
              <a:rPr lang="ja-JP" altLang="en-US" sz="1400" b="1" dirty="0">
                <a:latin typeface="+mn-ea"/>
                <a:ea typeface="+mn-ea"/>
              </a:rPr>
              <a:t>分～３時間程度</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DC9176AC-7A09-4BC9-90A6-AC7F1BB134CA}"/>
              </a:ext>
            </a:extLst>
          </p:cNvPr>
          <p:cNvSpPr/>
          <p:nvPr/>
        </p:nvSpPr>
        <p:spPr>
          <a:xfrm>
            <a:off x="112713" y="6294438"/>
            <a:ext cx="5035550" cy="307777"/>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屋内（電気電子システム工学科棟 実験室）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FAE5C4E9-3861-4670-94E0-CCF3EB02FC90}"/>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B8AF3292-89CE-4F15-BE7C-8753B038FF46}"/>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507583DC-6301-40C5-9A4A-961281130334}"/>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62420DE3-1EDC-4E92-97DE-B720CAED984F}"/>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EF03EF6A-B1B5-42F5-9CC5-E13084033742}"/>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a:t>
            </a:r>
            <a:r>
              <a:rPr lang="en-US" altLang="ja-JP" b="1" dirty="0">
                <a:latin typeface="+mn-ea"/>
                <a:ea typeface="+mn-ea"/>
              </a:rPr>
              <a:t>(</a:t>
            </a:r>
            <a:r>
              <a:rPr lang="ja-JP" altLang="en-US" b="1" dirty="0">
                <a:latin typeface="+mn-ea"/>
                <a:ea typeface="+mn-ea"/>
              </a:rPr>
              <a:t>プログラミング</a:t>
            </a:r>
            <a:r>
              <a:rPr lang="en-US" altLang="ja-JP" b="1" dirty="0">
                <a:latin typeface="+mn-ea"/>
                <a:ea typeface="+mn-ea"/>
              </a:rPr>
              <a:t>)</a:t>
            </a:r>
          </a:p>
        </p:txBody>
      </p:sp>
      <p:sp>
        <p:nvSpPr>
          <p:cNvPr id="29" name="正方形/長方形 28">
            <a:extLst>
              <a:ext uri="{FF2B5EF4-FFF2-40B4-BE49-F238E27FC236}">
                <a16:creationId xmlns:a16="http://schemas.microsoft.com/office/drawing/2014/main" id="{80FCB5B4-70E8-40BD-BD82-76DC9BA4FF23}"/>
              </a:ext>
            </a:extLst>
          </p:cNvPr>
          <p:cNvSpPr/>
          <p:nvPr/>
        </p:nvSpPr>
        <p:spPr>
          <a:xfrm>
            <a:off x="112713" y="6051550"/>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最小４名、最大８名（教材：４セット）</a:t>
            </a:r>
            <a:endParaRPr lang="en-US" altLang="ja-JP" sz="1400" b="1" dirty="0">
              <a:latin typeface="+mn-ea"/>
              <a:ea typeface="+mn-ea"/>
            </a:endParaRPr>
          </a:p>
        </p:txBody>
      </p:sp>
      <p:sp>
        <p:nvSpPr>
          <p:cNvPr id="36" name="正方形/長方形 35">
            <a:extLst>
              <a:ext uri="{FF2B5EF4-FFF2-40B4-BE49-F238E27FC236}">
                <a16:creationId xmlns:a16="http://schemas.microsoft.com/office/drawing/2014/main" id="{28F23A2C-8525-4C89-8CF1-7277F6A5F57D}"/>
              </a:ext>
            </a:extLst>
          </p:cNvPr>
          <p:cNvSpPr/>
          <p:nvPr/>
        </p:nvSpPr>
        <p:spPr>
          <a:xfrm>
            <a:off x="2932114" y="5534819"/>
            <a:ext cx="2332036" cy="276999"/>
          </a:xfrm>
          <a:prstGeom prst="rect">
            <a:avLst/>
          </a:prstGeom>
        </p:spPr>
        <p:txBody>
          <a:bodyPr wrap="square" lIns="0" rIns="0">
            <a:spAutoFit/>
          </a:bodyPr>
          <a:lstStyle/>
          <a:p>
            <a:pPr algn="ctr" eaLnBrk="1" fontAlgn="auto" hangingPunct="1">
              <a:spcBef>
                <a:spcPts val="0"/>
              </a:spcBef>
              <a:spcAft>
                <a:spcPts val="0"/>
              </a:spcAft>
              <a:defRPr/>
            </a:pPr>
            <a:r>
              <a:rPr lang="ja-JP" altLang="en-US" sz="1200" dirty="0">
                <a:latin typeface="+mn-ea"/>
                <a:ea typeface="+mn-ea"/>
              </a:rPr>
              <a:t>思いのままに車両を走らせよう！</a:t>
            </a:r>
            <a:endParaRPr lang="en-US" altLang="ja-JP" sz="1200" dirty="0">
              <a:latin typeface="+mn-ea"/>
              <a:ea typeface="+mn-ea"/>
            </a:endParaRPr>
          </a:p>
        </p:txBody>
      </p:sp>
      <p:sp>
        <p:nvSpPr>
          <p:cNvPr id="8" name="テキスト ボックス 7">
            <a:extLst>
              <a:ext uri="{FF2B5EF4-FFF2-40B4-BE49-F238E27FC236}">
                <a16:creationId xmlns:a16="http://schemas.microsoft.com/office/drawing/2014/main" id="{F6D23D4E-6AE9-4D33-954A-3FF81AA1BF1A}"/>
              </a:ext>
            </a:extLst>
          </p:cNvPr>
          <p:cNvSpPr txBox="1"/>
          <p:nvPr/>
        </p:nvSpPr>
        <p:spPr>
          <a:xfrm>
            <a:off x="323850" y="3177803"/>
            <a:ext cx="2573338" cy="2539157"/>
          </a:xfrm>
          <a:prstGeom prst="rect">
            <a:avLst/>
          </a:prstGeom>
          <a:solidFill>
            <a:schemeClr val="accent4">
              <a:lumMod val="20000"/>
              <a:lumOff val="80000"/>
            </a:schemeClr>
          </a:solidFill>
        </p:spPr>
        <p:txBody>
          <a:bodyPr anchor="ctr">
            <a:spAutoFit/>
          </a:bodyPr>
          <a:lstStyle/>
          <a:p>
            <a:pPr algn="ctr">
              <a:defRPr/>
            </a:pPr>
            <a:r>
              <a:rPr lang="en-US" altLang="ja-JP" sz="1200" b="1" dirty="0"/>
              <a:t>《</a:t>
            </a:r>
            <a:r>
              <a:rPr lang="ja-JP" altLang="en-US" sz="1200" b="1" dirty="0"/>
              <a:t>講座の時間配分</a:t>
            </a:r>
            <a:r>
              <a:rPr lang="en-US" altLang="ja-JP" sz="1200" b="1" dirty="0"/>
              <a:t>(</a:t>
            </a:r>
            <a:r>
              <a:rPr lang="ja-JP" altLang="en-US" sz="1200" b="1" dirty="0"/>
              <a:t>３時間</a:t>
            </a:r>
            <a:r>
              <a:rPr lang="en-US" altLang="ja-JP" sz="1200" b="1" dirty="0"/>
              <a:t>)</a:t>
            </a:r>
            <a:r>
              <a:rPr lang="ja-JP" altLang="en-US" sz="1200" b="1" dirty="0"/>
              <a:t>の例</a:t>
            </a:r>
            <a:r>
              <a:rPr lang="en-US" altLang="ja-JP" sz="1200" b="1" dirty="0"/>
              <a:t>》</a:t>
            </a:r>
          </a:p>
          <a:p>
            <a:pPr marL="92075" indent="-92075">
              <a:spcBef>
                <a:spcPts val="300"/>
              </a:spcBef>
              <a:buFont typeface="Arial" panose="020B0604020202020204" pitchFamily="34" charset="0"/>
              <a:buChar char="•"/>
              <a:defRPr/>
            </a:pPr>
            <a:r>
              <a:rPr lang="ja-JP" altLang="en-US" sz="1200" dirty="0"/>
              <a:t>イントロダクション</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en-US" altLang="ja-JP" sz="1200" dirty="0"/>
              <a:t>N</a:t>
            </a:r>
            <a:r>
              <a:rPr lang="ja-JP" altLang="en-US" sz="1200" dirty="0"/>
              <a:t>ゲージの動作の説明</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プログラミングの概要説明</a:t>
            </a:r>
            <a:endParaRPr lang="en-US" altLang="ja-JP" sz="1200" dirty="0"/>
          </a:p>
          <a:p>
            <a:pPr algn="r">
              <a:spcBef>
                <a:spcPts val="0"/>
              </a:spcBef>
              <a:defRPr/>
            </a:pPr>
            <a:r>
              <a:rPr lang="en-US" altLang="ja-JP" sz="1200" dirty="0"/>
              <a:t>(</a:t>
            </a:r>
            <a:r>
              <a:rPr lang="ja-JP" altLang="en-US" sz="1200" dirty="0"/>
              <a:t>約</a:t>
            </a:r>
            <a:r>
              <a:rPr lang="en-US" altLang="ja-JP" sz="1200" dirty="0"/>
              <a:t>10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例題による実習</a:t>
            </a:r>
            <a:r>
              <a:rPr lang="en-US" altLang="ja-JP" sz="1200" dirty="0"/>
              <a:t>(</a:t>
            </a:r>
            <a:r>
              <a:rPr lang="ja-JP" altLang="en-US" sz="1200" dirty="0"/>
              <a:t>約</a:t>
            </a:r>
            <a:r>
              <a:rPr lang="en-US" altLang="ja-JP" sz="1200" dirty="0"/>
              <a:t>15</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いろいろな動作のプログラミングに挑戦</a:t>
            </a:r>
            <a:r>
              <a:rPr lang="en-US" altLang="ja-JP" sz="1200" dirty="0"/>
              <a:t>!!(</a:t>
            </a:r>
            <a:r>
              <a:rPr lang="ja-JP" altLang="en-US" sz="1200" dirty="0"/>
              <a:t>ポイントの切り替え，センサを用いた車両の検知など</a:t>
            </a:r>
            <a:r>
              <a:rPr lang="en-US" altLang="ja-JP" sz="1200" dirty="0"/>
              <a:t>)</a:t>
            </a:r>
          </a:p>
          <a:p>
            <a:pPr algn="r">
              <a:defRPr/>
            </a:pPr>
            <a:r>
              <a:rPr lang="en-US" altLang="ja-JP" sz="1200" dirty="0"/>
              <a:t>(</a:t>
            </a:r>
            <a:r>
              <a:rPr lang="ja-JP" altLang="en-US" sz="1200" dirty="0"/>
              <a:t>約</a:t>
            </a:r>
            <a:r>
              <a:rPr lang="en-US" altLang="ja-JP" sz="1200" dirty="0"/>
              <a:t>80</a:t>
            </a:r>
            <a:r>
              <a:rPr lang="ja-JP" altLang="en-US" sz="1200" dirty="0"/>
              <a:t>分</a:t>
            </a:r>
            <a:r>
              <a:rPr lang="en-US" altLang="ja-JP" sz="1200" dirty="0"/>
              <a:t>)</a:t>
            </a:r>
          </a:p>
          <a:p>
            <a:pPr marL="92075" indent="-92075">
              <a:spcBef>
                <a:spcPts val="300"/>
              </a:spcBef>
              <a:buFont typeface="Arial" panose="020B0604020202020204" pitchFamily="34" charset="0"/>
              <a:buChar char="•"/>
              <a:defRPr/>
            </a:pPr>
            <a:r>
              <a:rPr lang="ja-JP" altLang="en-US" sz="1200" dirty="0"/>
              <a:t>まとめ</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algn="r">
              <a:defRPr/>
            </a:pPr>
            <a:r>
              <a:rPr lang="en-US" altLang="ja-JP" sz="1200" dirty="0"/>
              <a:t>※</a:t>
            </a:r>
            <a:r>
              <a:rPr lang="ja-JP" altLang="en-US" sz="1200" dirty="0"/>
              <a:t>途中に休憩時間あり</a:t>
            </a:r>
          </a:p>
        </p:txBody>
      </p:sp>
      <p:pic>
        <p:nvPicPr>
          <p:cNvPr id="6" name="図 5">
            <a:extLst>
              <a:ext uri="{FF2B5EF4-FFF2-40B4-BE49-F238E27FC236}">
                <a16:creationId xmlns:a16="http://schemas.microsoft.com/office/drawing/2014/main" id="{D8BAD714-B6A5-4382-AE03-B86C0F5FBAAB}"/>
              </a:ext>
            </a:extLst>
          </p:cNvPr>
          <p:cNvPicPr>
            <a:picLocks noChangeAspect="1"/>
          </p:cNvPicPr>
          <p:nvPr/>
        </p:nvPicPr>
        <p:blipFill>
          <a:blip r:embed="rId4"/>
          <a:stretch>
            <a:fillRect/>
          </a:stretch>
        </p:blipFill>
        <p:spPr>
          <a:xfrm>
            <a:off x="2932114" y="3177804"/>
            <a:ext cx="2332036" cy="2381339"/>
          </a:xfrm>
          <a:prstGeom prst="rect">
            <a:avLst/>
          </a:prstGeom>
        </p:spPr>
      </p:pic>
      <p:pic>
        <p:nvPicPr>
          <p:cNvPr id="9" name="図 8">
            <a:extLst>
              <a:ext uri="{FF2B5EF4-FFF2-40B4-BE49-F238E27FC236}">
                <a16:creationId xmlns:a16="http://schemas.microsoft.com/office/drawing/2014/main" id="{123DBBCA-A53A-4814-BB4D-2F2F5209DB08}"/>
              </a:ext>
            </a:extLst>
          </p:cNvPr>
          <p:cNvPicPr>
            <a:picLocks noChangeAspect="1"/>
          </p:cNvPicPr>
          <p:nvPr/>
        </p:nvPicPr>
        <p:blipFill>
          <a:blip r:embed="rId5"/>
          <a:stretch>
            <a:fillRect/>
          </a:stretch>
        </p:blipFill>
        <p:spPr>
          <a:xfrm>
            <a:off x="5299076" y="3177803"/>
            <a:ext cx="1501221" cy="2362136"/>
          </a:xfrm>
          <a:prstGeom prst="rect">
            <a:avLst/>
          </a:prstGeom>
        </p:spPr>
      </p:pic>
      <p:sp>
        <p:nvSpPr>
          <p:cNvPr id="37" name="正方形/長方形 36">
            <a:extLst>
              <a:ext uri="{FF2B5EF4-FFF2-40B4-BE49-F238E27FC236}">
                <a16:creationId xmlns:a16="http://schemas.microsoft.com/office/drawing/2014/main" id="{28F23A2C-8525-4C89-8CF1-7277F6A5F57D}"/>
              </a:ext>
            </a:extLst>
          </p:cNvPr>
          <p:cNvSpPr/>
          <p:nvPr/>
        </p:nvSpPr>
        <p:spPr>
          <a:xfrm>
            <a:off x="5299756" y="5358673"/>
            <a:ext cx="1500542" cy="461665"/>
          </a:xfrm>
          <a:prstGeom prst="rect">
            <a:avLst/>
          </a:prstGeom>
        </p:spPr>
        <p:txBody>
          <a:bodyPr wrap="square" lIns="0" rIns="0">
            <a:spAutoFit/>
          </a:bodyPr>
          <a:lstStyle/>
          <a:p>
            <a:pPr algn="ctr" eaLnBrk="1" fontAlgn="auto" hangingPunct="1">
              <a:spcBef>
                <a:spcPts val="0"/>
              </a:spcBef>
              <a:spcAft>
                <a:spcPts val="0"/>
              </a:spcAft>
              <a:defRPr/>
            </a:pPr>
            <a:r>
              <a:rPr lang="ja-JP" altLang="en-US" sz="1200" dirty="0">
                <a:latin typeface="+mn-ea"/>
                <a:ea typeface="+mn-ea"/>
              </a:rPr>
              <a:t>プログラムは</a:t>
            </a:r>
            <a:endParaRPr lang="en-US" altLang="ja-JP" sz="1200" dirty="0">
              <a:latin typeface="+mn-ea"/>
              <a:ea typeface="+mn-ea"/>
            </a:endParaRPr>
          </a:p>
          <a:p>
            <a:pPr algn="ctr" eaLnBrk="1" fontAlgn="auto" hangingPunct="1">
              <a:spcBef>
                <a:spcPts val="0"/>
              </a:spcBef>
              <a:spcAft>
                <a:spcPts val="0"/>
              </a:spcAft>
              <a:defRPr/>
            </a:pPr>
            <a:r>
              <a:rPr lang="en-US" altLang="ja-JP" sz="1200" dirty="0">
                <a:latin typeface="+mn-ea"/>
                <a:ea typeface="+mn-ea"/>
              </a:rPr>
              <a:t>Scratch</a:t>
            </a:r>
            <a:r>
              <a:rPr lang="ja-JP" altLang="en-US" sz="1200" dirty="0">
                <a:latin typeface="+mn-ea"/>
                <a:ea typeface="+mn-ea"/>
              </a:rPr>
              <a:t>で作成</a:t>
            </a:r>
            <a:endParaRPr lang="en-US" altLang="ja-JP" sz="1200" dirty="0">
              <a:latin typeface="+mn-ea"/>
              <a:ea typeface="+mn-ea"/>
            </a:endParaRPr>
          </a:p>
        </p:txBody>
      </p:sp>
      <p:pic>
        <p:nvPicPr>
          <p:cNvPr id="11" name="図 10">
            <a:extLst>
              <a:ext uri="{FF2B5EF4-FFF2-40B4-BE49-F238E27FC236}">
                <a16:creationId xmlns:a16="http://schemas.microsoft.com/office/drawing/2014/main" id="{EB4D6DBC-2EA4-4879-9A74-F262ED2F3706}"/>
              </a:ext>
            </a:extLst>
          </p:cNvPr>
          <p:cNvPicPr>
            <a:picLocks noChangeAspect="1"/>
          </p:cNvPicPr>
          <p:nvPr/>
        </p:nvPicPr>
        <p:blipFill>
          <a:blip r:embed="rId6"/>
          <a:stretch>
            <a:fillRect/>
          </a:stretch>
        </p:blipFill>
        <p:spPr>
          <a:xfrm>
            <a:off x="6804205" y="3178621"/>
            <a:ext cx="2077858" cy="965279"/>
          </a:xfrm>
          <a:prstGeom prst="rect">
            <a:avLst/>
          </a:prstGeom>
        </p:spPr>
      </p:pic>
      <p:sp>
        <p:nvSpPr>
          <p:cNvPr id="28" name="正方形/長方形 27">
            <a:extLst>
              <a:ext uri="{FF2B5EF4-FFF2-40B4-BE49-F238E27FC236}">
                <a16:creationId xmlns:a16="http://schemas.microsoft.com/office/drawing/2014/main" id="{AA2F0DE7-11E9-49FC-8346-65398C90BCA6}"/>
              </a:ext>
            </a:extLst>
          </p:cNvPr>
          <p:cNvSpPr/>
          <p:nvPr/>
        </p:nvSpPr>
        <p:spPr>
          <a:xfrm>
            <a:off x="6800297" y="4146119"/>
            <a:ext cx="2077858" cy="276999"/>
          </a:xfrm>
          <a:prstGeom prst="rect">
            <a:avLst/>
          </a:prstGeom>
        </p:spPr>
        <p:txBody>
          <a:bodyPr wrap="square" lIns="0" rIns="0">
            <a:spAutoFit/>
          </a:bodyPr>
          <a:lstStyle/>
          <a:p>
            <a:pPr algn="ctr" eaLnBrk="1" fontAlgn="auto" hangingPunct="1">
              <a:spcBef>
                <a:spcPts val="0"/>
              </a:spcBef>
              <a:spcAft>
                <a:spcPts val="0"/>
              </a:spcAft>
              <a:defRPr/>
            </a:pPr>
            <a:r>
              <a:rPr lang="ja-JP" altLang="en-US" sz="1200" dirty="0">
                <a:latin typeface="+mn-ea"/>
                <a:ea typeface="+mn-ea"/>
              </a:rPr>
              <a:t>ポイントも切り替え可能！</a:t>
            </a:r>
            <a:endParaRPr lang="en-US" altLang="ja-JP" sz="1200" dirty="0">
              <a:latin typeface="+mn-ea"/>
              <a:ea typeface="+mn-ea"/>
            </a:endParaRPr>
          </a:p>
        </p:txBody>
      </p:sp>
      <p:pic>
        <p:nvPicPr>
          <p:cNvPr id="13" name="図 12">
            <a:extLst>
              <a:ext uri="{FF2B5EF4-FFF2-40B4-BE49-F238E27FC236}">
                <a16:creationId xmlns:a16="http://schemas.microsoft.com/office/drawing/2014/main" id="{EE647A14-A97B-426F-B33B-DD0062C78A68}"/>
              </a:ext>
            </a:extLst>
          </p:cNvPr>
          <p:cNvPicPr>
            <a:picLocks noChangeAspect="1"/>
          </p:cNvPicPr>
          <p:nvPr/>
        </p:nvPicPr>
        <p:blipFill>
          <a:blip r:embed="rId7"/>
          <a:stretch>
            <a:fillRect/>
          </a:stretch>
        </p:blipFill>
        <p:spPr>
          <a:xfrm>
            <a:off x="6804204" y="4471715"/>
            <a:ext cx="2061983" cy="1015130"/>
          </a:xfrm>
          <a:prstGeom prst="rect">
            <a:avLst/>
          </a:prstGeom>
        </p:spPr>
      </p:pic>
      <p:sp>
        <p:nvSpPr>
          <p:cNvPr id="31" name="正方形/長方形 30">
            <a:extLst>
              <a:ext uri="{FF2B5EF4-FFF2-40B4-BE49-F238E27FC236}">
                <a16:creationId xmlns:a16="http://schemas.microsoft.com/office/drawing/2014/main" id="{256F3C3E-F96F-4B32-A7ED-98203995BFFD}"/>
              </a:ext>
            </a:extLst>
          </p:cNvPr>
          <p:cNvSpPr/>
          <p:nvPr/>
        </p:nvSpPr>
        <p:spPr>
          <a:xfrm>
            <a:off x="6800297" y="5482743"/>
            <a:ext cx="2077858" cy="276999"/>
          </a:xfrm>
          <a:prstGeom prst="rect">
            <a:avLst/>
          </a:prstGeom>
        </p:spPr>
        <p:txBody>
          <a:bodyPr wrap="square" lIns="0" rIns="0">
            <a:spAutoFit/>
          </a:bodyPr>
          <a:lstStyle/>
          <a:p>
            <a:pPr algn="ctr" eaLnBrk="1" fontAlgn="auto" hangingPunct="1">
              <a:spcBef>
                <a:spcPts val="0"/>
              </a:spcBef>
              <a:spcAft>
                <a:spcPts val="0"/>
              </a:spcAft>
              <a:defRPr/>
            </a:pPr>
            <a:r>
              <a:rPr lang="ja-JP" altLang="en-US" sz="1200" dirty="0">
                <a:latin typeface="+mn-ea"/>
                <a:ea typeface="+mn-ea"/>
              </a:rPr>
              <a:t>センサを使って車両を検知！</a:t>
            </a:r>
            <a:endParaRPr lang="en-US" altLang="ja-JP" sz="1200" dirty="0">
              <a:latin typeface="+mn-ea"/>
              <a:ea typeface="+mn-ea"/>
            </a:endParaRPr>
          </a:p>
        </p:txBody>
      </p:sp>
      <p:sp>
        <p:nvSpPr>
          <p:cNvPr id="15" name="吹き出し: 四角形 14">
            <a:extLst>
              <a:ext uri="{FF2B5EF4-FFF2-40B4-BE49-F238E27FC236}">
                <a16:creationId xmlns:a16="http://schemas.microsoft.com/office/drawing/2014/main" id="{0CEA3942-3E62-4DED-BDBC-A3CC438F6A04}"/>
              </a:ext>
            </a:extLst>
          </p:cNvPr>
          <p:cNvSpPr/>
          <p:nvPr/>
        </p:nvSpPr>
        <p:spPr>
          <a:xfrm>
            <a:off x="6892403" y="4556627"/>
            <a:ext cx="652713" cy="207966"/>
          </a:xfrm>
          <a:prstGeom prst="wedgeRectCallout">
            <a:avLst>
              <a:gd name="adj1" fmla="val -27325"/>
              <a:gd name="adj2" fmla="val 99857"/>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t>センサ</a:t>
            </a:r>
          </a:p>
        </p:txBody>
      </p:sp>
    </p:spTree>
    <p:extLst>
      <p:ext uri="{BB962C8B-B14F-4D97-AF65-F5344CB8AC3E}">
        <p14:creationId xmlns:p14="http://schemas.microsoft.com/office/powerpoint/2010/main" val="357836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64A25B33-34ED-4571-8714-1493DA6EB990}"/>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8F297396-5EC1-4582-9840-52203A4CBCCE}"/>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いわき市の海岸に分布している鳴き砂とはどのような砂なのか、その性質や特徴について実験や観察を通して学びます。また、色のついた砂を使ってお絵描き</a:t>
            </a:r>
            <a:r>
              <a:rPr lang="en-US" altLang="ja-JP" dirty="0">
                <a:latin typeface="+mn-ea"/>
                <a:ea typeface="+mn-ea"/>
              </a:rPr>
              <a:t>(</a:t>
            </a:r>
            <a:r>
              <a:rPr lang="ja-JP" altLang="en-US" dirty="0">
                <a:latin typeface="+mn-ea"/>
                <a:ea typeface="+mn-ea"/>
              </a:rPr>
              <a:t>砂絵の制作</a:t>
            </a:r>
            <a:r>
              <a:rPr lang="en-US" altLang="ja-JP" dirty="0">
                <a:latin typeface="+mn-ea"/>
                <a:ea typeface="+mn-ea"/>
              </a:rPr>
              <a:t>)</a:t>
            </a:r>
            <a:r>
              <a:rPr lang="ja-JP" altLang="en-US" dirty="0">
                <a:latin typeface="+mn-ea"/>
                <a:ea typeface="+mn-ea"/>
              </a:rPr>
              <a:t>も行います</a:t>
            </a:r>
            <a:r>
              <a:rPr lang="en-US" altLang="ja-JP" baseline="30000" dirty="0">
                <a:latin typeface="+mn-ea"/>
                <a:ea typeface="+mn-ea"/>
              </a:rPr>
              <a:t>(※)</a:t>
            </a:r>
            <a:r>
              <a:rPr lang="ja-JP" altLang="en-US" dirty="0" err="1">
                <a:latin typeface="+mn-ea"/>
                <a:ea typeface="+mn-ea"/>
              </a:rPr>
              <a:t>。</a:t>
            </a:r>
            <a:endParaRPr lang="ja-JP" altLang="en-US" dirty="0">
              <a:latin typeface="+mn-ea"/>
              <a:ea typeface="+mn-ea"/>
            </a:endParaRPr>
          </a:p>
        </p:txBody>
      </p:sp>
      <p:sp>
        <p:nvSpPr>
          <p:cNvPr id="19" name="テキスト ボックス 18">
            <a:extLst>
              <a:ext uri="{FF2B5EF4-FFF2-40B4-BE49-F238E27FC236}">
                <a16:creationId xmlns:a16="http://schemas.microsoft.com/office/drawing/2014/main" id="{A8FBD232-F3B2-4FD8-A186-8AD545B19C87}"/>
              </a:ext>
            </a:extLst>
          </p:cNvPr>
          <p:cNvSpPr txBox="1"/>
          <p:nvPr/>
        </p:nvSpPr>
        <p:spPr>
          <a:xfrm>
            <a:off x="1622425" y="1776413"/>
            <a:ext cx="63341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鳴き砂</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8F3FC6FF-6514-4486-8199-5FB1B4C671D1}"/>
              </a:ext>
            </a:extLst>
          </p:cNvPr>
          <p:cNvSpPr txBox="1"/>
          <p:nvPr/>
        </p:nvSpPr>
        <p:spPr>
          <a:xfrm>
            <a:off x="5076825" y="6065838"/>
            <a:ext cx="3805238"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准教授　　山田　貴浩</a:t>
            </a:r>
          </a:p>
        </p:txBody>
      </p:sp>
      <p:pic>
        <p:nvPicPr>
          <p:cNvPr id="33798" name="図 43" descr="ダイアグラム&#10;&#10;自動的に生成された説明">
            <a:extLst>
              <a:ext uri="{FF2B5EF4-FFF2-40B4-BE49-F238E27FC236}">
                <a16:creationId xmlns:a16="http://schemas.microsoft.com/office/drawing/2014/main" id="{E75D1C0B-E9E1-4F47-A7C3-D4134800F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F54AD2B8-6E56-4CDA-9F6A-4141AC9A6D66}"/>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鳴き砂ってどんな砂？</a:t>
            </a:r>
          </a:p>
        </p:txBody>
      </p:sp>
      <p:sp>
        <p:nvSpPr>
          <p:cNvPr id="35" name="正方形/長方形 34">
            <a:extLst>
              <a:ext uri="{FF2B5EF4-FFF2-40B4-BE49-F238E27FC236}">
                <a16:creationId xmlns:a16="http://schemas.microsoft.com/office/drawing/2014/main" id="{BF7A8E5A-FAD2-4E79-9D4D-A8D23EAE5B57}"/>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3931EA2D-7EBE-4188-BB96-E24FC61EBFDA}"/>
              </a:ext>
            </a:extLst>
          </p:cNvPr>
          <p:cNvSpPr/>
          <p:nvPr/>
        </p:nvSpPr>
        <p:spPr>
          <a:xfrm>
            <a:off x="112713" y="5783263"/>
            <a:ext cx="496411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１時間～２時間</a:t>
            </a:r>
            <a:r>
              <a:rPr lang="en-US" altLang="ja-JP" sz="1400" b="1" dirty="0">
                <a:latin typeface="+mn-ea"/>
                <a:ea typeface="+mn-ea"/>
              </a:rPr>
              <a:t>(※</a:t>
            </a:r>
            <a:r>
              <a:rPr lang="ja-JP" altLang="en-US" sz="1400" b="1" dirty="0">
                <a:latin typeface="+mn-ea"/>
                <a:ea typeface="+mn-ea"/>
              </a:rPr>
              <a:t>砂絵制作を行う場合</a:t>
            </a:r>
            <a:r>
              <a:rPr lang="en-US" altLang="ja-JP" sz="1400" b="1" dirty="0">
                <a:latin typeface="+mn-ea"/>
                <a:ea typeface="+mn-ea"/>
              </a:rPr>
              <a:t>)</a:t>
            </a:r>
          </a:p>
        </p:txBody>
      </p:sp>
      <p:sp>
        <p:nvSpPr>
          <p:cNvPr id="41" name="正方形/長方形 40">
            <a:extLst>
              <a:ext uri="{FF2B5EF4-FFF2-40B4-BE49-F238E27FC236}">
                <a16:creationId xmlns:a16="http://schemas.microsoft.com/office/drawing/2014/main" id="{7DFA51CB-82FC-42D4-9D55-264B9CD65B32}"/>
              </a:ext>
            </a:extLst>
          </p:cNvPr>
          <p:cNvSpPr/>
          <p:nvPr/>
        </p:nvSpPr>
        <p:spPr>
          <a:xfrm>
            <a:off x="112713" y="6264275"/>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屋内（電気電子システム工学科棟実験室 など）</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2BE147B9-5B9D-4D63-9233-C30BDCDD263F}"/>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3555CD18-D0A6-40E6-A4C2-577FC5C3D233}"/>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FB24402F-42CA-41A5-A277-0C5CF45559E8}"/>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1C553E3A-DC75-40AA-8B21-A74C13F264D8}"/>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BE53CE11-6615-4F35-A51A-130F2BF59BA2}"/>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2E09D50E-BD5E-4195-BB2B-D357F2B28D6A}"/>
              </a:ext>
            </a:extLst>
          </p:cNvPr>
          <p:cNvSpPr/>
          <p:nvPr/>
        </p:nvSpPr>
        <p:spPr>
          <a:xfrm>
            <a:off x="112713" y="6021388"/>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2</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sp>
        <p:nvSpPr>
          <p:cNvPr id="36" name="正方形/長方形 35">
            <a:extLst>
              <a:ext uri="{FF2B5EF4-FFF2-40B4-BE49-F238E27FC236}">
                <a16:creationId xmlns:a16="http://schemas.microsoft.com/office/drawing/2014/main" id="{A479C1EA-2795-419B-987A-9F5A024B4784}"/>
              </a:ext>
            </a:extLst>
          </p:cNvPr>
          <p:cNvSpPr/>
          <p:nvPr/>
        </p:nvSpPr>
        <p:spPr>
          <a:xfrm>
            <a:off x="2952750" y="5448300"/>
            <a:ext cx="2930525" cy="277813"/>
          </a:xfrm>
          <a:prstGeom prst="rect">
            <a:avLst/>
          </a:prstGeom>
        </p:spPr>
        <p:txBody>
          <a:bodyPr>
            <a:spAutoFit/>
          </a:bodyPr>
          <a:lstStyle/>
          <a:p>
            <a:pPr algn="ctr" eaLnBrk="1" fontAlgn="auto" hangingPunct="1">
              <a:spcBef>
                <a:spcPts val="0"/>
              </a:spcBef>
              <a:spcAft>
                <a:spcPts val="0"/>
              </a:spcAft>
              <a:defRPr/>
            </a:pPr>
            <a:r>
              <a:rPr lang="ja-JP" altLang="en-US" sz="1200" dirty="0">
                <a:latin typeface="+mn-ea"/>
                <a:ea typeface="+mn-ea"/>
              </a:rPr>
              <a:t>砂のふるい分けの実験のようす</a:t>
            </a:r>
            <a:endParaRPr lang="en-US" altLang="ja-JP" sz="1200" dirty="0">
              <a:latin typeface="+mn-ea"/>
              <a:ea typeface="+mn-ea"/>
            </a:endParaRPr>
          </a:p>
        </p:txBody>
      </p:sp>
      <p:sp>
        <p:nvSpPr>
          <p:cNvPr id="37" name="正方形/長方形 36">
            <a:extLst>
              <a:ext uri="{FF2B5EF4-FFF2-40B4-BE49-F238E27FC236}">
                <a16:creationId xmlns:a16="http://schemas.microsoft.com/office/drawing/2014/main" id="{A968C23A-E7CE-4DE3-BB21-76EE0B0D38C6}"/>
              </a:ext>
            </a:extLst>
          </p:cNvPr>
          <p:cNvSpPr/>
          <p:nvPr/>
        </p:nvSpPr>
        <p:spPr>
          <a:xfrm>
            <a:off x="5948363" y="5432425"/>
            <a:ext cx="2930525" cy="277813"/>
          </a:xfrm>
          <a:prstGeom prst="rect">
            <a:avLst/>
          </a:prstGeom>
        </p:spPr>
        <p:txBody>
          <a:bodyPr>
            <a:spAutoFit/>
          </a:bodyPr>
          <a:lstStyle/>
          <a:p>
            <a:pPr algn="ctr" eaLnBrk="1" fontAlgn="auto" hangingPunct="1">
              <a:spcBef>
                <a:spcPts val="0"/>
              </a:spcBef>
              <a:spcAft>
                <a:spcPts val="0"/>
              </a:spcAft>
              <a:defRPr/>
            </a:pPr>
            <a:r>
              <a:rPr lang="ja-JP" altLang="en-US" sz="1200" dirty="0">
                <a:latin typeface="+mn-ea"/>
                <a:ea typeface="+mn-ea"/>
              </a:rPr>
              <a:t>砂絵の制作のようす</a:t>
            </a:r>
            <a:endParaRPr lang="en-US" altLang="ja-JP" sz="1200" dirty="0">
              <a:latin typeface="+mn-ea"/>
              <a:ea typeface="+mn-ea"/>
            </a:endParaRPr>
          </a:p>
        </p:txBody>
      </p:sp>
      <p:sp>
        <p:nvSpPr>
          <p:cNvPr id="8" name="テキスト ボックス 7">
            <a:extLst>
              <a:ext uri="{FF2B5EF4-FFF2-40B4-BE49-F238E27FC236}">
                <a16:creationId xmlns:a16="http://schemas.microsoft.com/office/drawing/2014/main" id="{1CB52740-0671-46B6-A414-8CA9F00148CD}"/>
              </a:ext>
            </a:extLst>
          </p:cNvPr>
          <p:cNvSpPr txBox="1"/>
          <p:nvPr/>
        </p:nvSpPr>
        <p:spPr>
          <a:xfrm>
            <a:off x="323850" y="3232150"/>
            <a:ext cx="2573338" cy="2430463"/>
          </a:xfrm>
          <a:prstGeom prst="rect">
            <a:avLst/>
          </a:prstGeom>
          <a:solidFill>
            <a:schemeClr val="accent4">
              <a:lumMod val="20000"/>
              <a:lumOff val="80000"/>
            </a:schemeClr>
          </a:solidFill>
        </p:spPr>
        <p:txBody>
          <a:bodyPr anchor="ctr">
            <a:spAutoFit/>
          </a:bodyPr>
          <a:lstStyle/>
          <a:p>
            <a:pPr algn="ctr">
              <a:defRPr/>
            </a:pPr>
            <a:r>
              <a:rPr lang="en-US" altLang="ja-JP" sz="1200" b="1" dirty="0"/>
              <a:t>《</a:t>
            </a:r>
            <a:r>
              <a:rPr lang="ja-JP" altLang="en-US" sz="1200" b="1" dirty="0"/>
              <a:t>講座の内容</a:t>
            </a:r>
            <a:r>
              <a:rPr lang="en-US" altLang="ja-JP" sz="1200" b="1" dirty="0"/>
              <a:t>》</a:t>
            </a:r>
          </a:p>
          <a:p>
            <a:pPr marL="92075" indent="-92075">
              <a:spcBef>
                <a:spcPts val="300"/>
              </a:spcBef>
              <a:buFont typeface="Arial" panose="020B0604020202020204" pitchFamily="34" charset="0"/>
              <a:buChar char="•"/>
              <a:defRPr/>
            </a:pPr>
            <a:r>
              <a:rPr lang="ja-JP" altLang="en-US" sz="1200" dirty="0"/>
              <a:t>鳴き砂を鳴かせてみよう</a:t>
            </a:r>
            <a:endParaRPr lang="en-US" altLang="ja-JP" sz="1200" dirty="0"/>
          </a:p>
          <a:p>
            <a:pPr marL="92075" indent="-92075">
              <a:spcBef>
                <a:spcPts val="300"/>
              </a:spcBef>
              <a:buFont typeface="Arial" panose="020B0604020202020204" pitchFamily="34" charset="0"/>
              <a:buChar char="•"/>
              <a:defRPr/>
            </a:pPr>
            <a:r>
              <a:rPr lang="ja-JP" altLang="en-US" sz="1200" dirty="0"/>
              <a:t>鳴き砂を拡大して見てみよう</a:t>
            </a:r>
            <a:endParaRPr lang="en-US" altLang="ja-JP" sz="1200" dirty="0"/>
          </a:p>
          <a:p>
            <a:pPr marL="92075" indent="-92075">
              <a:spcBef>
                <a:spcPts val="300"/>
              </a:spcBef>
              <a:buFont typeface="Arial" panose="020B0604020202020204" pitchFamily="34" charset="0"/>
              <a:buChar char="•"/>
              <a:defRPr/>
            </a:pPr>
            <a:r>
              <a:rPr lang="ja-JP" altLang="en-US" sz="1200" dirty="0"/>
              <a:t>鳴き砂はどうやってできたの？</a:t>
            </a:r>
            <a:endParaRPr lang="en-US" altLang="ja-JP" sz="1200" dirty="0"/>
          </a:p>
          <a:p>
            <a:pPr marL="92075" indent="-92075">
              <a:spcBef>
                <a:spcPts val="300"/>
              </a:spcBef>
              <a:buFont typeface="Arial" panose="020B0604020202020204" pitchFamily="34" charset="0"/>
              <a:buChar char="•"/>
              <a:defRPr/>
            </a:pPr>
            <a:r>
              <a:rPr lang="ja-JP" altLang="en-US" sz="1200" dirty="0"/>
              <a:t>鳴き砂と普通の砂の大きさくらべ</a:t>
            </a:r>
            <a:r>
              <a:rPr lang="en-US" altLang="ja-JP" sz="1200" dirty="0"/>
              <a:t>(</a:t>
            </a:r>
            <a:r>
              <a:rPr lang="ja-JP" altLang="en-US" sz="1200" dirty="0"/>
              <a:t>ふるい分けの実験</a:t>
            </a:r>
            <a:r>
              <a:rPr lang="en-US" altLang="ja-JP" sz="1200" dirty="0"/>
              <a:t>)</a:t>
            </a:r>
          </a:p>
          <a:p>
            <a:pPr marL="92075" indent="-92075">
              <a:spcBef>
                <a:spcPts val="300"/>
              </a:spcBef>
              <a:buFont typeface="Arial" panose="020B0604020202020204" pitchFamily="34" charset="0"/>
              <a:buChar char="•"/>
              <a:defRPr/>
            </a:pPr>
            <a:r>
              <a:rPr lang="ja-JP" altLang="en-US" sz="1200" dirty="0"/>
              <a:t>鳴き砂の音の波形を見てみよう</a:t>
            </a:r>
            <a:endParaRPr lang="en-US" altLang="ja-JP" sz="1200" dirty="0"/>
          </a:p>
          <a:p>
            <a:pPr marL="92075" indent="-92075">
              <a:spcBef>
                <a:spcPts val="300"/>
              </a:spcBef>
              <a:buFont typeface="Arial" panose="020B0604020202020204" pitchFamily="34" charset="0"/>
              <a:buChar char="•"/>
              <a:defRPr/>
            </a:pPr>
            <a:r>
              <a:rPr lang="ja-JP" altLang="en-US" sz="1200" dirty="0"/>
              <a:t>鳴き砂が汚れるとどうなるの？</a:t>
            </a:r>
            <a:endParaRPr lang="en-US" altLang="ja-JP" sz="1200" dirty="0"/>
          </a:p>
          <a:p>
            <a:pPr marL="92075" indent="-92075">
              <a:spcBef>
                <a:spcPts val="300"/>
              </a:spcBef>
              <a:buFont typeface="Arial" panose="020B0604020202020204" pitchFamily="34" charset="0"/>
              <a:buChar char="•"/>
              <a:defRPr/>
            </a:pPr>
            <a:r>
              <a:rPr lang="ja-JP" altLang="en-US" sz="1200" dirty="0"/>
              <a:t>色砂でお絵描きをしてみよう</a:t>
            </a:r>
            <a:r>
              <a:rPr lang="en-US" altLang="ja-JP" sz="1200" dirty="0"/>
              <a:t>(※)</a:t>
            </a:r>
          </a:p>
          <a:p>
            <a:pPr marL="92075" indent="-92075">
              <a:spcBef>
                <a:spcPts val="300"/>
              </a:spcBef>
              <a:buFont typeface="Arial" panose="020B0604020202020204" pitchFamily="34" charset="0"/>
              <a:buChar char="•"/>
              <a:defRPr/>
            </a:pPr>
            <a:r>
              <a:rPr lang="ja-JP" altLang="en-US" sz="1200" dirty="0"/>
              <a:t>まとめ</a:t>
            </a:r>
            <a:endParaRPr lang="en-US" altLang="ja-JP" sz="1200" dirty="0"/>
          </a:p>
          <a:p>
            <a:pPr algn="r">
              <a:defRPr/>
            </a:pPr>
            <a:r>
              <a:rPr lang="en-US" altLang="ja-JP" sz="1200" dirty="0"/>
              <a:t>※</a:t>
            </a:r>
            <a:r>
              <a:rPr lang="ja-JP" altLang="en-US" sz="1200" dirty="0"/>
              <a:t>砂絵の制作は２時間の場合のみ</a:t>
            </a:r>
          </a:p>
        </p:txBody>
      </p:sp>
      <p:pic>
        <p:nvPicPr>
          <p:cNvPr id="33812" name="図 12">
            <a:extLst>
              <a:ext uri="{FF2B5EF4-FFF2-40B4-BE49-F238E27FC236}">
                <a16:creationId xmlns:a16="http://schemas.microsoft.com/office/drawing/2014/main" id="{56D79990-C23F-4BBD-9AEC-6D655FC520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8838" y="3254375"/>
            <a:ext cx="29495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図 14">
            <a:extLst>
              <a:ext uri="{FF2B5EF4-FFF2-40B4-BE49-F238E27FC236}">
                <a16:creationId xmlns:a16="http://schemas.microsoft.com/office/drawing/2014/main" id="{5CBC2A9C-678A-4798-A2D9-89E51C3994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1638" y="3262313"/>
            <a:ext cx="29527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CAF40C3D-1352-4080-B39E-C9C515FFB6A2}"/>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0113E136-643E-4026-8FC9-C4AE4483267F}"/>
              </a:ext>
            </a:extLst>
          </p:cNvPr>
          <p:cNvSpPr txBox="1"/>
          <p:nvPr/>
        </p:nvSpPr>
        <p:spPr>
          <a:xfrm>
            <a:off x="1592263" y="2181225"/>
            <a:ext cx="7300912" cy="923925"/>
          </a:xfrm>
          <a:prstGeom prst="rect">
            <a:avLst/>
          </a:prstGeom>
          <a:noFill/>
        </p:spPr>
        <p:txBody>
          <a:bodyPr>
            <a:spAutoFit/>
          </a:bodyPr>
          <a:lstStyle/>
          <a:p>
            <a:pPr algn="just" eaLnBrk="1" fontAlgn="auto" hangingPunct="1">
              <a:spcBef>
                <a:spcPts val="0"/>
              </a:spcBef>
              <a:spcAft>
                <a:spcPts val="0"/>
              </a:spcAft>
              <a:defRPr/>
            </a:pPr>
            <a:r>
              <a:rPr lang="en-US" altLang="ja-JP" dirty="0">
                <a:latin typeface="+mn-ea"/>
                <a:ea typeface="+mn-ea"/>
              </a:rPr>
              <a:t>Google Earth Engine</a:t>
            </a:r>
            <a:r>
              <a:rPr lang="ja-JP" altLang="en-US" dirty="0">
                <a:latin typeface="+mn-ea"/>
                <a:ea typeface="+mn-ea"/>
              </a:rPr>
              <a:t>を用いて簡単なプログラムを組んで、衛星画像処理を体験します。身近な地域や地球の広い範囲のようすを調べてみましょう。</a:t>
            </a:r>
          </a:p>
        </p:txBody>
      </p:sp>
      <p:sp>
        <p:nvSpPr>
          <p:cNvPr id="19" name="テキスト ボックス 18">
            <a:extLst>
              <a:ext uri="{FF2B5EF4-FFF2-40B4-BE49-F238E27FC236}">
                <a16:creationId xmlns:a16="http://schemas.microsoft.com/office/drawing/2014/main" id="{9CCFED84-4B33-4EBE-A636-B13D79B15608}"/>
              </a:ext>
            </a:extLst>
          </p:cNvPr>
          <p:cNvSpPr txBox="1"/>
          <p:nvPr/>
        </p:nvSpPr>
        <p:spPr>
          <a:xfrm>
            <a:off x="1622425" y="1776413"/>
            <a:ext cx="63341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衛星画像処理、</a:t>
            </a:r>
            <a:r>
              <a:rPr lang="en-US" altLang="ja-JP" sz="2000" b="1" dirty="0">
                <a:latin typeface="+mn-ea"/>
                <a:ea typeface="+mn-ea"/>
              </a:rPr>
              <a:t>Google Earth Engine</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50CD52FF-C12C-42F2-85D7-C6BF113AA7CF}"/>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准教授　　山田　貴浩</a:t>
            </a:r>
          </a:p>
        </p:txBody>
      </p:sp>
      <p:pic>
        <p:nvPicPr>
          <p:cNvPr id="68614" name="図 43" descr="ダイアグラム&#10;&#10;自動的に生成された説明">
            <a:extLst>
              <a:ext uri="{FF2B5EF4-FFF2-40B4-BE49-F238E27FC236}">
                <a16:creationId xmlns:a16="http://schemas.microsoft.com/office/drawing/2014/main" id="{E507317C-484F-409F-8AEE-4B6BDCD9C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FC764056-C22D-4824-A71C-C9A11720E7DE}"/>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衛星画像処理を体験しよう！</a:t>
            </a:r>
          </a:p>
        </p:txBody>
      </p:sp>
      <p:sp>
        <p:nvSpPr>
          <p:cNvPr id="35" name="正方形/長方形 34">
            <a:extLst>
              <a:ext uri="{FF2B5EF4-FFF2-40B4-BE49-F238E27FC236}">
                <a16:creationId xmlns:a16="http://schemas.microsoft.com/office/drawing/2014/main" id="{35D61FB0-9D8A-4C4D-9B6E-62AEBE62F5B4}"/>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22692610-780A-4F66-A731-E6EBF02B3310}"/>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696C8873-343F-4B76-89BF-90ED10A1FF7F}"/>
              </a:ext>
            </a:extLst>
          </p:cNvPr>
          <p:cNvSpPr/>
          <p:nvPr/>
        </p:nvSpPr>
        <p:spPr>
          <a:xfrm>
            <a:off x="112713" y="6294438"/>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屋内（情報処理演習室）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804FB472-708F-480F-B3C4-3BA9B9A1A360}"/>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8FCC258B-FFA8-40F5-8522-0EE656002A34}"/>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41111146-B06F-4E31-BE3A-ABF016E0E266}"/>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2DB477A5-C3CF-4D58-AF14-5EA08540199A}"/>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BCE44C42-7A5B-4F9D-A2CE-C8043E0AEC88}"/>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a:t>
            </a:r>
            <a:r>
              <a:rPr lang="en-US" altLang="ja-JP" b="1" dirty="0">
                <a:latin typeface="+mn-ea"/>
                <a:ea typeface="+mn-ea"/>
              </a:rPr>
              <a:t>(</a:t>
            </a:r>
            <a:r>
              <a:rPr lang="ja-JP" altLang="en-US" b="1" dirty="0">
                <a:latin typeface="+mn-ea"/>
                <a:ea typeface="+mn-ea"/>
              </a:rPr>
              <a:t>プログラミング</a:t>
            </a:r>
            <a:r>
              <a:rPr lang="en-US" altLang="ja-JP" b="1" dirty="0">
                <a:latin typeface="+mn-ea"/>
                <a:ea typeface="+mn-ea"/>
              </a:rPr>
              <a:t>)</a:t>
            </a:r>
          </a:p>
        </p:txBody>
      </p:sp>
      <p:sp>
        <p:nvSpPr>
          <p:cNvPr id="29" name="正方形/長方形 28">
            <a:extLst>
              <a:ext uri="{FF2B5EF4-FFF2-40B4-BE49-F238E27FC236}">
                <a16:creationId xmlns:a16="http://schemas.microsoft.com/office/drawing/2014/main" id="{BDF4AE24-E1C2-458F-BD4E-0CD745C36ADF}"/>
              </a:ext>
            </a:extLst>
          </p:cNvPr>
          <p:cNvSpPr/>
          <p:nvPr/>
        </p:nvSpPr>
        <p:spPr>
          <a:xfrm>
            <a:off x="112713" y="6051550"/>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4</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名（教材：４セット）</a:t>
            </a:r>
            <a:endParaRPr lang="en-US" altLang="ja-JP" sz="1400" b="1" dirty="0">
              <a:latin typeface="+mn-ea"/>
              <a:ea typeface="+mn-ea"/>
            </a:endParaRPr>
          </a:p>
        </p:txBody>
      </p:sp>
      <p:sp>
        <p:nvSpPr>
          <p:cNvPr id="36" name="正方形/長方形 35">
            <a:extLst>
              <a:ext uri="{FF2B5EF4-FFF2-40B4-BE49-F238E27FC236}">
                <a16:creationId xmlns:a16="http://schemas.microsoft.com/office/drawing/2014/main" id="{35BC2B86-C34D-46AF-B416-8424474AAF94}"/>
              </a:ext>
            </a:extLst>
          </p:cNvPr>
          <p:cNvSpPr/>
          <p:nvPr/>
        </p:nvSpPr>
        <p:spPr>
          <a:xfrm>
            <a:off x="3003550" y="5448300"/>
            <a:ext cx="3494088" cy="277813"/>
          </a:xfrm>
          <a:prstGeom prst="rect">
            <a:avLst/>
          </a:prstGeom>
        </p:spPr>
        <p:txBody>
          <a:bodyPr>
            <a:spAutoFit/>
          </a:bodyPr>
          <a:lstStyle/>
          <a:p>
            <a:pPr algn="ctr" eaLnBrk="1" fontAlgn="auto" hangingPunct="1">
              <a:spcBef>
                <a:spcPts val="0"/>
              </a:spcBef>
              <a:spcAft>
                <a:spcPts val="0"/>
              </a:spcAft>
              <a:defRPr/>
            </a:pPr>
            <a:r>
              <a:rPr lang="en-US" altLang="ja-JP" sz="1200" dirty="0">
                <a:latin typeface="+mn-ea"/>
                <a:ea typeface="+mn-ea"/>
              </a:rPr>
              <a:t>Google Earth Engine</a:t>
            </a:r>
            <a:r>
              <a:rPr lang="ja-JP" altLang="en-US" sz="1200" dirty="0">
                <a:latin typeface="+mn-ea"/>
                <a:ea typeface="+mn-ea"/>
              </a:rPr>
              <a:t>による画像処理の例</a:t>
            </a:r>
            <a:endParaRPr lang="en-US" altLang="ja-JP" sz="1200" dirty="0">
              <a:latin typeface="+mn-ea"/>
              <a:ea typeface="+mn-ea"/>
            </a:endParaRPr>
          </a:p>
        </p:txBody>
      </p:sp>
      <p:sp>
        <p:nvSpPr>
          <p:cNvPr id="37" name="正方形/長方形 36">
            <a:extLst>
              <a:ext uri="{FF2B5EF4-FFF2-40B4-BE49-F238E27FC236}">
                <a16:creationId xmlns:a16="http://schemas.microsoft.com/office/drawing/2014/main" id="{6FD3F37D-93B9-41E3-AD5E-612306779F0E}"/>
              </a:ext>
            </a:extLst>
          </p:cNvPr>
          <p:cNvSpPr/>
          <p:nvPr/>
        </p:nvSpPr>
        <p:spPr>
          <a:xfrm>
            <a:off x="6580188" y="5434013"/>
            <a:ext cx="2232025" cy="276225"/>
          </a:xfrm>
          <a:prstGeom prst="rect">
            <a:avLst/>
          </a:prstGeom>
        </p:spPr>
        <p:txBody>
          <a:bodyPr>
            <a:spAutoFit/>
          </a:bodyPr>
          <a:lstStyle/>
          <a:p>
            <a:pPr algn="ctr" eaLnBrk="1" fontAlgn="auto" hangingPunct="1">
              <a:spcBef>
                <a:spcPts val="0"/>
              </a:spcBef>
              <a:spcAft>
                <a:spcPts val="0"/>
              </a:spcAft>
              <a:defRPr/>
            </a:pPr>
            <a:r>
              <a:rPr lang="ja-JP" altLang="en-US" sz="1200" dirty="0">
                <a:latin typeface="+mn-ea"/>
                <a:ea typeface="+mn-ea"/>
              </a:rPr>
              <a:t>作成した画像の例</a:t>
            </a:r>
            <a:r>
              <a:rPr lang="en-US" altLang="ja-JP" sz="1200" dirty="0">
                <a:latin typeface="+mn-ea"/>
                <a:ea typeface="+mn-ea"/>
              </a:rPr>
              <a:t>(</a:t>
            </a:r>
            <a:r>
              <a:rPr lang="ja-JP" altLang="en-US" sz="1200" dirty="0">
                <a:latin typeface="+mn-ea"/>
                <a:ea typeface="+mn-ea"/>
              </a:rPr>
              <a:t>植生指数</a:t>
            </a:r>
            <a:r>
              <a:rPr lang="en-US" altLang="ja-JP" sz="1200" dirty="0">
                <a:latin typeface="+mn-ea"/>
                <a:ea typeface="+mn-ea"/>
              </a:rPr>
              <a:t>)</a:t>
            </a:r>
          </a:p>
        </p:txBody>
      </p:sp>
      <p:sp>
        <p:nvSpPr>
          <p:cNvPr id="8" name="テキスト ボックス 7">
            <a:extLst>
              <a:ext uri="{FF2B5EF4-FFF2-40B4-BE49-F238E27FC236}">
                <a16:creationId xmlns:a16="http://schemas.microsoft.com/office/drawing/2014/main" id="{B5DC82B5-CBB2-4080-9D44-5C7BBC49BF3B}"/>
              </a:ext>
            </a:extLst>
          </p:cNvPr>
          <p:cNvSpPr txBox="1"/>
          <p:nvPr/>
        </p:nvSpPr>
        <p:spPr>
          <a:xfrm>
            <a:off x="354013" y="3248025"/>
            <a:ext cx="2573337" cy="2138363"/>
          </a:xfrm>
          <a:prstGeom prst="rect">
            <a:avLst/>
          </a:prstGeom>
          <a:solidFill>
            <a:schemeClr val="accent4">
              <a:lumMod val="20000"/>
              <a:lumOff val="80000"/>
            </a:schemeClr>
          </a:solidFill>
        </p:spPr>
        <p:txBody>
          <a:bodyPr anchor="ctr">
            <a:spAutoFit/>
          </a:bodyPr>
          <a:lstStyle/>
          <a:p>
            <a:pPr algn="ctr">
              <a:defRPr/>
            </a:pPr>
            <a:r>
              <a:rPr lang="en-US" altLang="ja-JP" sz="1200" b="1" dirty="0"/>
              <a:t>《</a:t>
            </a:r>
            <a:r>
              <a:rPr lang="ja-JP" altLang="en-US" sz="1200" b="1" dirty="0"/>
              <a:t>講座の時間配分</a:t>
            </a:r>
            <a:r>
              <a:rPr lang="en-US" altLang="ja-JP" sz="1200" b="1" dirty="0"/>
              <a:t>(</a:t>
            </a:r>
            <a:r>
              <a:rPr lang="ja-JP" altLang="en-US" sz="1200" b="1" dirty="0"/>
              <a:t>３時間</a:t>
            </a:r>
            <a:r>
              <a:rPr lang="en-US" altLang="ja-JP" sz="1200" b="1" dirty="0"/>
              <a:t>)</a:t>
            </a:r>
            <a:r>
              <a:rPr lang="ja-JP" altLang="en-US" sz="1200" b="1" dirty="0"/>
              <a:t>の例</a:t>
            </a:r>
            <a:r>
              <a:rPr lang="en-US" altLang="ja-JP" sz="1200" b="1" dirty="0"/>
              <a:t>》</a:t>
            </a:r>
          </a:p>
          <a:p>
            <a:pPr marL="92075" indent="-92075">
              <a:spcBef>
                <a:spcPts val="600"/>
              </a:spcBef>
              <a:buFont typeface="Arial" panose="020B0604020202020204" pitchFamily="34" charset="0"/>
              <a:buChar char="•"/>
              <a:defRPr/>
            </a:pPr>
            <a:r>
              <a:rPr lang="ja-JP" altLang="en-US" sz="1200" dirty="0"/>
              <a:t>イントロダクション</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marL="92075" indent="-92075">
              <a:spcBef>
                <a:spcPts val="600"/>
              </a:spcBef>
              <a:buFont typeface="Arial" panose="020B0604020202020204" pitchFamily="34" charset="0"/>
              <a:buChar char="•"/>
              <a:defRPr/>
            </a:pPr>
            <a:r>
              <a:rPr lang="ja-JP" altLang="en-US" sz="1200" dirty="0"/>
              <a:t>リモートセンシングの基礎の講義</a:t>
            </a:r>
            <a:endParaRPr lang="en-US" altLang="ja-JP" sz="1200" dirty="0"/>
          </a:p>
          <a:p>
            <a:pPr algn="r">
              <a:spcBef>
                <a:spcPts val="0"/>
              </a:spcBef>
              <a:defRPr/>
            </a:pPr>
            <a:r>
              <a:rPr lang="en-US" altLang="ja-JP" sz="1200" dirty="0"/>
              <a:t>(</a:t>
            </a:r>
            <a:r>
              <a:rPr lang="ja-JP" altLang="en-US" sz="1200" dirty="0"/>
              <a:t>約</a:t>
            </a:r>
            <a:r>
              <a:rPr lang="en-US" altLang="ja-JP" sz="1200" dirty="0"/>
              <a:t>50</a:t>
            </a:r>
            <a:r>
              <a:rPr lang="ja-JP" altLang="en-US" sz="1200" dirty="0"/>
              <a:t>分</a:t>
            </a:r>
            <a:r>
              <a:rPr lang="en-US" altLang="ja-JP" sz="1200" dirty="0"/>
              <a:t>)</a:t>
            </a:r>
          </a:p>
          <a:p>
            <a:pPr marL="92075" indent="-92075">
              <a:spcBef>
                <a:spcPts val="600"/>
              </a:spcBef>
              <a:buFont typeface="Arial" panose="020B0604020202020204" pitchFamily="34" charset="0"/>
              <a:buChar char="•"/>
              <a:defRPr/>
            </a:pPr>
            <a:r>
              <a:rPr lang="ja-JP" altLang="en-US" sz="1200" dirty="0"/>
              <a:t>例題による実習</a:t>
            </a:r>
            <a:r>
              <a:rPr lang="en-US" altLang="ja-JP" sz="1200" dirty="0"/>
              <a:t>(</a:t>
            </a:r>
            <a:r>
              <a:rPr lang="ja-JP" altLang="en-US" sz="1200" dirty="0"/>
              <a:t>約</a:t>
            </a:r>
            <a:r>
              <a:rPr lang="en-US" altLang="ja-JP" sz="1200" dirty="0"/>
              <a:t>20</a:t>
            </a:r>
            <a:r>
              <a:rPr lang="ja-JP" altLang="en-US" sz="1200" dirty="0"/>
              <a:t>分</a:t>
            </a:r>
            <a:r>
              <a:rPr lang="en-US" altLang="ja-JP" sz="1200" dirty="0"/>
              <a:t>)</a:t>
            </a:r>
          </a:p>
          <a:p>
            <a:pPr marL="92075" indent="-92075">
              <a:spcBef>
                <a:spcPts val="600"/>
              </a:spcBef>
              <a:buFont typeface="Arial" panose="020B0604020202020204" pitchFamily="34" charset="0"/>
              <a:buChar char="•"/>
              <a:defRPr/>
            </a:pPr>
            <a:r>
              <a:rPr lang="ja-JP" altLang="en-US" sz="1200" dirty="0"/>
              <a:t>調べてみたい課題の設定・実習</a:t>
            </a:r>
            <a:endParaRPr lang="en-US" altLang="ja-JP" sz="1200" dirty="0"/>
          </a:p>
          <a:p>
            <a:pPr algn="r">
              <a:defRPr/>
            </a:pPr>
            <a:r>
              <a:rPr lang="en-US" altLang="ja-JP" sz="1200" dirty="0"/>
              <a:t>(</a:t>
            </a:r>
            <a:r>
              <a:rPr lang="ja-JP" altLang="en-US" sz="1200" dirty="0"/>
              <a:t>約</a:t>
            </a:r>
            <a:r>
              <a:rPr lang="en-US" altLang="ja-JP" sz="1200" dirty="0"/>
              <a:t>90</a:t>
            </a:r>
            <a:r>
              <a:rPr lang="ja-JP" altLang="en-US" sz="1200" dirty="0"/>
              <a:t>分</a:t>
            </a:r>
            <a:r>
              <a:rPr lang="en-US" altLang="ja-JP" sz="1200" dirty="0"/>
              <a:t>)</a:t>
            </a:r>
          </a:p>
          <a:p>
            <a:pPr marL="92075" indent="-92075">
              <a:spcBef>
                <a:spcPts val="600"/>
              </a:spcBef>
              <a:buFont typeface="Arial" panose="020B0604020202020204" pitchFamily="34" charset="0"/>
              <a:buChar char="•"/>
              <a:defRPr/>
            </a:pPr>
            <a:r>
              <a:rPr lang="ja-JP" altLang="en-US" sz="1200" dirty="0"/>
              <a:t>まとめ</a:t>
            </a:r>
            <a:r>
              <a:rPr lang="en-US" altLang="ja-JP" sz="1200" dirty="0"/>
              <a:t>(</a:t>
            </a:r>
            <a:r>
              <a:rPr lang="ja-JP" altLang="en-US" sz="1200" dirty="0"/>
              <a:t>約</a:t>
            </a:r>
            <a:r>
              <a:rPr lang="en-US" altLang="ja-JP" sz="1200" dirty="0"/>
              <a:t>10</a:t>
            </a:r>
            <a:r>
              <a:rPr lang="ja-JP" altLang="en-US" sz="1200" dirty="0"/>
              <a:t>分</a:t>
            </a:r>
            <a:r>
              <a:rPr lang="en-US" altLang="ja-JP" sz="1200" dirty="0"/>
              <a:t>)</a:t>
            </a:r>
          </a:p>
          <a:p>
            <a:pPr algn="r">
              <a:defRPr/>
            </a:pPr>
            <a:r>
              <a:rPr lang="en-US" altLang="ja-JP" sz="1200" dirty="0"/>
              <a:t>※</a:t>
            </a:r>
            <a:r>
              <a:rPr lang="ja-JP" altLang="en-US" sz="1200" dirty="0"/>
              <a:t>途中に休憩時間あり</a:t>
            </a:r>
          </a:p>
        </p:txBody>
      </p:sp>
      <p:pic>
        <p:nvPicPr>
          <p:cNvPr id="68628" name="図 21">
            <a:extLst>
              <a:ext uri="{FF2B5EF4-FFF2-40B4-BE49-F238E27FC236}">
                <a16:creationId xmlns:a16="http://schemas.microsoft.com/office/drawing/2014/main" id="{DDA6E417-953F-4883-9C99-A2642EB20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550" y="3249613"/>
            <a:ext cx="3494088"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図 22">
            <a:extLst>
              <a:ext uri="{FF2B5EF4-FFF2-40B4-BE49-F238E27FC236}">
                <a16:creationId xmlns:a16="http://schemas.microsoft.com/office/drawing/2014/main" id="{14CD8FAE-5E2E-45EB-B440-96C89CCD38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5425" y="3249613"/>
            <a:ext cx="2236788"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AEB8AA91-535E-418C-9991-8B9A7E06680D}"/>
              </a:ext>
            </a:extLst>
          </p:cNvPr>
          <p:cNvSpPr/>
          <p:nvPr/>
        </p:nvSpPr>
        <p:spPr>
          <a:xfrm>
            <a:off x="252413" y="3440113"/>
            <a:ext cx="8640762" cy="23256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F6D607F5-E2A6-4E40-8477-8B60A8640647}"/>
              </a:ext>
            </a:extLst>
          </p:cNvPr>
          <p:cNvSpPr txBox="1"/>
          <p:nvPr/>
        </p:nvSpPr>
        <p:spPr>
          <a:xfrm>
            <a:off x="1592263" y="2181225"/>
            <a:ext cx="7443787" cy="110807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実際のロケットと同じ原理で打ち上るモデルロケットについて講義・機体の作製・打ち上げ体験を通して学びます。最高速で時速</a:t>
            </a:r>
            <a:r>
              <a:rPr lang="en-US" altLang="ja-JP" dirty="0">
                <a:latin typeface="+mn-ea"/>
                <a:ea typeface="+mn-ea"/>
              </a:rPr>
              <a:t>180km</a:t>
            </a:r>
            <a:r>
              <a:rPr lang="ja-JP" altLang="en-US" dirty="0">
                <a:latin typeface="+mn-ea"/>
                <a:ea typeface="+mn-ea"/>
              </a:rPr>
              <a:t>で打ち上るロケットの打ち上げを体験できます。</a:t>
            </a:r>
            <a:br>
              <a:rPr lang="en-US" altLang="ja-JP" dirty="0">
                <a:latin typeface="+mn-ea"/>
                <a:ea typeface="+mn-ea"/>
              </a:rPr>
            </a:br>
            <a:r>
              <a:rPr lang="en-US" altLang="ja-JP" sz="1200" dirty="0">
                <a:latin typeface="+mn-ea"/>
                <a:ea typeface="+mn-ea"/>
              </a:rPr>
              <a:t>**</a:t>
            </a:r>
            <a:r>
              <a:rPr lang="ja-JP" altLang="en-US" sz="1200" dirty="0">
                <a:latin typeface="+mn-ea"/>
                <a:ea typeface="+mn-ea"/>
              </a:rPr>
              <a:t>日本モデルロケット協会</a:t>
            </a:r>
            <a:r>
              <a:rPr lang="en-US" altLang="ja-JP" sz="1200" dirty="0">
                <a:latin typeface="+mn-ea"/>
                <a:ea typeface="+mn-ea"/>
              </a:rPr>
              <a:t>(JRA)</a:t>
            </a:r>
            <a:r>
              <a:rPr lang="ja-JP" altLang="en-US" sz="1200" dirty="0">
                <a:latin typeface="+mn-ea"/>
                <a:ea typeface="+mn-ea"/>
              </a:rPr>
              <a:t>４級ライセンス取得に必要な内容を満たした講座です。</a:t>
            </a:r>
          </a:p>
        </p:txBody>
      </p:sp>
      <p:sp>
        <p:nvSpPr>
          <p:cNvPr id="19" name="テキスト ボックス 18">
            <a:extLst>
              <a:ext uri="{FF2B5EF4-FFF2-40B4-BE49-F238E27FC236}">
                <a16:creationId xmlns:a16="http://schemas.microsoft.com/office/drawing/2014/main" id="{3DF56036-CAC4-4A75-B3C6-D7623BFA439F}"/>
              </a:ext>
            </a:extLst>
          </p:cNvPr>
          <p:cNvSpPr txBox="1"/>
          <p:nvPr/>
        </p:nvSpPr>
        <p:spPr>
          <a:xfrm>
            <a:off x="1622425" y="1776413"/>
            <a:ext cx="71262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ロケット技術、宇宙、科学技術導入教育</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4B523C49-F5A0-4763-8BA1-A1B02C8D0317}"/>
              </a:ext>
            </a:extLst>
          </p:cNvPr>
          <p:cNvSpPr txBox="1"/>
          <p:nvPr/>
        </p:nvSpPr>
        <p:spPr>
          <a:xfrm>
            <a:off x="5287963" y="6013450"/>
            <a:ext cx="3797300"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　准教授　豊島　晋</a:t>
            </a:r>
          </a:p>
        </p:txBody>
      </p:sp>
      <p:pic>
        <p:nvPicPr>
          <p:cNvPr id="23558" name="図 43" descr="ダイアグラム&#10;&#10;自動的に生成された説明">
            <a:extLst>
              <a:ext uri="{FF2B5EF4-FFF2-40B4-BE49-F238E27FC236}">
                <a16:creationId xmlns:a16="http://schemas.microsoft.com/office/drawing/2014/main" id="{CD4CEE25-6E65-4C58-85AB-ABB65B80E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B56ABAF5-586A-4CA7-8185-542DDA895B45}"/>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モデルロケット講座 </a:t>
            </a:r>
            <a:r>
              <a:rPr lang="ja-JP" altLang="en-US" b="1" dirty="0">
                <a:latin typeface="+mn-ea"/>
                <a:ea typeface="+mn-ea"/>
              </a:rPr>
              <a:t>～</a:t>
            </a:r>
            <a:r>
              <a:rPr lang="en-US" altLang="ja-JP" b="1" dirty="0">
                <a:latin typeface="+mn-ea"/>
                <a:ea typeface="+mn-ea"/>
              </a:rPr>
              <a:t>JRA4</a:t>
            </a:r>
            <a:r>
              <a:rPr lang="ja-JP" altLang="en-US" b="1" dirty="0">
                <a:latin typeface="+mn-ea"/>
                <a:ea typeface="+mn-ea"/>
              </a:rPr>
              <a:t>級ライセンス取得可能講座～</a:t>
            </a:r>
          </a:p>
        </p:txBody>
      </p:sp>
      <p:sp>
        <p:nvSpPr>
          <p:cNvPr id="35" name="正方形/長方形 34">
            <a:extLst>
              <a:ext uri="{FF2B5EF4-FFF2-40B4-BE49-F238E27FC236}">
                <a16:creationId xmlns:a16="http://schemas.microsoft.com/office/drawing/2014/main" id="{75B9AED4-5087-4C17-9F54-704B8239A4E0}"/>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39CAEDA3-B76A-4960-8FA0-26C90FC1F5FD}"/>
              </a:ext>
            </a:extLst>
          </p:cNvPr>
          <p:cNvSpPr/>
          <p:nvPr/>
        </p:nvSpPr>
        <p:spPr>
          <a:xfrm>
            <a:off x="127000" y="5876925"/>
            <a:ext cx="379730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】4.5</a:t>
            </a:r>
            <a:r>
              <a:rPr lang="ja-JP" altLang="en-US" sz="1400" b="1" dirty="0">
                <a:latin typeface="+mn-ea"/>
                <a:ea typeface="+mn-ea"/>
              </a:rPr>
              <a:t>時間</a:t>
            </a:r>
            <a:r>
              <a:rPr lang="en-US" altLang="ja-JP" sz="1400" b="1" dirty="0">
                <a:latin typeface="+mn-ea"/>
                <a:ea typeface="+mn-ea"/>
              </a:rPr>
              <a:t>(</a:t>
            </a:r>
            <a:r>
              <a:rPr lang="ja-JP" altLang="en-US" sz="1400" b="1" dirty="0">
                <a:latin typeface="+mn-ea"/>
                <a:ea typeface="+mn-ea"/>
              </a:rPr>
              <a:t>午前</a:t>
            </a:r>
            <a:r>
              <a:rPr lang="en-US" altLang="ja-JP" sz="1400" b="1" dirty="0">
                <a:latin typeface="+mn-ea"/>
                <a:ea typeface="+mn-ea"/>
              </a:rPr>
              <a:t>2.5h, </a:t>
            </a:r>
            <a:r>
              <a:rPr lang="ja-JP" altLang="en-US" sz="1400" b="1" dirty="0">
                <a:latin typeface="+mn-ea"/>
                <a:ea typeface="+mn-ea"/>
              </a:rPr>
              <a:t>午後</a:t>
            </a:r>
            <a:r>
              <a:rPr lang="en-US" altLang="ja-JP" sz="1400" b="1" dirty="0">
                <a:latin typeface="+mn-ea"/>
                <a:ea typeface="+mn-ea"/>
              </a:rPr>
              <a:t>2h)</a:t>
            </a:r>
          </a:p>
        </p:txBody>
      </p:sp>
      <p:sp>
        <p:nvSpPr>
          <p:cNvPr id="41" name="正方形/長方形 40">
            <a:extLst>
              <a:ext uri="{FF2B5EF4-FFF2-40B4-BE49-F238E27FC236}">
                <a16:creationId xmlns:a16="http://schemas.microsoft.com/office/drawing/2014/main" id="{19F2BB80-8637-4CF6-ADD3-755619E0AAE7}"/>
              </a:ext>
            </a:extLst>
          </p:cNvPr>
          <p:cNvSpPr/>
          <p:nvPr/>
        </p:nvSpPr>
        <p:spPr>
          <a:xfrm>
            <a:off x="136525" y="6369050"/>
            <a:ext cx="69786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屋内（講義・工作）、屋外（</a:t>
            </a:r>
            <a:r>
              <a:rPr lang="ja-JP" altLang="en-US" sz="1100" b="1" dirty="0">
                <a:latin typeface="+mn-ea"/>
                <a:ea typeface="+mn-ea"/>
              </a:rPr>
              <a:t>グラウンドなど打ち上げ可能場所）</a:t>
            </a:r>
            <a:endParaRPr lang="en-US" altLang="ja-JP" sz="1100" b="1" dirty="0">
              <a:latin typeface="+mn-ea"/>
              <a:ea typeface="+mn-ea"/>
            </a:endParaRPr>
          </a:p>
        </p:txBody>
      </p:sp>
      <p:sp>
        <p:nvSpPr>
          <p:cNvPr id="47" name="四角形: 角を丸くする 46">
            <a:extLst>
              <a:ext uri="{FF2B5EF4-FFF2-40B4-BE49-F238E27FC236}">
                <a16:creationId xmlns:a16="http://schemas.microsoft.com/office/drawing/2014/main" id="{E137892A-5482-45AA-B29B-DFBB06C7B20B}"/>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13ED302C-7E46-4462-B2F9-EDCFA3D66609}"/>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36A9226C-8246-4692-ADA7-14FC01B1FDC8}"/>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講座の内容</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07E14A88-B0F8-48F7-8071-00CBA7701224}"/>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F345F6FD-CCA9-4F63-B4B9-1C1D1DD24805}"/>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5E1F85C5-DD8B-4CBB-9C6B-15D1B2F56A21}"/>
              </a:ext>
            </a:extLst>
          </p:cNvPr>
          <p:cNvSpPr/>
          <p:nvPr/>
        </p:nvSpPr>
        <p:spPr>
          <a:xfrm>
            <a:off x="112713" y="61150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16</a:t>
            </a:r>
            <a:r>
              <a:rPr lang="ja-JP" altLang="en-US" sz="1400" b="1" dirty="0">
                <a:latin typeface="+mn-ea"/>
                <a:ea typeface="+mn-ea"/>
              </a:rPr>
              <a:t>名</a:t>
            </a:r>
            <a:endParaRPr lang="en-US" altLang="ja-JP" sz="1400" b="1" dirty="0">
              <a:latin typeface="+mn-ea"/>
              <a:ea typeface="+mn-ea"/>
            </a:endParaRPr>
          </a:p>
        </p:txBody>
      </p:sp>
      <p:pic>
        <p:nvPicPr>
          <p:cNvPr id="23569" name="図 5">
            <a:extLst>
              <a:ext uri="{FF2B5EF4-FFF2-40B4-BE49-F238E27FC236}">
                <a16:creationId xmlns:a16="http://schemas.microsoft.com/office/drawing/2014/main" id="{1F6375EE-4662-49CE-BB69-791368F54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94" t="10759" r="13924" b="8228"/>
          <a:stretch>
            <a:fillRect/>
          </a:stretch>
        </p:blipFill>
        <p:spPr bwMode="auto">
          <a:xfrm>
            <a:off x="5868988" y="3503613"/>
            <a:ext cx="28797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図 6">
            <a:extLst>
              <a:ext uri="{FF2B5EF4-FFF2-40B4-BE49-F238E27FC236}">
                <a16:creationId xmlns:a16="http://schemas.microsoft.com/office/drawing/2014/main" id="{5187256E-2AF4-4D08-97E5-0083789DC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69" t="9802" r="7353" b="7843"/>
          <a:stretch>
            <a:fillRect/>
          </a:stretch>
        </p:blipFill>
        <p:spPr bwMode="auto">
          <a:xfrm>
            <a:off x="3132138" y="3527425"/>
            <a:ext cx="24447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図 7">
            <a:extLst>
              <a:ext uri="{FF2B5EF4-FFF2-40B4-BE49-F238E27FC236}">
                <a16:creationId xmlns:a16="http://schemas.microsoft.com/office/drawing/2014/main" id="{AE4DC544-85FA-4731-926C-A3F35440A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711" t="12201" r="30315" b="41600"/>
          <a:stretch>
            <a:fillRect/>
          </a:stretch>
        </p:blipFill>
        <p:spPr bwMode="auto">
          <a:xfrm>
            <a:off x="431800" y="3522663"/>
            <a:ext cx="248443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テキスト ボックス 8">
            <a:extLst>
              <a:ext uri="{FF2B5EF4-FFF2-40B4-BE49-F238E27FC236}">
                <a16:creationId xmlns:a16="http://schemas.microsoft.com/office/drawing/2014/main" id="{564C6C00-0811-4A92-A199-8679612D73AB}"/>
              </a:ext>
            </a:extLst>
          </p:cNvPr>
          <p:cNvSpPr txBox="1">
            <a:spLocks noChangeArrowheads="1"/>
          </p:cNvSpPr>
          <p:nvPr/>
        </p:nvSpPr>
        <p:spPr bwMode="auto">
          <a:xfrm>
            <a:off x="374650" y="5183188"/>
            <a:ext cx="254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▲ロケット工学の講義の様子</a:t>
            </a:r>
          </a:p>
        </p:txBody>
      </p:sp>
      <p:sp>
        <p:nvSpPr>
          <p:cNvPr id="23573" name="テキスト ボックス 9">
            <a:extLst>
              <a:ext uri="{FF2B5EF4-FFF2-40B4-BE49-F238E27FC236}">
                <a16:creationId xmlns:a16="http://schemas.microsoft.com/office/drawing/2014/main" id="{41F0FB7A-F720-42E6-A9E1-7DB42C3E6E60}"/>
              </a:ext>
            </a:extLst>
          </p:cNvPr>
          <p:cNvSpPr txBox="1">
            <a:spLocks noChangeArrowheads="1"/>
          </p:cNvSpPr>
          <p:nvPr/>
        </p:nvSpPr>
        <p:spPr bwMode="auto">
          <a:xfrm>
            <a:off x="3132138" y="5180013"/>
            <a:ext cx="21558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▲ロケット作製の様子</a:t>
            </a:r>
          </a:p>
        </p:txBody>
      </p:sp>
      <p:sp>
        <p:nvSpPr>
          <p:cNvPr id="23574" name="テキスト ボックス 10">
            <a:extLst>
              <a:ext uri="{FF2B5EF4-FFF2-40B4-BE49-F238E27FC236}">
                <a16:creationId xmlns:a16="http://schemas.microsoft.com/office/drawing/2014/main" id="{1B00453C-8ADD-4DFC-AD09-45EA5A761F14}"/>
              </a:ext>
            </a:extLst>
          </p:cNvPr>
          <p:cNvSpPr txBox="1">
            <a:spLocks noChangeArrowheads="1"/>
          </p:cNvSpPr>
          <p:nvPr/>
        </p:nvSpPr>
        <p:spPr bwMode="auto">
          <a:xfrm>
            <a:off x="3575050" y="5445125"/>
            <a:ext cx="236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ロケット打ち上げの様子▶</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11424F62-72E1-4827-A646-21067690E96C}"/>
              </a:ext>
            </a:extLst>
          </p:cNvPr>
          <p:cNvSpPr/>
          <p:nvPr/>
        </p:nvSpPr>
        <p:spPr>
          <a:xfrm>
            <a:off x="252413" y="3440113"/>
            <a:ext cx="8640762" cy="23256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034B6DC3-CD58-4434-86C4-9B55345E0A5C}"/>
              </a:ext>
            </a:extLst>
          </p:cNvPr>
          <p:cNvSpPr txBox="1"/>
          <p:nvPr/>
        </p:nvSpPr>
        <p:spPr>
          <a:xfrm>
            <a:off x="1592263" y="2181225"/>
            <a:ext cx="7443787" cy="1200150"/>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エンジン自動車と電気自動車の違いを含めて電気自動車の特徴について講義、車体の観察、実験を通して学びます。その後、燃料電池車や小型電気自動車の試乗体験を実施を通してカーボンニュートラル社会の実現に必要が電気自動車の技術体験を体験します。</a:t>
            </a:r>
            <a:endParaRPr lang="ja-JP" altLang="en-US" sz="1200" dirty="0">
              <a:latin typeface="+mn-ea"/>
              <a:ea typeface="+mn-ea"/>
            </a:endParaRPr>
          </a:p>
        </p:txBody>
      </p:sp>
      <p:sp>
        <p:nvSpPr>
          <p:cNvPr id="19" name="テキスト ボックス 18">
            <a:extLst>
              <a:ext uri="{FF2B5EF4-FFF2-40B4-BE49-F238E27FC236}">
                <a16:creationId xmlns:a16="http://schemas.microsoft.com/office/drawing/2014/main" id="{3A863F94-CB67-49E7-80EB-CA03F34F9C78}"/>
              </a:ext>
            </a:extLst>
          </p:cNvPr>
          <p:cNvSpPr txBox="1"/>
          <p:nvPr/>
        </p:nvSpPr>
        <p:spPr>
          <a:xfrm>
            <a:off x="1622425" y="1776413"/>
            <a:ext cx="71262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電気自動車、モーター、バッテリー、燃料電池</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C35295A3-5E28-43F4-865D-309242450AEF}"/>
              </a:ext>
            </a:extLst>
          </p:cNvPr>
          <p:cNvSpPr txBox="1"/>
          <p:nvPr/>
        </p:nvSpPr>
        <p:spPr>
          <a:xfrm>
            <a:off x="4951413" y="5999163"/>
            <a:ext cx="3797300"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　准教授　豊島　晋</a:t>
            </a:r>
          </a:p>
        </p:txBody>
      </p:sp>
      <p:pic>
        <p:nvPicPr>
          <p:cNvPr id="25606" name="図 43" descr="ダイアグラム&#10;&#10;自動的に生成された説明">
            <a:extLst>
              <a:ext uri="{FF2B5EF4-FFF2-40B4-BE49-F238E27FC236}">
                <a16:creationId xmlns:a16="http://schemas.microsoft.com/office/drawing/2014/main" id="{3891EA4D-32B1-44C7-A65B-EE732D18D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4AD394F1-0EFF-40F3-BEF4-188683DE242D}"/>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親子で学ぶ電気自動車の技術</a:t>
            </a:r>
            <a:endParaRPr lang="ja-JP" altLang="en-US" b="1" dirty="0">
              <a:latin typeface="+mn-ea"/>
              <a:ea typeface="+mn-ea"/>
            </a:endParaRPr>
          </a:p>
        </p:txBody>
      </p:sp>
      <p:sp>
        <p:nvSpPr>
          <p:cNvPr id="35" name="正方形/長方形 34">
            <a:extLst>
              <a:ext uri="{FF2B5EF4-FFF2-40B4-BE49-F238E27FC236}">
                <a16:creationId xmlns:a16="http://schemas.microsoft.com/office/drawing/2014/main" id="{389E45FE-1C31-4C95-A492-A574F5A2BADF}"/>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275CD300-3046-423A-A56E-F3F15E3928B1}"/>
              </a:ext>
            </a:extLst>
          </p:cNvPr>
          <p:cNvSpPr/>
          <p:nvPr/>
        </p:nvSpPr>
        <p:spPr>
          <a:xfrm>
            <a:off x="127000" y="5876925"/>
            <a:ext cx="379730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】2</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0A22C1D1-A2F2-4CE8-871D-7D95BEB7D1D0}"/>
              </a:ext>
            </a:extLst>
          </p:cNvPr>
          <p:cNvSpPr/>
          <p:nvPr/>
        </p:nvSpPr>
        <p:spPr>
          <a:xfrm>
            <a:off x="136525" y="6369050"/>
            <a:ext cx="69786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屋内（講義・観察実験）、屋外（試乗体験）</a:t>
            </a:r>
            <a:endParaRPr lang="en-US" altLang="ja-JP" sz="1100" b="1" dirty="0">
              <a:latin typeface="+mn-ea"/>
              <a:ea typeface="+mn-ea"/>
            </a:endParaRPr>
          </a:p>
        </p:txBody>
      </p:sp>
      <p:sp>
        <p:nvSpPr>
          <p:cNvPr id="47" name="四角形: 角を丸くする 46">
            <a:extLst>
              <a:ext uri="{FF2B5EF4-FFF2-40B4-BE49-F238E27FC236}">
                <a16:creationId xmlns:a16="http://schemas.microsoft.com/office/drawing/2014/main" id="{993C7A6E-85EC-4A47-A621-268452D0155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AF4AB52C-344C-41FA-A76F-E046EE29BB83}"/>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C385D441-B35B-4948-8D72-1C66CDD46C48}"/>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講座の内容</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C3B577B5-5FE7-4121-AC87-34450F026D5B}"/>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BF7F231B-8AE8-405A-A1B1-481C18EE19A6}"/>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BA9530E6-E3AB-4F47-B90F-33D53FF22CCD}"/>
              </a:ext>
            </a:extLst>
          </p:cNvPr>
          <p:cNvSpPr/>
          <p:nvPr/>
        </p:nvSpPr>
        <p:spPr>
          <a:xfrm>
            <a:off x="112713" y="61150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組、最大</a:t>
            </a:r>
            <a:r>
              <a:rPr lang="en-US" altLang="ja-JP" sz="1400" b="1" dirty="0">
                <a:latin typeface="+mn-ea"/>
                <a:ea typeface="+mn-ea"/>
              </a:rPr>
              <a:t>10</a:t>
            </a:r>
            <a:r>
              <a:rPr lang="ja-JP" altLang="en-US" sz="1400" b="1" dirty="0">
                <a:latin typeface="+mn-ea"/>
                <a:ea typeface="+mn-ea"/>
              </a:rPr>
              <a:t>組</a:t>
            </a:r>
            <a:endParaRPr lang="en-US" altLang="ja-JP" sz="1400" b="1" dirty="0">
              <a:latin typeface="+mn-ea"/>
              <a:ea typeface="+mn-ea"/>
            </a:endParaRPr>
          </a:p>
        </p:txBody>
      </p:sp>
      <p:sp>
        <p:nvSpPr>
          <p:cNvPr id="25617" name="テキスト ボックス 9">
            <a:extLst>
              <a:ext uri="{FF2B5EF4-FFF2-40B4-BE49-F238E27FC236}">
                <a16:creationId xmlns:a16="http://schemas.microsoft.com/office/drawing/2014/main" id="{8179F387-8D8B-44DF-A251-6C68FE51EAB9}"/>
              </a:ext>
            </a:extLst>
          </p:cNvPr>
          <p:cNvSpPr txBox="1">
            <a:spLocks noChangeArrowheads="1"/>
          </p:cNvSpPr>
          <p:nvPr/>
        </p:nvSpPr>
        <p:spPr bwMode="auto">
          <a:xfrm>
            <a:off x="6037263" y="5467350"/>
            <a:ext cx="2155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▲燃料電池車の試乗体験</a:t>
            </a:r>
          </a:p>
        </p:txBody>
      </p:sp>
      <p:sp>
        <p:nvSpPr>
          <p:cNvPr id="25618" name="テキスト ボックス 10">
            <a:extLst>
              <a:ext uri="{FF2B5EF4-FFF2-40B4-BE49-F238E27FC236}">
                <a16:creationId xmlns:a16="http://schemas.microsoft.com/office/drawing/2014/main" id="{C0D45DA5-D210-4C87-999E-B49EB7ED96A9}"/>
              </a:ext>
            </a:extLst>
          </p:cNvPr>
          <p:cNvSpPr txBox="1">
            <a:spLocks noChangeArrowheads="1"/>
          </p:cNvSpPr>
          <p:nvPr/>
        </p:nvSpPr>
        <p:spPr bwMode="auto">
          <a:xfrm>
            <a:off x="1528763" y="5449888"/>
            <a:ext cx="3514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▲燃料電池による電気の発電実験の様子</a:t>
            </a:r>
          </a:p>
        </p:txBody>
      </p:sp>
      <p:pic>
        <p:nvPicPr>
          <p:cNvPr id="3" name="図 2">
            <a:extLst>
              <a:ext uri="{FF2B5EF4-FFF2-40B4-BE49-F238E27FC236}">
                <a16:creationId xmlns:a16="http://schemas.microsoft.com/office/drawing/2014/main" id="{675E72D8-C981-4B24-8BD5-7E9979AFC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988" y="3549650"/>
            <a:ext cx="3814762"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図 6">
            <a:extLst>
              <a:ext uri="{FF2B5EF4-FFF2-40B4-BE49-F238E27FC236}">
                <a16:creationId xmlns:a16="http://schemas.microsoft.com/office/drawing/2014/main" id="{81C4D935-8FE9-4E3D-B92A-7FA57732B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66" t="7214" r="3371" b="5402"/>
          <a:stretch>
            <a:fillRect/>
          </a:stretch>
        </p:blipFill>
        <p:spPr bwMode="auto">
          <a:xfrm>
            <a:off x="5854700" y="3565525"/>
            <a:ext cx="25209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F7D78EC8-8CE4-4410-9E8E-37A3D0C781F8}"/>
              </a:ext>
            </a:extLst>
          </p:cNvPr>
          <p:cNvSpPr/>
          <p:nvPr/>
        </p:nvSpPr>
        <p:spPr>
          <a:xfrm>
            <a:off x="269875" y="3427413"/>
            <a:ext cx="8640763" cy="23256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91A4A227-C0AB-46ED-BB46-DF8DFAC99B94}"/>
              </a:ext>
            </a:extLst>
          </p:cNvPr>
          <p:cNvSpPr txBox="1"/>
          <p:nvPr/>
        </p:nvSpPr>
        <p:spPr>
          <a:xfrm>
            <a:off x="1566863" y="2228850"/>
            <a:ext cx="7443787" cy="1200150"/>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人工知能（</a:t>
            </a:r>
            <a:r>
              <a:rPr lang="en-US" altLang="ja-JP" dirty="0">
                <a:latin typeface="+mn-ea"/>
                <a:ea typeface="+mn-ea"/>
              </a:rPr>
              <a:t>AI</a:t>
            </a:r>
            <a:r>
              <a:rPr lang="ja-JP" altLang="en-US" dirty="0">
                <a:latin typeface="+mn-ea"/>
                <a:ea typeface="+mn-ea"/>
              </a:rPr>
              <a:t>）について講義と作成を通して</a:t>
            </a:r>
            <a:r>
              <a:rPr lang="en-US" altLang="ja-JP" dirty="0">
                <a:latin typeface="+mn-ea"/>
                <a:ea typeface="+mn-ea"/>
              </a:rPr>
              <a:t>AI</a:t>
            </a:r>
            <a:r>
              <a:rPr lang="ja-JP" altLang="en-US" dirty="0">
                <a:latin typeface="+mn-ea"/>
                <a:ea typeface="+mn-ea"/>
              </a:rPr>
              <a:t>についての理解を深める。また、デジタル技術によるモノづくりとして、パソコンのブラウザを利用したスクラッチプログラミングに</a:t>
            </a:r>
            <a:r>
              <a:rPr lang="en-US" altLang="ja-JP" dirty="0">
                <a:latin typeface="+mn-ea"/>
                <a:ea typeface="+mn-ea"/>
              </a:rPr>
              <a:t>AI</a:t>
            </a:r>
            <a:r>
              <a:rPr lang="ja-JP" altLang="en-US" dirty="0">
                <a:latin typeface="+mn-ea"/>
                <a:ea typeface="+mn-ea"/>
              </a:rPr>
              <a:t>を実装することで簡単なゲームを作ります。</a:t>
            </a:r>
            <a:endParaRPr lang="en-US" altLang="ja-JP" dirty="0">
              <a:latin typeface="+mn-ea"/>
              <a:ea typeface="+mn-ea"/>
            </a:endParaRPr>
          </a:p>
        </p:txBody>
      </p:sp>
      <p:sp>
        <p:nvSpPr>
          <p:cNvPr id="19" name="テキスト ボックス 18">
            <a:extLst>
              <a:ext uri="{FF2B5EF4-FFF2-40B4-BE49-F238E27FC236}">
                <a16:creationId xmlns:a16="http://schemas.microsoft.com/office/drawing/2014/main" id="{44515EA6-7483-4C49-9419-528C76DA83F4}"/>
              </a:ext>
            </a:extLst>
          </p:cNvPr>
          <p:cNvSpPr txBox="1"/>
          <p:nvPr/>
        </p:nvSpPr>
        <p:spPr>
          <a:xfrm>
            <a:off x="1665288" y="1822450"/>
            <a:ext cx="7126287" cy="400050"/>
          </a:xfrm>
          <a:prstGeom prst="rect">
            <a:avLst/>
          </a:prstGeom>
          <a:noFill/>
        </p:spPr>
        <p:txBody>
          <a:bodyPr>
            <a:spAutoFit/>
          </a:bodyPr>
          <a:lstStyle/>
          <a:p>
            <a:pPr eaLnBrk="1" fontAlgn="auto" hangingPunct="1">
              <a:spcBef>
                <a:spcPts val="0"/>
              </a:spcBef>
              <a:spcAft>
                <a:spcPts val="0"/>
              </a:spcAft>
              <a:defRPr/>
            </a:pPr>
            <a:r>
              <a:rPr lang="en-US" altLang="ja-JP" sz="2000" b="1" dirty="0">
                <a:latin typeface="+mn-ea"/>
                <a:ea typeface="+mn-ea"/>
              </a:rPr>
              <a:t>AI</a:t>
            </a:r>
            <a:r>
              <a:rPr lang="ja-JP" altLang="en-US" sz="2000" b="1" dirty="0">
                <a:latin typeface="+mn-ea"/>
                <a:ea typeface="+mn-ea"/>
              </a:rPr>
              <a:t>技術、プログラミング、デジタルモノづくり</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843C68AF-C10D-4BD0-8231-7A0D124005C9}"/>
              </a:ext>
            </a:extLst>
          </p:cNvPr>
          <p:cNvSpPr txBox="1"/>
          <p:nvPr/>
        </p:nvSpPr>
        <p:spPr>
          <a:xfrm>
            <a:off x="5287963" y="6013450"/>
            <a:ext cx="3797300"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　准教授　豊島　晋</a:t>
            </a:r>
          </a:p>
        </p:txBody>
      </p:sp>
      <p:pic>
        <p:nvPicPr>
          <p:cNvPr id="44038" name="図 43" descr="ダイアグラム&#10;&#10;自動的に生成された説明">
            <a:extLst>
              <a:ext uri="{FF2B5EF4-FFF2-40B4-BE49-F238E27FC236}">
                <a16:creationId xmlns:a16="http://schemas.microsoft.com/office/drawing/2014/main" id="{21E06015-FC20-4226-9A51-EA8177C23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57F9AE78-A27E-480E-A939-89967D71B48B}"/>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en-US" altLang="ja-JP" sz="2800" b="1" dirty="0">
                <a:latin typeface="+mn-ea"/>
                <a:ea typeface="+mn-ea"/>
              </a:rPr>
              <a:t>AI</a:t>
            </a:r>
            <a:r>
              <a:rPr lang="ja-JP" altLang="en-US" sz="2800" b="1" dirty="0">
                <a:latin typeface="+mn-ea"/>
                <a:ea typeface="+mn-ea"/>
              </a:rPr>
              <a:t>を使ってゲームをつくろう</a:t>
            </a:r>
            <a:endParaRPr lang="ja-JP" altLang="en-US" b="1" dirty="0">
              <a:latin typeface="+mn-ea"/>
              <a:ea typeface="+mn-ea"/>
            </a:endParaRPr>
          </a:p>
        </p:txBody>
      </p:sp>
      <p:sp>
        <p:nvSpPr>
          <p:cNvPr id="35" name="正方形/長方形 34">
            <a:extLst>
              <a:ext uri="{FF2B5EF4-FFF2-40B4-BE49-F238E27FC236}">
                <a16:creationId xmlns:a16="http://schemas.microsoft.com/office/drawing/2014/main" id="{CA71EDE4-1333-4DB0-8006-C7EE10DD43AE}"/>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AF0729B9-416E-48AB-940D-9B8BC8B8448A}"/>
              </a:ext>
            </a:extLst>
          </p:cNvPr>
          <p:cNvSpPr/>
          <p:nvPr/>
        </p:nvSpPr>
        <p:spPr>
          <a:xfrm>
            <a:off x="127000" y="5876925"/>
            <a:ext cx="379730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】2</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E230AB17-BD12-483F-B909-2D85BCFC5ACF}"/>
              </a:ext>
            </a:extLst>
          </p:cNvPr>
          <p:cNvSpPr/>
          <p:nvPr/>
        </p:nvSpPr>
        <p:spPr>
          <a:xfrm>
            <a:off x="136525" y="6369050"/>
            <a:ext cx="6978650" cy="5238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a:p>
            <a:pPr eaLnBrk="1" fontAlgn="auto" hangingPunct="1">
              <a:spcBef>
                <a:spcPts val="0"/>
              </a:spcBef>
              <a:spcAft>
                <a:spcPts val="0"/>
              </a:spcAft>
              <a:defRPr/>
            </a:pPr>
            <a:r>
              <a:rPr lang="ja-JP" altLang="en-US" sz="1400" b="1" dirty="0">
                <a:latin typeface="+mn-ea"/>
                <a:ea typeface="+mn-ea"/>
              </a:rPr>
              <a:t>　　　　　（インターネット接続環境、ブラウザ、</a:t>
            </a:r>
            <a:r>
              <a:rPr lang="en-US" altLang="ja-JP" sz="1400" b="1" dirty="0">
                <a:latin typeface="+mn-ea"/>
                <a:ea typeface="+mn-ea"/>
              </a:rPr>
              <a:t>WEB</a:t>
            </a:r>
            <a:r>
              <a:rPr lang="ja-JP" altLang="en-US" sz="1400" b="1" dirty="0">
                <a:latin typeface="+mn-ea"/>
                <a:ea typeface="+mn-ea"/>
              </a:rPr>
              <a:t>カメラが使用できる環境）</a:t>
            </a:r>
            <a:endParaRPr lang="en-US" altLang="ja-JP" sz="1100" b="1" dirty="0">
              <a:latin typeface="+mn-ea"/>
              <a:ea typeface="+mn-ea"/>
            </a:endParaRPr>
          </a:p>
        </p:txBody>
      </p:sp>
      <p:sp>
        <p:nvSpPr>
          <p:cNvPr id="47" name="四角形: 角を丸くする 46">
            <a:extLst>
              <a:ext uri="{FF2B5EF4-FFF2-40B4-BE49-F238E27FC236}">
                <a16:creationId xmlns:a16="http://schemas.microsoft.com/office/drawing/2014/main" id="{BDA51EEF-1576-4A1A-B555-770E70D7B21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C8B828E8-5091-4F8C-B214-E33E97D4A1B8}"/>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DAA82588-DBA5-49E5-90A4-28088F670A0B}"/>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講座の内容</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660C0BCC-FDD6-4163-9B93-D947FEF1DFA6}"/>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F7EBE5C5-0917-4049-86E5-597D8625E967}"/>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講義・実習</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2EEAB735-F424-4CEE-8F2D-2CDDC5379EB2}"/>
              </a:ext>
            </a:extLst>
          </p:cNvPr>
          <p:cNvSpPr/>
          <p:nvPr/>
        </p:nvSpPr>
        <p:spPr>
          <a:xfrm>
            <a:off x="112713" y="61150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12</a:t>
            </a:r>
            <a:r>
              <a:rPr lang="ja-JP" altLang="en-US" sz="1400" b="1" dirty="0">
                <a:latin typeface="+mn-ea"/>
                <a:ea typeface="+mn-ea"/>
              </a:rPr>
              <a:t>名</a:t>
            </a:r>
            <a:endParaRPr lang="en-US" altLang="ja-JP" sz="1400" b="1" dirty="0">
              <a:latin typeface="+mn-ea"/>
              <a:ea typeface="+mn-ea"/>
            </a:endParaRPr>
          </a:p>
        </p:txBody>
      </p:sp>
      <p:sp>
        <p:nvSpPr>
          <p:cNvPr id="44049" name="テキスト ボックス 8">
            <a:extLst>
              <a:ext uri="{FF2B5EF4-FFF2-40B4-BE49-F238E27FC236}">
                <a16:creationId xmlns:a16="http://schemas.microsoft.com/office/drawing/2014/main" id="{22B08638-A285-43DD-91D8-8D6D301B2A96}"/>
              </a:ext>
            </a:extLst>
          </p:cNvPr>
          <p:cNvSpPr txBox="1">
            <a:spLocks noChangeArrowheads="1"/>
          </p:cNvSpPr>
          <p:nvPr/>
        </p:nvSpPr>
        <p:spPr bwMode="auto">
          <a:xfrm>
            <a:off x="322263" y="5421313"/>
            <a:ext cx="254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▲スクラッチプログラミング</a:t>
            </a:r>
          </a:p>
        </p:txBody>
      </p:sp>
      <p:sp>
        <p:nvSpPr>
          <p:cNvPr id="44050" name="テキスト ボックス 10">
            <a:extLst>
              <a:ext uri="{FF2B5EF4-FFF2-40B4-BE49-F238E27FC236}">
                <a16:creationId xmlns:a16="http://schemas.microsoft.com/office/drawing/2014/main" id="{8F7CE68F-2237-4E06-A3B6-8B42BBF1ABD4}"/>
              </a:ext>
            </a:extLst>
          </p:cNvPr>
          <p:cNvSpPr txBox="1">
            <a:spLocks noChangeArrowheads="1"/>
          </p:cNvSpPr>
          <p:nvPr/>
        </p:nvSpPr>
        <p:spPr bwMode="auto">
          <a:xfrm>
            <a:off x="6227763" y="5459413"/>
            <a:ext cx="236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▲ジャンケンゲーム様子</a:t>
            </a:r>
          </a:p>
        </p:txBody>
      </p:sp>
      <p:pic>
        <p:nvPicPr>
          <p:cNvPr id="44051" name="図 11">
            <a:extLst>
              <a:ext uri="{FF2B5EF4-FFF2-40B4-BE49-F238E27FC236}">
                <a16:creationId xmlns:a16="http://schemas.microsoft.com/office/drawing/2014/main" id="{97F56C1D-C0F4-4DF7-AA28-3B0775CE3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121" t="21899" r="2" b="33969"/>
          <a:stretch>
            <a:fillRect/>
          </a:stretch>
        </p:blipFill>
        <p:spPr bwMode="auto">
          <a:xfrm>
            <a:off x="5954713" y="3476625"/>
            <a:ext cx="2541587"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図 12">
            <a:extLst>
              <a:ext uri="{FF2B5EF4-FFF2-40B4-BE49-F238E27FC236}">
                <a16:creationId xmlns:a16="http://schemas.microsoft.com/office/drawing/2014/main" id="{CF4FC813-4507-4169-96C5-381978C21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63" y="3529013"/>
            <a:ext cx="160813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図 15">
            <a:extLst>
              <a:ext uri="{FF2B5EF4-FFF2-40B4-BE49-F238E27FC236}">
                <a16:creationId xmlns:a16="http://schemas.microsoft.com/office/drawing/2014/main" id="{25C0054C-7311-4E39-8443-AB176C7A6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3039"/>
          <a:stretch>
            <a:fillRect/>
          </a:stretch>
        </p:blipFill>
        <p:spPr bwMode="auto">
          <a:xfrm>
            <a:off x="2992438" y="3559175"/>
            <a:ext cx="258762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4" name="テキスト ボックス 16">
            <a:extLst>
              <a:ext uri="{FF2B5EF4-FFF2-40B4-BE49-F238E27FC236}">
                <a16:creationId xmlns:a16="http://schemas.microsoft.com/office/drawing/2014/main" id="{AFE1168F-7FD6-4FDD-93B2-BCEB46F49475}"/>
              </a:ext>
            </a:extLst>
          </p:cNvPr>
          <p:cNvSpPr txBox="1">
            <a:spLocks noChangeArrowheads="1"/>
          </p:cNvSpPr>
          <p:nvPr/>
        </p:nvSpPr>
        <p:spPr bwMode="auto">
          <a:xfrm>
            <a:off x="3598863" y="5389563"/>
            <a:ext cx="236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▲画像認識</a:t>
            </a:r>
            <a:r>
              <a:rPr lang="en-US" altLang="ja-JP" sz="1400"/>
              <a:t>AI</a:t>
            </a:r>
            <a:endParaRPr lang="ja-JP" alt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CDFB56B-11BB-4278-81F2-64D3C1BF6BD8}"/>
              </a:ext>
            </a:extLst>
          </p:cNvPr>
          <p:cNvSpPr/>
          <p:nvPr/>
        </p:nvSpPr>
        <p:spPr>
          <a:xfrm>
            <a:off x="252413" y="3440113"/>
            <a:ext cx="8640762" cy="23256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E5345EB3-A381-410A-9A57-39759971137D}"/>
              </a:ext>
            </a:extLst>
          </p:cNvPr>
          <p:cNvSpPr txBox="1"/>
          <p:nvPr/>
        </p:nvSpPr>
        <p:spPr>
          <a:xfrm>
            <a:off x="1511300" y="2246313"/>
            <a:ext cx="7632700"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デジタル技術によるモノづくり体験として、パソコンのブラウザを利用したスクラッチプログラミングにより簡単なゲームを作ります。</a:t>
            </a:r>
            <a:br>
              <a:rPr lang="en-US" altLang="ja-JP" dirty="0">
                <a:latin typeface="+mn-ea"/>
                <a:ea typeface="+mn-ea"/>
              </a:rPr>
            </a:br>
            <a:r>
              <a:rPr lang="ja-JP" altLang="en-US" dirty="0">
                <a:latin typeface="+mn-ea"/>
                <a:ea typeface="+mn-ea"/>
              </a:rPr>
              <a:t>講義の実施時間や受講者の技術レベルによってつくものが変わります。</a:t>
            </a:r>
            <a:endParaRPr lang="en-US" altLang="ja-JP" dirty="0">
              <a:latin typeface="+mn-ea"/>
              <a:ea typeface="+mn-ea"/>
            </a:endParaRPr>
          </a:p>
        </p:txBody>
      </p:sp>
      <p:sp>
        <p:nvSpPr>
          <p:cNvPr id="19" name="テキスト ボックス 18">
            <a:extLst>
              <a:ext uri="{FF2B5EF4-FFF2-40B4-BE49-F238E27FC236}">
                <a16:creationId xmlns:a16="http://schemas.microsoft.com/office/drawing/2014/main" id="{84FFD360-6B77-4B48-991A-7BD2A080B031}"/>
              </a:ext>
            </a:extLst>
          </p:cNvPr>
          <p:cNvSpPr txBox="1"/>
          <p:nvPr/>
        </p:nvSpPr>
        <p:spPr>
          <a:xfrm>
            <a:off x="1622425" y="1776413"/>
            <a:ext cx="71262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プログラミング、デジタルモノづくり体験</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F9EA3674-C8F3-4AB8-9389-E0EAF6247796}"/>
              </a:ext>
            </a:extLst>
          </p:cNvPr>
          <p:cNvSpPr txBox="1"/>
          <p:nvPr/>
        </p:nvSpPr>
        <p:spPr>
          <a:xfrm>
            <a:off x="5287963" y="6013450"/>
            <a:ext cx="3797300"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　准教授　豊島　晋</a:t>
            </a:r>
          </a:p>
        </p:txBody>
      </p:sp>
      <p:pic>
        <p:nvPicPr>
          <p:cNvPr id="64518" name="図 43" descr="ダイアグラム&#10;&#10;自動的に生成された説明">
            <a:extLst>
              <a:ext uri="{FF2B5EF4-FFF2-40B4-BE49-F238E27FC236}">
                <a16:creationId xmlns:a16="http://schemas.microsoft.com/office/drawing/2014/main" id="{BA2287AA-4D09-4C33-8872-178A998A0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7D0B3633-B719-491C-B7AB-4AC359E53594}"/>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プログラミングでゲームをつくろう</a:t>
            </a:r>
            <a:endParaRPr lang="ja-JP" altLang="en-US" b="1" dirty="0">
              <a:latin typeface="+mn-ea"/>
              <a:ea typeface="+mn-ea"/>
            </a:endParaRPr>
          </a:p>
        </p:txBody>
      </p:sp>
      <p:sp>
        <p:nvSpPr>
          <p:cNvPr id="35" name="正方形/長方形 34">
            <a:extLst>
              <a:ext uri="{FF2B5EF4-FFF2-40B4-BE49-F238E27FC236}">
                <a16:creationId xmlns:a16="http://schemas.microsoft.com/office/drawing/2014/main" id="{8F3D4F8C-3481-4283-A3D1-43D06F441A5F}"/>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389E46D3-4890-472F-876D-D3ECF1E44725}"/>
              </a:ext>
            </a:extLst>
          </p:cNvPr>
          <p:cNvSpPr/>
          <p:nvPr/>
        </p:nvSpPr>
        <p:spPr>
          <a:xfrm>
            <a:off x="127000" y="5876925"/>
            <a:ext cx="480536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8349710A-F3EE-4E3B-83FC-BE9C7AE3B0B7}"/>
              </a:ext>
            </a:extLst>
          </p:cNvPr>
          <p:cNvSpPr/>
          <p:nvPr/>
        </p:nvSpPr>
        <p:spPr>
          <a:xfrm>
            <a:off x="136525" y="6369050"/>
            <a:ext cx="6978650" cy="5238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a:p>
            <a:pPr eaLnBrk="1" fontAlgn="auto" hangingPunct="1">
              <a:spcBef>
                <a:spcPts val="0"/>
              </a:spcBef>
              <a:spcAft>
                <a:spcPts val="0"/>
              </a:spcAft>
              <a:defRPr/>
            </a:pPr>
            <a:r>
              <a:rPr lang="ja-JP" altLang="en-US" sz="1400" b="1" dirty="0">
                <a:latin typeface="+mn-ea"/>
                <a:ea typeface="+mn-ea"/>
              </a:rPr>
              <a:t>　　　　（インターネット接続環境、ブラウザ、</a:t>
            </a:r>
            <a:r>
              <a:rPr lang="en-US" altLang="ja-JP" sz="1400" b="1" dirty="0">
                <a:latin typeface="+mn-ea"/>
                <a:ea typeface="+mn-ea"/>
              </a:rPr>
              <a:t>WEB</a:t>
            </a:r>
            <a:r>
              <a:rPr lang="ja-JP" altLang="en-US" sz="1400" b="1" dirty="0">
                <a:latin typeface="+mn-ea"/>
                <a:ea typeface="+mn-ea"/>
              </a:rPr>
              <a:t>カメラが使用できる環境）</a:t>
            </a:r>
            <a:endParaRPr lang="en-US" altLang="ja-JP" sz="1100" b="1" dirty="0">
              <a:latin typeface="+mn-ea"/>
              <a:ea typeface="+mn-ea"/>
            </a:endParaRPr>
          </a:p>
        </p:txBody>
      </p:sp>
      <p:sp>
        <p:nvSpPr>
          <p:cNvPr id="47" name="四角形: 角を丸くする 46">
            <a:extLst>
              <a:ext uri="{FF2B5EF4-FFF2-40B4-BE49-F238E27FC236}">
                <a16:creationId xmlns:a16="http://schemas.microsoft.com/office/drawing/2014/main" id="{F57CCBCB-9D2F-47B6-BE59-AA665E95A013}"/>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2988CFEE-66FC-471B-9C6D-79317A70A063}"/>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227E5A7B-0955-448C-B587-BF570824227B}"/>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講座の内容</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FDD0C014-7C85-4B79-A37B-6A36602961C5}"/>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52680043-8581-48FD-8251-A064127B2868}"/>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実習</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FC736145-EC5D-427E-909D-4E2D8074C12D}"/>
              </a:ext>
            </a:extLst>
          </p:cNvPr>
          <p:cNvSpPr/>
          <p:nvPr/>
        </p:nvSpPr>
        <p:spPr>
          <a:xfrm>
            <a:off x="112713" y="61150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sp>
        <p:nvSpPr>
          <p:cNvPr id="64529" name="テキスト ボックス 9">
            <a:extLst>
              <a:ext uri="{FF2B5EF4-FFF2-40B4-BE49-F238E27FC236}">
                <a16:creationId xmlns:a16="http://schemas.microsoft.com/office/drawing/2014/main" id="{6950AC9D-7496-423E-A509-642E4AACCEA9}"/>
              </a:ext>
            </a:extLst>
          </p:cNvPr>
          <p:cNvSpPr txBox="1">
            <a:spLocks noChangeArrowheads="1"/>
          </p:cNvSpPr>
          <p:nvPr/>
        </p:nvSpPr>
        <p:spPr bwMode="auto">
          <a:xfrm>
            <a:off x="3575050" y="5467350"/>
            <a:ext cx="2155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▲クリックゲーム</a:t>
            </a:r>
          </a:p>
        </p:txBody>
      </p:sp>
      <p:sp>
        <p:nvSpPr>
          <p:cNvPr id="64530" name="テキスト ボックス 10">
            <a:extLst>
              <a:ext uri="{FF2B5EF4-FFF2-40B4-BE49-F238E27FC236}">
                <a16:creationId xmlns:a16="http://schemas.microsoft.com/office/drawing/2014/main" id="{B4DCCE8F-B490-4BCF-A0B3-9C5D98AA36FB}"/>
              </a:ext>
            </a:extLst>
          </p:cNvPr>
          <p:cNvSpPr txBox="1">
            <a:spLocks noChangeArrowheads="1"/>
          </p:cNvSpPr>
          <p:nvPr/>
        </p:nvSpPr>
        <p:spPr bwMode="auto">
          <a:xfrm>
            <a:off x="6300788" y="5403850"/>
            <a:ext cx="236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▲シューティングゲーム</a:t>
            </a:r>
          </a:p>
        </p:txBody>
      </p:sp>
      <p:pic>
        <p:nvPicPr>
          <p:cNvPr id="64531" name="図 2">
            <a:extLst>
              <a:ext uri="{FF2B5EF4-FFF2-40B4-BE49-F238E27FC236}">
                <a16:creationId xmlns:a16="http://schemas.microsoft.com/office/drawing/2014/main" id="{BDAFEAE9-0438-4903-948E-737B35EB8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3530600"/>
            <a:ext cx="1608137"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2" name="図 6">
            <a:extLst>
              <a:ext uri="{FF2B5EF4-FFF2-40B4-BE49-F238E27FC236}">
                <a16:creationId xmlns:a16="http://schemas.microsoft.com/office/drawing/2014/main" id="{4D81F665-2CD6-4C5E-92C5-B8F531526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3548063"/>
            <a:ext cx="23653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図 11">
            <a:extLst>
              <a:ext uri="{FF2B5EF4-FFF2-40B4-BE49-F238E27FC236}">
                <a16:creationId xmlns:a16="http://schemas.microsoft.com/office/drawing/2014/main" id="{DD581FA2-7E13-4402-8E0A-DCBF12E406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3972"/>
          <a:stretch>
            <a:fillRect/>
          </a:stretch>
        </p:blipFill>
        <p:spPr bwMode="auto">
          <a:xfrm>
            <a:off x="3273425" y="3529013"/>
            <a:ext cx="22733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4" name="テキスト ボックス 12">
            <a:extLst>
              <a:ext uri="{FF2B5EF4-FFF2-40B4-BE49-F238E27FC236}">
                <a16:creationId xmlns:a16="http://schemas.microsoft.com/office/drawing/2014/main" id="{587AAE09-EAB2-4309-A10C-7F5DB4136DB3}"/>
              </a:ext>
            </a:extLst>
          </p:cNvPr>
          <p:cNvSpPr txBox="1">
            <a:spLocks noChangeArrowheads="1"/>
          </p:cNvSpPr>
          <p:nvPr/>
        </p:nvSpPr>
        <p:spPr bwMode="auto">
          <a:xfrm>
            <a:off x="469900" y="5476875"/>
            <a:ext cx="2536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▲スクラッチプログラミング</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BA8DD6D5-995E-F0CF-D08E-C9C3B7F87844}"/>
              </a:ext>
            </a:extLst>
          </p:cNvPr>
          <p:cNvSpPr/>
          <p:nvPr/>
        </p:nvSpPr>
        <p:spPr>
          <a:xfrm>
            <a:off x="252853" y="3444055"/>
            <a:ext cx="8640762" cy="23256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21CD47F7-A515-799C-2ED1-7C6A92C40A02}"/>
              </a:ext>
            </a:extLst>
          </p:cNvPr>
          <p:cNvSpPr txBox="1"/>
          <p:nvPr/>
        </p:nvSpPr>
        <p:spPr>
          <a:xfrm>
            <a:off x="1592263" y="2181225"/>
            <a:ext cx="7444234" cy="1200329"/>
          </a:xfrm>
          <a:prstGeom prst="rect">
            <a:avLst/>
          </a:prstGeom>
          <a:noFill/>
        </p:spPr>
        <p:txBody>
          <a:bodyPr wrap="square">
            <a:spAutoFit/>
          </a:bodyPr>
          <a:lstStyle/>
          <a:p>
            <a:pPr eaLnBrk="1" fontAlgn="auto" hangingPunct="1">
              <a:spcBef>
                <a:spcPts val="0"/>
              </a:spcBef>
              <a:spcAft>
                <a:spcPts val="0"/>
              </a:spcAft>
              <a:defRPr/>
            </a:pPr>
            <a:r>
              <a:rPr lang="ja-JP" altLang="en-US" dirty="0">
                <a:latin typeface="+mn-ea"/>
                <a:ea typeface="+mn-ea"/>
              </a:rPr>
              <a:t>スマートフォン、コンピュータ、照明、テレビ、電気自動車など、私たちが日常的に使用している多くの製品は、半導体技術によって作られています。この「半導体」とは何なのか？どんなことができるのか？について、講義と簡単な実験を通じて学習します。</a:t>
            </a:r>
            <a:endParaRPr lang="ja-JP" altLang="en-US" sz="1200" dirty="0">
              <a:latin typeface="+mn-ea"/>
              <a:ea typeface="+mn-ea"/>
            </a:endParaRPr>
          </a:p>
        </p:txBody>
      </p:sp>
      <p:sp>
        <p:nvSpPr>
          <p:cNvPr id="19" name="テキスト ボックス 18">
            <a:extLst>
              <a:ext uri="{FF2B5EF4-FFF2-40B4-BE49-F238E27FC236}">
                <a16:creationId xmlns:a16="http://schemas.microsoft.com/office/drawing/2014/main" id="{58945FFE-8F3D-077D-02FF-97453DCFC282}"/>
              </a:ext>
            </a:extLst>
          </p:cNvPr>
          <p:cNvSpPr txBox="1"/>
          <p:nvPr/>
        </p:nvSpPr>
        <p:spPr>
          <a:xfrm>
            <a:off x="1622424" y="1776413"/>
            <a:ext cx="7126039" cy="400110"/>
          </a:xfrm>
          <a:prstGeom prst="rect">
            <a:avLst/>
          </a:prstGeom>
          <a:noFill/>
        </p:spPr>
        <p:txBody>
          <a:bodyPr wrap="square">
            <a:spAutoFit/>
          </a:bodyPr>
          <a:lstStyle/>
          <a:p>
            <a:pPr eaLnBrk="1" fontAlgn="auto" hangingPunct="1">
              <a:spcBef>
                <a:spcPts val="0"/>
              </a:spcBef>
              <a:spcAft>
                <a:spcPts val="0"/>
              </a:spcAft>
              <a:defRPr/>
            </a:pPr>
            <a:r>
              <a:rPr lang="ja-JP" altLang="en-US" sz="2000" b="1" dirty="0">
                <a:latin typeface="+mn-ea"/>
                <a:ea typeface="+mn-ea"/>
              </a:rPr>
              <a:t>半導体、</a:t>
            </a:r>
            <a:r>
              <a:rPr lang="en-US" altLang="ja-JP" sz="2000" b="1" dirty="0">
                <a:latin typeface="+mn-ea"/>
                <a:ea typeface="+mn-ea"/>
              </a:rPr>
              <a:t>LED</a:t>
            </a:r>
            <a:r>
              <a:rPr lang="ja-JP" altLang="en-US" sz="2000" b="1" dirty="0">
                <a:latin typeface="+mn-ea"/>
                <a:ea typeface="+mn-ea"/>
              </a:rPr>
              <a:t>、太陽電池、メモリ技術、</a:t>
            </a:r>
            <a:r>
              <a:rPr lang="en-US" altLang="ja-JP" sz="2000" b="1" dirty="0">
                <a:latin typeface="+mn-ea"/>
                <a:ea typeface="+mn-ea"/>
              </a:rPr>
              <a:t>IC</a:t>
            </a:r>
            <a:r>
              <a:rPr lang="ja-JP" altLang="en-US" sz="2000" b="1" dirty="0">
                <a:latin typeface="+mn-ea"/>
                <a:ea typeface="+mn-ea"/>
              </a:rPr>
              <a:t>（集積回路）</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C985E09B-20D9-D54F-3EA8-2CA18725A8E8}"/>
              </a:ext>
            </a:extLst>
          </p:cNvPr>
          <p:cNvSpPr txBox="1"/>
          <p:nvPr/>
        </p:nvSpPr>
        <p:spPr>
          <a:xfrm>
            <a:off x="5060307" y="5984605"/>
            <a:ext cx="3797300" cy="584775"/>
          </a:xfrm>
          <a:prstGeom prst="rect">
            <a:avLst/>
          </a:prstGeom>
          <a:noFill/>
        </p:spPr>
        <p:txBody>
          <a:bodyPr wrap="square">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電気電子システム工学科　准教授　豊島　晋</a:t>
            </a:r>
          </a:p>
        </p:txBody>
      </p:sp>
      <p:pic>
        <p:nvPicPr>
          <p:cNvPr id="5128" name="図 43" descr="ダイアグラム&#10;&#10;自動的に生成された説明">
            <a:extLst>
              <a:ext uri="{FF2B5EF4-FFF2-40B4-BE49-F238E27FC236}">
                <a16:creationId xmlns:a16="http://schemas.microsoft.com/office/drawing/2014/main" id="{9187C465-22C9-2DE6-7C6E-4CA96018C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2B144314-FB12-B689-AF7D-503C55D4AD64}"/>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半導体ってなんだろう？</a:t>
            </a:r>
            <a:endParaRPr lang="ja-JP" altLang="en-US" b="1" dirty="0">
              <a:latin typeface="+mn-ea"/>
              <a:ea typeface="+mn-ea"/>
            </a:endParaRPr>
          </a:p>
        </p:txBody>
      </p:sp>
      <p:sp>
        <p:nvSpPr>
          <p:cNvPr id="35" name="正方形/長方形 34">
            <a:extLst>
              <a:ext uri="{FF2B5EF4-FFF2-40B4-BE49-F238E27FC236}">
                <a16:creationId xmlns:a16="http://schemas.microsoft.com/office/drawing/2014/main" id="{539405D8-74D4-62E9-128E-2F731B8AAD40}"/>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4515CFF0-0DB2-69DC-51BC-4055A2197CD3}"/>
              </a:ext>
            </a:extLst>
          </p:cNvPr>
          <p:cNvSpPr/>
          <p:nvPr/>
        </p:nvSpPr>
        <p:spPr>
          <a:xfrm>
            <a:off x="127000" y="5877272"/>
            <a:ext cx="5237088" cy="307777"/>
          </a:xfrm>
          <a:prstGeom prst="rect">
            <a:avLst/>
          </a:prstGeom>
        </p:spPr>
        <p:txBody>
          <a:bodyPr wrap="square">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目安１ｈ～</a:t>
            </a:r>
            <a:r>
              <a:rPr lang="en-US" altLang="ja-JP" sz="1400" b="1" dirty="0">
                <a:latin typeface="+mn-ea"/>
                <a:ea typeface="+mn-ea"/>
              </a:rPr>
              <a:t>1.5h(</a:t>
            </a:r>
            <a:r>
              <a:rPr lang="ja-JP" altLang="en-US" sz="1400" b="1" dirty="0">
                <a:latin typeface="+mn-ea"/>
                <a:ea typeface="+mn-ea"/>
              </a:rPr>
              <a:t>内容に応じて変更可能）</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74537FA1-3AE0-5DB3-9CAF-6FA4BEBA5B28}"/>
              </a:ext>
            </a:extLst>
          </p:cNvPr>
          <p:cNvSpPr/>
          <p:nvPr/>
        </p:nvSpPr>
        <p:spPr>
          <a:xfrm>
            <a:off x="136650" y="6368935"/>
            <a:ext cx="69786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屋内（電源が使用可能場所）</a:t>
            </a:r>
            <a:endParaRPr lang="en-US" altLang="ja-JP" sz="1100" b="1" dirty="0">
              <a:latin typeface="+mn-ea"/>
              <a:ea typeface="+mn-ea"/>
            </a:endParaRPr>
          </a:p>
        </p:txBody>
      </p:sp>
      <p:sp>
        <p:nvSpPr>
          <p:cNvPr id="47" name="四角形: 角を丸くする 46">
            <a:extLst>
              <a:ext uri="{FF2B5EF4-FFF2-40B4-BE49-F238E27FC236}">
                <a16:creationId xmlns:a16="http://schemas.microsoft.com/office/drawing/2014/main" id="{A81D577A-4946-B712-E738-2AA9BEF9E9F7}"/>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68A9A972-461D-77F8-2AAE-DA9BFC244B25}"/>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A906FDB6-A3A5-10D3-B2D3-98D1A159E4E0}"/>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講座の内容</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EFD4CF64-6B3B-B4FD-5F05-035177128A37}"/>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C090D694-1616-F61C-3A6E-28D2769BDB22}"/>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5BB2F041-DFB7-2FEA-79BB-4547CC947451}"/>
              </a:ext>
            </a:extLst>
          </p:cNvPr>
          <p:cNvSpPr/>
          <p:nvPr/>
        </p:nvSpPr>
        <p:spPr>
          <a:xfrm>
            <a:off x="112713" y="6115397"/>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40</a:t>
            </a:r>
            <a:r>
              <a:rPr lang="ja-JP" altLang="en-US" sz="1400" b="1" dirty="0">
                <a:latin typeface="+mn-ea"/>
                <a:ea typeface="+mn-ea"/>
              </a:rPr>
              <a:t>名</a:t>
            </a:r>
            <a:endParaRPr lang="en-US" altLang="ja-JP" sz="1400" b="1" dirty="0">
              <a:latin typeface="+mn-ea"/>
              <a:ea typeface="+mn-ea"/>
            </a:endParaRPr>
          </a:p>
        </p:txBody>
      </p:sp>
      <p:sp>
        <p:nvSpPr>
          <p:cNvPr id="9" name="テキスト ボックス 8">
            <a:extLst>
              <a:ext uri="{FF2B5EF4-FFF2-40B4-BE49-F238E27FC236}">
                <a16:creationId xmlns:a16="http://schemas.microsoft.com/office/drawing/2014/main" id="{2406B59A-E604-7A5E-E2C7-C96163D5C21A}"/>
              </a:ext>
            </a:extLst>
          </p:cNvPr>
          <p:cNvSpPr txBox="1"/>
          <p:nvPr/>
        </p:nvSpPr>
        <p:spPr>
          <a:xfrm>
            <a:off x="410160" y="5410361"/>
            <a:ext cx="2540753" cy="307777"/>
          </a:xfrm>
          <a:prstGeom prst="rect">
            <a:avLst/>
          </a:prstGeom>
          <a:noFill/>
        </p:spPr>
        <p:txBody>
          <a:bodyPr wrap="square" rtlCol="0">
            <a:spAutoFit/>
          </a:bodyPr>
          <a:lstStyle/>
          <a:p>
            <a:r>
              <a:rPr kumimoji="1" lang="ja-JP" altLang="en-US" sz="1400" dirty="0"/>
              <a:t>▲</a:t>
            </a:r>
            <a:r>
              <a:rPr lang="ja-JP" altLang="en-US" sz="1400" dirty="0"/>
              <a:t>光を作る半導体（</a:t>
            </a:r>
            <a:r>
              <a:rPr lang="en-US" altLang="ja-JP" sz="1400" dirty="0"/>
              <a:t>LED</a:t>
            </a:r>
            <a:r>
              <a:rPr lang="ja-JP" altLang="en-US" sz="1400" dirty="0"/>
              <a:t>）</a:t>
            </a:r>
            <a:endParaRPr kumimoji="1" lang="ja-JP" altLang="en-US" sz="1400" dirty="0"/>
          </a:p>
        </p:txBody>
      </p:sp>
      <p:sp>
        <p:nvSpPr>
          <p:cNvPr id="10" name="テキスト ボックス 9">
            <a:extLst>
              <a:ext uri="{FF2B5EF4-FFF2-40B4-BE49-F238E27FC236}">
                <a16:creationId xmlns:a16="http://schemas.microsoft.com/office/drawing/2014/main" id="{8A45DC42-5494-5B19-CA65-B24D02AD5AA6}"/>
              </a:ext>
            </a:extLst>
          </p:cNvPr>
          <p:cNvSpPr txBox="1"/>
          <p:nvPr/>
        </p:nvSpPr>
        <p:spPr>
          <a:xfrm>
            <a:off x="2839140" y="5425443"/>
            <a:ext cx="3115733" cy="307777"/>
          </a:xfrm>
          <a:prstGeom prst="rect">
            <a:avLst/>
          </a:prstGeom>
          <a:noFill/>
        </p:spPr>
        <p:txBody>
          <a:bodyPr wrap="square" rtlCol="0">
            <a:spAutoFit/>
          </a:bodyPr>
          <a:lstStyle/>
          <a:p>
            <a:r>
              <a:rPr kumimoji="1" lang="ja-JP" altLang="en-US" sz="1400" dirty="0"/>
              <a:t>▲</a:t>
            </a:r>
            <a:r>
              <a:rPr lang="ja-JP" altLang="en-US" sz="1400" dirty="0"/>
              <a:t>電気をつくる半導体（太陽電池）</a:t>
            </a:r>
            <a:endParaRPr kumimoji="1" lang="ja-JP" altLang="en-US" sz="1400" dirty="0"/>
          </a:p>
        </p:txBody>
      </p:sp>
      <p:sp>
        <p:nvSpPr>
          <p:cNvPr id="11" name="テキスト ボックス 10">
            <a:extLst>
              <a:ext uri="{FF2B5EF4-FFF2-40B4-BE49-F238E27FC236}">
                <a16:creationId xmlns:a16="http://schemas.microsoft.com/office/drawing/2014/main" id="{B53FC914-DF87-BBF6-323E-88B5326FF6F7}"/>
              </a:ext>
            </a:extLst>
          </p:cNvPr>
          <p:cNvSpPr txBox="1"/>
          <p:nvPr/>
        </p:nvSpPr>
        <p:spPr>
          <a:xfrm>
            <a:off x="5823442" y="5413537"/>
            <a:ext cx="3024335" cy="307777"/>
          </a:xfrm>
          <a:prstGeom prst="rect">
            <a:avLst/>
          </a:prstGeom>
          <a:noFill/>
        </p:spPr>
        <p:txBody>
          <a:bodyPr wrap="square" rtlCol="0">
            <a:spAutoFit/>
          </a:bodyPr>
          <a:lstStyle/>
          <a:p>
            <a:r>
              <a:rPr kumimoji="1" lang="ja-JP" altLang="en-US" sz="1400" dirty="0"/>
              <a:t>▲コンピュータを構成する半導体</a:t>
            </a:r>
          </a:p>
        </p:txBody>
      </p:sp>
      <p:pic>
        <p:nvPicPr>
          <p:cNvPr id="3" name="図 2">
            <a:extLst>
              <a:ext uri="{FF2B5EF4-FFF2-40B4-BE49-F238E27FC236}">
                <a16:creationId xmlns:a16="http://schemas.microsoft.com/office/drawing/2014/main" id="{5A866C7C-3D7C-3E28-8EE2-0B017A1C62A7}"/>
              </a:ext>
            </a:extLst>
          </p:cNvPr>
          <p:cNvPicPr>
            <a:picLocks noChangeAspect="1"/>
          </p:cNvPicPr>
          <p:nvPr/>
        </p:nvPicPr>
        <p:blipFill>
          <a:blip r:embed="rId4"/>
          <a:stretch>
            <a:fillRect/>
          </a:stretch>
        </p:blipFill>
        <p:spPr>
          <a:xfrm>
            <a:off x="424113" y="3550672"/>
            <a:ext cx="2280924" cy="1755242"/>
          </a:xfrm>
          <a:prstGeom prst="rect">
            <a:avLst/>
          </a:prstGeom>
        </p:spPr>
      </p:pic>
      <p:pic>
        <p:nvPicPr>
          <p:cNvPr id="6" name="図 5">
            <a:extLst>
              <a:ext uri="{FF2B5EF4-FFF2-40B4-BE49-F238E27FC236}">
                <a16:creationId xmlns:a16="http://schemas.microsoft.com/office/drawing/2014/main" id="{1C35D186-6496-F062-FB94-3381535179EC}"/>
              </a:ext>
            </a:extLst>
          </p:cNvPr>
          <p:cNvPicPr>
            <a:picLocks noChangeAspect="1"/>
          </p:cNvPicPr>
          <p:nvPr/>
        </p:nvPicPr>
        <p:blipFill>
          <a:blip r:embed="rId5"/>
          <a:stretch>
            <a:fillRect/>
          </a:stretch>
        </p:blipFill>
        <p:spPr>
          <a:xfrm>
            <a:off x="2964866" y="3551636"/>
            <a:ext cx="2673840" cy="1781864"/>
          </a:xfrm>
          <a:prstGeom prst="rect">
            <a:avLst/>
          </a:prstGeom>
        </p:spPr>
      </p:pic>
      <p:pic>
        <p:nvPicPr>
          <p:cNvPr id="7" name="図 6">
            <a:extLst>
              <a:ext uri="{FF2B5EF4-FFF2-40B4-BE49-F238E27FC236}">
                <a16:creationId xmlns:a16="http://schemas.microsoft.com/office/drawing/2014/main" id="{0913C0DE-F929-0A15-DE85-F3AA53E3F013}"/>
              </a:ext>
            </a:extLst>
          </p:cNvPr>
          <p:cNvPicPr>
            <a:picLocks noChangeAspect="1"/>
          </p:cNvPicPr>
          <p:nvPr/>
        </p:nvPicPr>
        <p:blipFill rotWithShape="1">
          <a:blip r:embed="rId6"/>
          <a:srcRect l="2680" r="12811" b="4568"/>
          <a:stretch/>
        </p:blipFill>
        <p:spPr>
          <a:xfrm>
            <a:off x="5923892" y="3550672"/>
            <a:ext cx="2376264" cy="1786157"/>
          </a:xfrm>
          <a:prstGeom prst="rect">
            <a:avLst/>
          </a:prstGeom>
        </p:spPr>
      </p:pic>
    </p:spTree>
    <p:extLst>
      <p:ext uri="{BB962C8B-B14F-4D97-AF65-F5344CB8AC3E}">
        <p14:creationId xmlns:p14="http://schemas.microsoft.com/office/powerpoint/2010/main" val="211848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B3F70DFB-C6CF-45B7-A9B7-9C88BE61B62B}"/>
              </a:ext>
            </a:extLst>
          </p:cNvPr>
          <p:cNvGraphicFramePr>
            <a:graphicFrameLocks noGrp="1"/>
          </p:cNvGraphicFramePr>
          <p:nvPr>
            <p:extLst>
              <p:ext uri="{D42A27DB-BD31-4B8C-83A1-F6EECF244321}">
                <p14:modId xmlns:p14="http://schemas.microsoft.com/office/powerpoint/2010/main" val="2427278596"/>
              </p:ext>
            </p:extLst>
          </p:nvPr>
        </p:nvGraphicFramePr>
        <p:xfrm>
          <a:off x="263818" y="836712"/>
          <a:ext cx="8616362" cy="5616000"/>
        </p:xfrm>
        <a:graphic>
          <a:graphicData uri="http://schemas.openxmlformats.org/drawingml/2006/table">
            <a:tbl>
              <a:tblPr bandRow="1">
                <a:tableStyleId>{E8B1032C-EA38-4F05-BA0D-38AFFFC7BED3}</a:tableStyleId>
              </a:tblPr>
              <a:tblGrid>
                <a:gridCol w="3649255">
                  <a:extLst>
                    <a:ext uri="{9D8B030D-6E8A-4147-A177-3AD203B41FA5}">
                      <a16:colId xmlns:a16="http://schemas.microsoft.com/office/drawing/2014/main" val="3677890147"/>
                    </a:ext>
                  </a:extLst>
                </a:gridCol>
                <a:gridCol w="2075506">
                  <a:extLst>
                    <a:ext uri="{9D8B030D-6E8A-4147-A177-3AD203B41FA5}">
                      <a16:colId xmlns:a16="http://schemas.microsoft.com/office/drawing/2014/main" val="2428335456"/>
                    </a:ext>
                  </a:extLst>
                </a:gridCol>
                <a:gridCol w="2891601">
                  <a:extLst>
                    <a:ext uri="{9D8B030D-6E8A-4147-A177-3AD203B41FA5}">
                      <a16:colId xmlns:a16="http://schemas.microsoft.com/office/drawing/2014/main" val="2052469057"/>
                    </a:ext>
                  </a:extLst>
                </a:gridCol>
              </a:tblGrid>
              <a:tr h="288000">
                <a:tc>
                  <a:txBody>
                    <a:bodyPr/>
                    <a:lstStyle/>
                    <a:p>
                      <a:pPr algn="ctr" fontAlgn="ctr"/>
                      <a:r>
                        <a:rPr lang="ja-JP" altLang="en-US" sz="1100" b="1" u="none" strike="noStrike" dirty="0">
                          <a:effectLst/>
                          <a:latin typeface="+mn-ea"/>
                          <a:ea typeface="+mn-ea"/>
                        </a:rPr>
                        <a:t>テーマ</a:t>
                      </a:r>
                      <a:endParaRPr lang="ja-JP" altLang="en-US" sz="1100" b="1" i="0" u="none" strike="noStrike" dirty="0">
                        <a:solidFill>
                          <a:srgbClr val="000000"/>
                        </a:solidFill>
                        <a:effectLst/>
                        <a:latin typeface="+mn-ea"/>
                        <a:ea typeface="+mn-ea"/>
                      </a:endParaRPr>
                    </a:p>
                  </a:txBody>
                  <a:tcPr marL="5162" marR="5162" marT="5162" marB="0" anchor="ctr"/>
                </a:tc>
                <a:tc>
                  <a:txBody>
                    <a:bodyPr/>
                    <a:lstStyle/>
                    <a:p>
                      <a:pPr algn="ctr" fontAlgn="ctr"/>
                      <a:r>
                        <a:rPr lang="ja-JP" altLang="en-US" sz="1100" b="1" u="none" strike="noStrike" dirty="0">
                          <a:effectLst/>
                          <a:latin typeface="+mn-ea"/>
                          <a:ea typeface="+mn-ea"/>
                        </a:rPr>
                        <a:t>講座の分類</a:t>
                      </a:r>
                      <a:endParaRPr lang="ja-JP" altLang="en-US" sz="1100" b="1" i="0" u="none" strike="noStrike" dirty="0">
                        <a:solidFill>
                          <a:srgbClr val="000000"/>
                        </a:solidFill>
                        <a:effectLst/>
                        <a:latin typeface="+mn-ea"/>
                        <a:ea typeface="+mn-ea"/>
                      </a:endParaRPr>
                    </a:p>
                  </a:txBody>
                  <a:tcPr marL="5162" marR="5162" marT="5162" marB="0" anchor="ctr"/>
                </a:tc>
                <a:tc>
                  <a:txBody>
                    <a:bodyPr/>
                    <a:lstStyle/>
                    <a:p>
                      <a:pPr algn="ctr" fontAlgn="ctr"/>
                      <a:r>
                        <a:rPr lang="ja-JP" altLang="en-US" sz="1100" b="1" u="none" strike="noStrike" dirty="0">
                          <a:effectLst/>
                          <a:latin typeface="+mn-ea"/>
                          <a:ea typeface="+mn-ea"/>
                        </a:rPr>
                        <a:t>担当者</a:t>
                      </a:r>
                      <a:endParaRPr lang="ja-JP" altLang="en-US" sz="1100" b="1" i="0" u="none" strike="noStrike" dirty="0">
                        <a:solidFill>
                          <a:srgbClr val="000000"/>
                        </a:solidFill>
                        <a:effectLst/>
                        <a:latin typeface="+mn-ea"/>
                        <a:ea typeface="+mn-ea"/>
                      </a:endParaRPr>
                    </a:p>
                  </a:txBody>
                  <a:tcPr marL="5162" marR="5162" marT="5162" marB="0" anchor="ctr"/>
                </a:tc>
                <a:extLst>
                  <a:ext uri="{0D108BD9-81ED-4DB2-BD59-A6C34878D82A}">
                    <a16:rowId xmlns:a16="http://schemas.microsoft.com/office/drawing/2014/main" val="1672150443"/>
                  </a:ext>
                </a:extLst>
              </a:tr>
              <a:tr h="288000">
                <a:tc>
                  <a:txBody>
                    <a:bodyPr/>
                    <a:lstStyle/>
                    <a:p>
                      <a:pPr algn="l" fontAlgn="ctr"/>
                      <a:r>
                        <a:rPr lang="ja-JP" altLang="en-US" sz="1100" b="0" u="none" strike="noStrike" dirty="0">
                          <a:effectLst/>
                          <a:hlinkClick r:id="rId2" action="ppaction://hlinksldjump"/>
                        </a:rPr>
                        <a:t>ユニバーサルデザイン</a:t>
                      </a:r>
                      <a:r>
                        <a:rPr lang="en-US" altLang="ja-JP" sz="1100" b="0" u="none" strike="noStrike" dirty="0">
                          <a:effectLst/>
                          <a:hlinkClick r:id="rId2" action="ppaction://hlinksldjump"/>
                        </a:rPr>
                        <a:t>(UD)</a:t>
                      </a:r>
                      <a:r>
                        <a:rPr lang="ja-JP" altLang="en-US" sz="1100" b="0" u="none" strike="noStrike" dirty="0">
                          <a:effectLst/>
                          <a:hlinkClick r:id="rId2" action="ppaction://hlinksldjump"/>
                        </a:rPr>
                        <a:t>の世界</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講義・体験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都市システム工学科　齊藤</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83874077"/>
                  </a:ext>
                </a:extLst>
              </a:tr>
              <a:tr h="288000">
                <a:tc>
                  <a:txBody>
                    <a:bodyPr/>
                    <a:lstStyle/>
                    <a:p>
                      <a:pPr algn="l" fontAlgn="ctr"/>
                      <a:r>
                        <a:rPr lang="ja-JP" altLang="en-US" sz="1100" b="0" u="none" strike="noStrike" dirty="0">
                          <a:effectLst/>
                          <a:hlinkClick r:id="rId3" action="ppaction://hlinksldjump"/>
                        </a:rPr>
                        <a:t>まちの模型をつくってみよう！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講義・工作</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都市システム工学科　齊藤</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4270895576"/>
                  </a:ext>
                </a:extLst>
              </a:tr>
              <a:tr h="288000">
                <a:tc>
                  <a:txBody>
                    <a:bodyPr/>
                    <a:lstStyle/>
                    <a:p>
                      <a:pPr algn="l" fontAlgn="ctr"/>
                      <a:r>
                        <a:rPr lang="ja-JP" altLang="en-US" sz="1100" b="0" u="none" strike="noStrike" dirty="0">
                          <a:effectLst/>
                          <a:hlinkClick r:id="rId4" action="ppaction://hlinksldjump"/>
                        </a:rPr>
                        <a:t>水処理を通して水資源の大切さを考えよう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講義・実験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都市システム工学科　高荒</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382115099"/>
                  </a:ext>
                </a:extLst>
              </a:tr>
              <a:tr h="288000">
                <a:tc>
                  <a:txBody>
                    <a:bodyPr/>
                    <a:lstStyle/>
                    <a:p>
                      <a:pPr algn="l" fontAlgn="ctr"/>
                      <a:r>
                        <a:rPr lang="ja-JP" altLang="en-US" sz="1100" b="0" u="none" strike="noStrike" dirty="0">
                          <a:effectLst/>
                          <a:hlinkClick r:id="rId5" action="ppaction://hlinksldjump"/>
                        </a:rPr>
                        <a:t>光るどろだんごを作って土のことをもっと知ろう！</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工作・体験</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都市システム工学科　三浦</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2620763064"/>
                  </a:ext>
                </a:extLst>
              </a:tr>
              <a:tr h="288000">
                <a:tc>
                  <a:txBody>
                    <a:bodyPr/>
                    <a:lstStyle/>
                    <a:p>
                      <a:pPr algn="l" fontAlgn="ctr"/>
                      <a:r>
                        <a:rPr lang="ja-JP" altLang="en-US" sz="1100" b="0" u="none" strike="noStrike" dirty="0">
                          <a:effectLst/>
                          <a:hlinkClick r:id="rId6" action="ppaction://hlinksldjump"/>
                        </a:rPr>
                        <a:t>中学生ブリッジデザインコンテスト</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a:effectLst/>
                        </a:rPr>
                        <a:t>工作・実験・体験</a:t>
                      </a:r>
                      <a:endParaRPr lang="ja-JP" altLang="en-US" sz="11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都市システム工学科　相馬</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961476229"/>
                  </a:ext>
                </a:extLst>
              </a:tr>
              <a:tr h="288000">
                <a:tc>
                  <a:txBody>
                    <a:bodyPr/>
                    <a:lstStyle/>
                    <a:p>
                      <a:pPr algn="l" fontAlgn="ctr"/>
                      <a:r>
                        <a:rPr lang="ja-JP" altLang="en-US" sz="1100" b="0" u="none" strike="noStrike" dirty="0">
                          <a:effectLst/>
                          <a:hlinkClick r:id="rId2" action="ppaction://hlinksldjump"/>
                        </a:rPr>
                        <a:t>ユニバーサルデザイン</a:t>
                      </a:r>
                      <a:r>
                        <a:rPr lang="en-US" altLang="ja-JP" sz="1100" b="0" u="none" strike="noStrike" dirty="0">
                          <a:effectLst/>
                          <a:hlinkClick r:id="rId2" action="ppaction://hlinksldjump"/>
                        </a:rPr>
                        <a:t>(UD)</a:t>
                      </a:r>
                      <a:r>
                        <a:rPr lang="ja-JP" altLang="en-US" sz="1100" b="0" u="none" strike="noStrike" dirty="0">
                          <a:effectLst/>
                          <a:hlinkClick r:id="rId2" action="ppaction://hlinksldjump"/>
                        </a:rPr>
                        <a:t>の世界</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講義・体験</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tc>
                  <a:txBody>
                    <a:bodyPr/>
                    <a:lstStyle/>
                    <a:p>
                      <a:pPr algn="l" fontAlgn="ctr"/>
                      <a:r>
                        <a:rPr lang="ja-JP" altLang="en-US" sz="1100" b="0" u="none" strike="noStrike" dirty="0">
                          <a:effectLst/>
                        </a:rPr>
                        <a:t>都市システム工学科　齊藤</a:t>
                      </a:r>
                      <a:endParaRPr lang="ja-JP" altLang="en-US" sz="11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162" marR="5162" marT="5162" marB="0" anchor="ctr"/>
                </a:tc>
                <a:extLst>
                  <a:ext uri="{0D108BD9-81ED-4DB2-BD59-A6C34878D82A}">
                    <a16:rowId xmlns:a16="http://schemas.microsoft.com/office/drawing/2014/main" val="929122066"/>
                  </a:ext>
                </a:extLst>
              </a:tr>
              <a:tr h="288000">
                <a:tc>
                  <a:txBody>
                    <a:bodyPr/>
                    <a:lstStyle/>
                    <a:p>
                      <a:pPr algn="l" fontAlgn="ctr"/>
                      <a:r>
                        <a:rPr lang="ja-JP" altLang="en-US" sz="1100" u="none" strike="noStrike" dirty="0">
                          <a:effectLst/>
                          <a:latin typeface="+mn-ea"/>
                          <a:ea typeface="+mn-ea"/>
                          <a:hlinkClick r:id="rId7" action="ppaction://hlinksldjump"/>
                        </a:rPr>
                        <a:t>売れるしくみを考える</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a:effectLst/>
                          <a:latin typeface="+mn-ea"/>
                          <a:ea typeface="+mn-ea"/>
                        </a:rPr>
                        <a:t>講義</a:t>
                      </a:r>
                      <a:endParaRPr lang="ja-JP" altLang="en-US" sz="1100" b="0" i="0" u="none" strike="noStrike">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ビジネスコミュニケーション学科　大仁田</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1442153963"/>
                  </a:ext>
                </a:extLst>
              </a:tr>
              <a:tr h="288000">
                <a:tc>
                  <a:txBody>
                    <a:bodyPr/>
                    <a:lstStyle/>
                    <a:p>
                      <a:pPr algn="l" fontAlgn="ctr"/>
                      <a:r>
                        <a:rPr lang="ja-JP" altLang="en-US" sz="1100" u="none" strike="noStrike" dirty="0">
                          <a:effectLst/>
                          <a:latin typeface="+mn-ea"/>
                          <a:ea typeface="+mn-ea"/>
                          <a:hlinkClick r:id="rId8" action="ppaction://hlinksldjump"/>
                        </a:rPr>
                        <a:t>ビジネスアイデアの創出</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ビジネスコミュニケーション学科　大仁田</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3574596620"/>
                  </a:ext>
                </a:extLst>
              </a:tr>
              <a:tr h="360000">
                <a:tc>
                  <a:txBody>
                    <a:bodyPr/>
                    <a:lstStyle/>
                    <a:p>
                      <a:pPr algn="l" fontAlgn="ctr"/>
                      <a:r>
                        <a:rPr lang="ja-JP" altLang="en-US" sz="1100" b="0" i="0" u="none" strike="noStrike" dirty="0">
                          <a:solidFill>
                            <a:srgbClr val="000000"/>
                          </a:solidFill>
                          <a:effectLst/>
                          <a:latin typeface="+mn-ea"/>
                          <a:ea typeface="+mn-ea"/>
                          <a:hlinkClick r:id="rId9" action="ppaction://hlinksldjump"/>
                        </a:rPr>
                        <a:t>「なぜ？ほしい？」 心理学実験を通じて学ぶ</a:t>
                      </a:r>
                    </a:p>
                    <a:p>
                      <a:pPr algn="l" fontAlgn="ctr"/>
                      <a:r>
                        <a:rPr lang="ja-JP" altLang="en-US" sz="1100" b="0" i="0" u="none" strike="noStrike" dirty="0">
                          <a:solidFill>
                            <a:srgbClr val="000000"/>
                          </a:solidFill>
                          <a:effectLst/>
                          <a:latin typeface="+mn-ea"/>
                          <a:ea typeface="+mn-ea"/>
                          <a:hlinkClick r:id="rId9" action="ppaction://hlinksldjump"/>
                        </a:rPr>
                        <a:t> </a:t>
                      </a:r>
                      <a:r>
                        <a:rPr lang="en-US" altLang="ja-JP" sz="1100" b="0" i="0" u="none" strike="noStrike" dirty="0">
                          <a:solidFill>
                            <a:srgbClr val="000000"/>
                          </a:solidFill>
                          <a:effectLst/>
                          <a:latin typeface="+mn-ea"/>
                          <a:ea typeface="+mn-ea"/>
                          <a:hlinkClick r:id="rId9" action="ppaction://hlinksldjump"/>
                        </a:rPr>
                        <a:t>"</a:t>
                      </a:r>
                      <a:r>
                        <a:rPr lang="ja-JP" altLang="en-US" sz="1100" b="0" i="0" u="none" strike="noStrike" dirty="0">
                          <a:solidFill>
                            <a:srgbClr val="000000"/>
                          </a:solidFill>
                          <a:effectLst/>
                          <a:latin typeface="+mn-ea"/>
                          <a:ea typeface="+mn-ea"/>
                          <a:hlinkClick r:id="rId9" action="ppaction://hlinksldjump"/>
                        </a:rPr>
                        <a:t>お買い物のフシギ</a:t>
                      </a:r>
                      <a:r>
                        <a:rPr lang="en-US" altLang="ja-JP" sz="1100" b="0" i="0" u="none" strike="noStrike" dirty="0">
                          <a:solidFill>
                            <a:srgbClr val="000000"/>
                          </a:solidFill>
                          <a:effectLst/>
                          <a:latin typeface="+mn-ea"/>
                          <a:ea typeface="+mn-ea"/>
                          <a:hlinkClick r:id="rId9" action="ppaction://hlinksldjump"/>
                        </a:rPr>
                        <a:t>"</a:t>
                      </a:r>
                      <a:endParaRPr lang="en-US" altLang="ja-JP"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b="0" i="0" u="none" strike="noStrike" dirty="0">
                          <a:solidFill>
                            <a:srgbClr val="000000"/>
                          </a:solidFill>
                          <a:effectLst/>
                          <a:latin typeface="+mn-ea"/>
                          <a:ea typeface="+mn-ea"/>
                        </a:rPr>
                        <a:t>心理学実験</a:t>
                      </a:r>
                    </a:p>
                  </a:txBody>
                  <a:tcPr marL="5473" marR="5473" marT="5473"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mn-ea"/>
                          <a:ea typeface="+mn-ea"/>
                        </a:rPr>
                        <a:t>ビジネスコミュニケーション学科　大仁田</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628848040"/>
                  </a:ext>
                </a:extLst>
              </a:tr>
              <a:tr h="288000">
                <a:tc>
                  <a:txBody>
                    <a:bodyPr/>
                    <a:lstStyle/>
                    <a:p>
                      <a:pPr algn="l" fontAlgn="ctr"/>
                      <a:r>
                        <a:rPr lang="ja-JP" altLang="en-US" sz="1100" u="none" strike="noStrike" dirty="0">
                          <a:effectLst/>
                          <a:latin typeface="+mn-ea"/>
                          <a:ea typeface="+mn-ea"/>
                          <a:hlinkClick r:id="rId10" action="ppaction://hlinksldjump"/>
                        </a:rPr>
                        <a:t>日本のアニメビジネス</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ビジネスコミュニケーション学科　若林</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1335806888"/>
                  </a:ext>
                </a:extLst>
              </a:tr>
              <a:tr h="288000">
                <a:tc>
                  <a:txBody>
                    <a:bodyPr/>
                    <a:lstStyle/>
                    <a:p>
                      <a:pPr algn="l" fontAlgn="ctr"/>
                      <a:r>
                        <a:rPr lang="ja-JP" altLang="en-US" sz="1100" u="none" strike="noStrike" dirty="0">
                          <a:effectLst/>
                          <a:latin typeface="+mn-ea"/>
                          <a:ea typeface="+mn-ea"/>
                          <a:hlinkClick r:id="rId11" action="ppaction://hlinksldjump"/>
                        </a:rPr>
                        <a:t>ゲームで学ぶマーケティング</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ビジネスコミュニケーション学科　若林</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3077164667"/>
                  </a:ext>
                </a:extLst>
              </a:tr>
              <a:tr h="288000">
                <a:tc>
                  <a:txBody>
                    <a:bodyPr/>
                    <a:lstStyle/>
                    <a:p>
                      <a:pPr algn="l" fontAlgn="ctr"/>
                      <a:r>
                        <a:rPr lang="ja-JP" altLang="en-US" sz="1100" u="none" strike="noStrike" dirty="0">
                          <a:effectLst/>
                          <a:latin typeface="+mn-ea"/>
                          <a:ea typeface="+mn-ea"/>
                          <a:hlinkClick r:id="rId12" action="ppaction://hlinksldjump"/>
                        </a:rPr>
                        <a:t>簿記・会計（</a:t>
                      </a:r>
                      <a:r>
                        <a:rPr lang="en-US" altLang="ja-JP" sz="1100" u="none" strike="noStrike" dirty="0">
                          <a:effectLst/>
                          <a:latin typeface="+mn-ea"/>
                          <a:ea typeface="+mn-ea"/>
                          <a:hlinkClick r:id="rId12" action="ppaction://hlinksldjump"/>
                        </a:rPr>
                        <a:t>1/2</a:t>
                      </a:r>
                      <a:r>
                        <a:rPr lang="ja-JP" altLang="en-US" sz="1100" u="none" strike="noStrike" dirty="0">
                          <a:effectLst/>
                          <a:latin typeface="+mn-ea"/>
                          <a:ea typeface="+mn-ea"/>
                          <a:hlinkClick r:id="rId12" action="ppaction://hlinksldjump"/>
                        </a:rPr>
                        <a:t>）</a:t>
                      </a:r>
                      <a:r>
                        <a:rPr lang="en-US" altLang="ja-JP" sz="1100" u="none" strike="noStrike" dirty="0">
                          <a:effectLst/>
                          <a:latin typeface="+mn-ea"/>
                          <a:ea typeface="+mn-ea"/>
                          <a:hlinkClick r:id="rId12" action="ppaction://hlinksldjump"/>
                        </a:rPr>
                        <a:t>―</a:t>
                      </a:r>
                      <a:r>
                        <a:rPr lang="ja-JP" altLang="en-US" sz="1100" u="none" strike="noStrike" dirty="0">
                          <a:effectLst/>
                          <a:latin typeface="+mn-ea"/>
                          <a:ea typeface="+mn-ea"/>
                          <a:hlinkClick r:id="rId12" action="ppaction://hlinksldjump"/>
                        </a:rPr>
                        <a:t>会計って何？</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ビジネスコミュニケーション学科　安部</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4293346758"/>
                  </a:ext>
                </a:extLst>
              </a:tr>
              <a:tr h="288000">
                <a:tc>
                  <a:txBody>
                    <a:bodyPr/>
                    <a:lstStyle/>
                    <a:p>
                      <a:pPr algn="l" fontAlgn="ctr"/>
                      <a:r>
                        <a:rPr lang="ja-JP" altLang="en-US" sz="1100" u="none" strike="noStrike" dirty="0">
                          <a:effectLst/>
                          <a:latin typeface="+mn-ea"/>
                          <a:ea typeface="+mn-ea"/>
                          <a:hlinkClick r:id="rId13" action="ppaction://hlinksldjump"/>
                        </a:rPr>
                        <a:t>簿記・会計（</a:t>
                      </a:r>
                      <a:r>
                        <a:rPr lang="en-US" altLang="ja-JP" sz="1100" u="none" strike="noStrike" dirty="0">
                          <a:effectLst/>
                          <a:latin typeface="+mn-ea"/>
                          <a:ea typeface="+mn-ea"/>
                          <a:hlinkClick r:id="rId13" action="ppaction://hlinksldjump"/>
                        </a:rPr>
                        <a:t>2/2</a:t>
                      </a:r>
                      <a:r>
                        <a:rPr lang="ja-JP" altLang="en-US" sz="1100" u="none" strike="noStrike" dirty="0">
                          <a:effectLst/>
                          <a:latin typeface="+mn-ea"/>
                          <a:ea typeface="+mn-ea"/>
                          <a:hlinkClick r:id="rId13" action="ppaction://hlinksldjump"/>
                        </a:rPr>
                        <a:t>）</a:t>
                      </a:r>
                      <a:r>
                        <a:rPr lang="en-US" altLang="ja-JP" sz="1100" u="none" strike="noStrike" dirty="0">
                          <a:effectLst/>
                          <a:latin typeface="+mn-ea"/>
                          <a:ea typeface="+mn-ea"/>
                          <a:hlinkClick r:id="rId13" action="ppaction://hlinksldjump"/>
                        </a:rPr>
                        <a:t>―</a:t>
                      </a:r>
                      <a:r>
                        <a:rPr lang="ja-JP" altLang="en-US" sz="1100" u="none" strike="noStrike" dirty="0">
                          <a:effectLst/>
                          <a:latin typeface="+mn-ea"/>
                          <a:ea typeface="+mn-ea"/>
                          <a:hlinkClick r:id="rId13" action="ppaction://hlinksldjump"/>
                        </a:rPr>
                        <a:t>簿記の技術を学ぼう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ビジネスコミュニケーション学科　安部</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3918609618"/>
                  </a:ext>
                </a:extLst>
              </a:tr>
              <a:tr h="288000">
                <a:tc>
                  <a:txBody>
                    <a:bodyPr/>
                    <a:lstStyle/>
                    <a:p>
                      <a:pPr algn="l" fontAlgn="ctr"/>
                      <a:r>
                        <a:rPr lang="ja-JP" altLang="en-US" sz="1100" u="none" strike="noStrike" dirty="0">
                          <a:effectLst/>
                          <a:latin typeface="+mn-ea"/>
                          <a:ea typeface="+mn-ea"/>
                          <a:hlinkClick r:id="rId14" action="ppaction://hlinksldjump"/>
                        </a:rPr>
                        <a:t>スーパーボールをつくろう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講義・工作</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一般教科　物理科　小田</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582161251"/>
                  </a:ext>
                </a:extLst>
              </a:tr>
              <a:tr h="288000">
                <a:tc>
                  <a:txBody>
                    <a:bodyPr/>
                    <a:lstStyle/>
                    <a:p>
                      <a:pPr algn="l" fontAlgn="ctr"/>
                      <a:r>
                        <a:rPr lang="ja-JP" altLang="en-US" sz="1100" u="none" strike="noStrike" dirty="0">
                          <a:effectLst/>
                          <a:latin typeface="+mn-ea"/>
                          <a:ea typeface="+mn-ea"/>
                          <a:hlinkClick r:id="rId15" action="ppaction://hlinksldjump"/>
                        </a:rPr>
                        <a:t>結晶ツリーをつくろう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講義・工作</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一般教科　物理科　小田</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927268482"/>
                  </a:ext>
                </a:extLst>
              </a:tr>
              <a:tr h="288000">
                <a:tc>
                  <a:txBody>
                    <a:bodyPr/>
                    <a:lstStyle/>
                    <a:p>
                      <a:pPr algn="l" fontAlgn="ctr"/>
                      <a:r>
                        <a:rPr lang="ja-JP" altLang="en-US" sz="1100" u="none" strike="noStrike" dirty="0">
                          <a:effectLst/>
                          <a:latin typeface="+mn-ea"/>
                          <a:ea typeface="+mn-ea"/>
                          <a:hlinkClick r:id="rId16" action="ppaction://hlinksldjump"/>
                        </a:rPr>
                        <a:t>英検準２級面接スキルアップ講座</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a:effectLst/>
                          <a:latin typeface="+mn-ea"/>
                          <a:ea typeface="+mn-ea"/>
                        </a:rPr>
                        <a:t>講義・体験</a:t>
                      </a:r>
                      <a:r>
                        <a:rPr lang="en-US" altLang="ja-JP" sz="1100" u="none" strike="noStrike">
                          <a:effectLst/>
                          <a:latin typeface="+mn-ea"/>
                          <a:ea typeface="+mn-ea"/>
                        </a:rPr>
                        <a:t>(</a:t>
                      </a:r>
                      <a:r>
                        <a:rPr lang="ja-JP" altLang="en-US" sz="1100" u="none" strike="noStrike">
                          <a:effectLst/>
                          <a:latin typeface="+mn-ea"/>
                          <a:ea typeface="+mn-ea"/>
                        </a:rPr>
                        <a:t>シミュレーション</a:t>
                      </a:r>
                      <a:r>
                        <a:rPr lang="en-US" altLang="ja-JP" sz="1100" u="none" strike="noStrike">
                          <a:effectLst/>
                          <a:latin typeface="+mn-ea"/>
                          <a:ea typeface="+mn-ea"/>
                        </a:rPr>
                        <a:t>)</a:t>
                      </a:r>
                      <a:endParaRPr lang="en-US" altLang="ja-JP" sz="1100" b="0" i="0" u="none" strike="noStrike">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一般教科　英語科　郭</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4261442053"/>
                  </a:ext>
                </a:extLst>
              </a:tr>
              <a:tr h="288000">
                <a:tc>
                  <a:txBody>
                    <a:bodyPr/>
                    <a:lstStyle/>
                    <a:p>
                      <a:pPr algn="l" fontAlgn="ctr"/>
                      <a:r>
                        <a:rPr lang="ja-JP" altLang="en-US" sz="1100" b="0" i="0" u="none" strike="noStrike" dirty="0">
                          <a:solidFill>
                            <a:srgbClr val="000000"/>
                          </a:solidFill>
                          <a:effectLst/>
                          <a:latin typeface="+mn-ea"/>
                          <a:ea typeface="+mn-ea"/>
                          <a:hlinkClick r:id="rId17" action="ppaction://hlinksldjump"/>
                        </a:rPr>
                        <a:t>パスポート不要の異文化理解</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b="0" i="0" u="none" strike="noStrike" dirty="0">
                          <a:solidFill>
                            <a:srgbClr val="000000"/>
                          </a:solidFill>
                          <a:effectLst/>
                          <a:latin typeface="+mn-ea"/>
                          <a:ea typeface="+mn-ea"/>
                        </a:rPr>
                        <a:t>講義・体験</a:t>
                      </a:r>
                      <a:endParaRPr lang="en-US" altLang="ja-JP" sz="1100" b="0" i="0" u="none" strike="noStrike" dirty="0">
                        <a:solidFill>
                          <a:srgbClr val="000000"/>
                        </a:solidFill>
                        <a:effectLst/>
                        <a:latin typeface="+mn-ea"/>
                        <a:ea typeface="+mn-ea"/>
                      </a:endParaRPr>
                    </a:p>
                  </a:txBody>
                  <a:tcPr marL="5473" marR="5473" marT="5473"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mn-ea"/>
                          <a:ea typeface="+mn-ea"/>
                        </a:rPr>
                        <a:t>一般教科　英語科　郭</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1050867959"/>
                  </a:ext>
                </a:extLst>
              </a:tr>
              <a:tr h="360000">
                <a:tc>
                  <a:txBody>
                    <a:bodyPr/>
                    <a:lstStyle/>
                    <a:p>
                      <a:pPr algn="l" fontAlgn="ctr"/>
                      <a:r>
                        <a:rPr lang="ja-JP" altLang="en-US" sz="1100" b="0" i="0" u="none" strike="noStrike" dirty="0">
                          <a:solidFill>
                            <a:srgbClr val="000000"/>
                          </a:solidFill>
                          <a:effectLst/>
                          <a:latin typeface="+mn-ea"/>
                          <a:ea typeface="+mn-ea"/>
                          <a:hlinkClick r:id="rId18" action="ppaction://hlinksldjump"/>
                        </a:rPr>
                        <a:t>カラフルなピカッとカガク</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b="0" i="0" u="none" strike="noStrike" dirty="0">
                          <a:solidFill>
                            <a:srgbClr val="000000"/>
                          </a:solidFill>
                          <a:effectLst/>
                          <a:latin typeface="+mn-ea"/>
                          <a:ea typeface="+mn-ea"/>
                        </a:rPr>
                        <a:t>実験</a:t>
                      </a:r>
                      <a:endParaRPr lang="en-US" altLang="ja-JP"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b="0" i="0" u="none" strike="noStrike" dirty="0">
                          <a:solidFill>
                            <a:srgbClr val="000000"/>
                          </a:solidFill>
                          <a:effectLst/>
                          <a:latin typeface="+mn-ea"/>
                          <a:ea typeface="+mn-ea"/>
                        </a:rPr>
                        <a:t>化学・バイオ工学科スタッフ </a:t>
                      </a:r>
                    </a:p>
                    <a:p>
                      <a:pPr algn="l" fontAlgn="ctr"/>
                      <a:r>
                        <a:rPr lang="ja-JP" altLang="en-US" sz="1100" b="0" i="0" u="none" strike="noStrike" dirty="0">
                          <a:solidFill>
                            <a:srgbClr val="000000"/>
                          </a:solidFill>
                          <a:effectLst/>
                          <a:latin typeface="+mn-ea"/>
                          <a:ea typeface="+mn-ea"/>
                        </a:rPr>
                        <a:t>モノづくりセンター化学系スタッフ</a:t>
                      </a:r>
                    </a:p>
                  </a:txBody>
                  <a:tcPr marL="5473" marR="5473" marT="5473" marB="0" anchor="ctr"/>
                </a:tc>
                <a:extLst>
                  <a:ext uri="{0D108BD9-81ED-4DB2-BD59-A6C34878D82A}">
                    <a16:rowId xmlns:a16="http://schemas.microsoft.com/office/drawing/2014/main" val="1827655342"/>
                  </a:ext>
                </a:extLst>
              </a:tr>
            </a:tbl>
          </a:graphicData>
        </a:graphic>
      </p:graphicFrame>
      <p:sp>
        <p:nvSpPr>
          <p:cNvPr id="6" name="タイトル 1">
            <a:extLst>
              <a:ext uri="{FF2B5EF4-FFF2-40B4-BE49-F238E27FC236}">
                <a16:creationId xmlns:a16="http://schemas.microsoft.com/office/drawing/2014/main" id="{4CA77B9B-32BA-408C-99D2-81BA3B7621B0}"/>
              </a:ext>
            </a:extLst>
          </p:cNvPr>
          <p:cNvSpPr txBox="1">
            <a:spLocks/>
          </p:cNvSpPr>
          <p:nvPr/>
        </p:nvSpPr>
        <p:spPr bwMode="auto">
          <a:xfrm>
            <a:off x="263818" y="195261"/>
            <a:ext cx="78867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5pPr>
            <a:lvl6pPr marL="4572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6pPr>
            <a:lvl7pPr marL="9144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7pPr>
            <a:lvl8pPr marL="13716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8pPr>
            <a:lvl9pPr marL="18288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9pPr>
          </a:lstStyle>
          <a:p>
            <a:pPr>
              <a:defRPr/>
            </a:pPr>
            <a:r>
              <a:rPr lang="ja-JP" altLang="en-US" sz="2800" b="1">
                <a:ln w="0"/>
                <a:solidFill>
                  <a:schemeClr val="accent6">
                    <a:lumMod val="75000"/>
                  </a:schemeClr>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rPr>
              <a:t>福島高専 公開講座コンテンツ一覧</a:t>
            </a:r>
            <a:endParaRPr lang="ja-JP" altLang="en-US" sz="2800" b="1" dirty="0">
              <a:ln w="0"/>
              <a:solidFill>
                <a:schemeClr val="accent6">
                  <a:lumMod val="75000"/>
                </a:schemeClr>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endParaRPr>
          </a:p>
        </p:txBody>
      </p:sp>
      <p:pic>
        <p:nvPicPr>
          <p:cNvPr id="7" name="図 43" descr="ダイアグラム&#10;&#10;自動的に生成された説明">
            <a:extLst>
              <a:ext uri="{FF2B5EF4-FFF2-40B4-BE49-F238E27FC236}">
                <a16:creationId xmlns:a16="http://schemas.microsoft.com/office/drawing/2014/main" id="{791818F6-8759-4A3E-B758-3F32F176C7D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92280" y="202605"/>
            <a:ext cx="18018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54EDF11E-DA93-4E7C-965A-9331B969B334}"/>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E7E72704-5E51-4E4B-A2CC-BB31A01C27B8}"/>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電磁波がエネルギーを伝えることをレクテナ（マイクロ波－直流電流変換装置）を作って確かめます。電子レンジを使って化学合成実験も行い、最後にゲルマニウムラジオを作って</a:t>
            </a:r>
            <a:r>
              <a:rPr lang="en-US" altLang="ja-JP" dirty="0">
                <a:latin typeface="+mn-ea"/>
                <a:ea typeface="+mn-ea"/>
              </a:rPr>
              <a:t>AM</a:t>
            </a:r>
            <a:r>
              <a:rPr lang="ja-JP" altLang="en-US" dirty="0">
                <a:latin typeface="+mn-ea"/>
                <a:ea typeface="+mn-ea"/>
              </a:rPr>
              <a:t>放送を試聴します。</a:t>
            </a:r>
          </a:p>
        </p:txBody>
      </p:sp>
      <p:sp>
        <p:nvSpPr>
          <p:cNvPr id="19" name="テキスト ボックス 18">
            <a:extLst>
              <a:ext uri="{FF2B5EF4-FFF2-40B4-BE49-F238E27FC236}">
                <a16:creationId xmlns:a16="http://schemas.microsoft.com/office/drawing/2014/main" id="{C744AB35-DF8A-4359-A512-77C5060C5F1A}"/>
              </a:ext>
            </a:extLst>
          </p:cNvPr>
          <p:cNvSpPr txBox="1"/>
          <p:nvPr/>
        </p:nvSpPr>
        <p:spPr>
          <a:xfrm>
            <a:off x="1622425" y="1776413"/>
            <a:ext cx="72866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電磁波の性質、マイクロ波化学合成、無電源</a:t>
            </a:r>
            <a:r>
              <a:rPr lang="en-US" altLang="ja-JP" sz="2000" b="1" dirty="0">
                <a:latin typeface="+mn-ea"/>
                <a:ea typeface="+mn-ea"/>
              </a:rPr>
              <a:t>AM</a:t>
            </a:r>
            <a:r>
              <a:rPr lang="ja-JP" altLang="en-US" sz="2000" b="1" dirty="0">
                <a:latin typeface="+mn-ea"/>
                <a:ea typeface="+mn-ea"/>
              </a:rPr>
              <a:t>ラジオの製作</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17CEC8F4-E837-4C17-8E51-E2B546F52305}"/>
              </a:ext>
            </a:extLst>
          </p:cNvPr>
          <p:cNvSpPr txBox="1"/>
          <p:nvPr/>
        </p:nvSpPr>
        <p:spPr>
          <a:xfrm>
            <a:off x="3751262" y="6159338"/>
            <a:ext cx="5167313" cy="58477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化学・バイオ工学科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教授　天野　仁司</a:t>
            </a:r>
          </a:p>
        </p:txBody>
      </p:sp>
      <p:pic>
        <p:nvPicPr>
          <p:cNvPr id="46086" name="図 43" descr="ダイアグラム&#10;&#10;自動的に生成された説明">
            <a:extLst>
              <a:ext uri="{FF2B5EF4-FFF2-40B4-BE49-F238E27FC236}">
                <a16:creationId xmlns:a16="http://schemas.microsoft.com/office/drawing/2014/main" id="{E8E83148-5529-40B0-A28C-C669AF929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88BF6CB8-1D76-4D15-B227-3C238933B93D}"/>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defRPr/>
            </a:pPr>
            <a:r>
              <a:rPr lang="ja-JP" altLang="en-US" sz="2800" b="1"/>
              <a:t>ゲルマニウムラジオを組み立てよう</a:t>
            </a:r>
          </a:p>
        </p:txBody>
      </p:sp>
      <p:sp>
        <p:nvSpPr>
          <p:cNvPr id="35" name="正方形/長方形 34">
            <a:extLst>
              <a:ext uri="{FF2B5EF4-FFF2-40B4-BE49-F238E27FC236}">
                <a16:creationId xmlns:a16="http://schemas.microsoft.com/office/drawing/2014/main" id="{F18D642D-ED78-4AA1-9F80-CD9796AEA924}"/>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F450CD7C-C2C4-4ADB-97CE-6C1CD4FE8D8B}"/>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BD53CA0A-1DA5-42EC-BB45-7000F13C6740}"/>
              </a:ext>
            </a:extLst>
          </p:cNvPr>
          <p:cNvSpPr/>
          <p:nvPr/>
        </p:nvSpPr>
        <p:spPr>
          <a:xfrm>
            <a:off x="112713" y="6294438"/>
            <a:ext cx="48196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屋内（専攻科棟１階 多目的講義室）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D9854DD2-D973-46BB-B7EA-39407264BF76}"/>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B6957807-1BD1-4294-AAF2-8ACFEBAC21D8}"/>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60EBFE22-DA86-4087-A6B8-78FAAA1EC6B7}"/>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4A7F59C8-54A6-473A-8442-7959DF5EF449}"/>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7E6BC235-BBA7-4126-A824-13823A2CCC94}"/>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D87E8D27-9CB4-4897-BAC9-17BC1E780931}"/>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実験・工作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C1A7AE1B-6988-44D0-9521-1CC7EC5B7A53}"/>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最小２名、最大１</a:t>
            </a:r>
            <a:r>
              <a:rPr lang="en-US" altLang="ja-JP" sz="1400" b="1" dirty="0">
                <a:latin typeface="+mn-ea"/>
                <a:ea typeface="+mn-ea"/>
              </a:rPr>
              <a:t>0</a:t>
            </a:r>
            <a:r>
              <a:rPr lang="ja-JP" altLang="en-US" sz="1400" b="1" dirty="0">
                <a:latin typeface="+mn-ea"/>
                <a:ea typeface="+mn-ea"/>
              </a:rPr>
              <a:t>名</a:t>
            </a:r>
            <a:endParaRPr lang="en-US" altLang="ja-JP" sz="1400" b="1" dirty="0">
              <a:latin typeface="+mn-ea"/>
              <a:ea typeface="+mn-ea"/>
            </a:endParaRPr>
          </a:p>
        </p:txBody>
      </p:sp>
      <p:pic>
        <p:nvPicPr>
          <p:cNvPr id="46098" name="図 6">
            <a:extLst>
              <a:ext uri="{FF2B5EF4-FFF2-40B4-BE49-F238E27FC236}">
                <a16:creationId xmlns:a16="http://schemas.microsoft.com/office/drawing/2014/main" id="{0A7D21DB-3ADD-45E1-A9AA-A9DF92076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323532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図 8">
            <a:extLst>
              <a:ext uri="{FF2B5EF4-FFF2-40B4-BE49-F238E27FC236}">
                <a16:creationId xmlns:a16="http://schemas.microsoft.com/office/drawing/2014/main" id="{8AD94A38-B9AD-41A3-9DCF-1B208842B4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3230563"/>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図 10">
            <a:extLst>
              <a:ext uri="{FF2B5EF4-FFF2-40B4-BE49-F238E27FC236}">
                <a16:creationId xmlns:a16="http://schemas.microsoft.com/office/drawing/2014/main" id="{7ABF9EE5-9C0B-4332-848A-A7657F7885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863" y="3230563"/>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1" name="テキスト ボックス 11">
            <a:extLst>
              <a:ext uri="{FF2B5EF4-FFF2-40B4-BE49-F238E27FC236}">
                <a16:creationId xmlns:a16="http://schemas.microsoft.com/office/drawing/2014/main" id="{25EE7AA0-EF5E-425B-A960-AE4806EC5E23}"/>
              </a:ext>
            </a:extLst>
          </p:cNvPr>
          <p:cNvSpPr txBox="1">
            <a:spLocks noChangeArrowheads="1"/>
          </p:cNvSpPr>
          <p:nvPr/>
        </p:nvSpPr>
        <p:spPr bwMode="auto">
          <a:xfrm>
            <a:off x="322263" y="5256213"/>
            <a:ext cx="2803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a:t>マイクロ波化学合成実験</a:t>
            </a:r>
          </a:p>
        </p:txBody>
      </p:sp>
      <p:sp>
        <p:nvSpPr>
          <p:cNvPr id="46102" name="テキスト ボックス 27">
            <a:extLst>
              <a:ext uri="{FF2B5EF4-FFF2-40B4-BE49-F238E27FC236}">
                <a16:creationId xmlns:a16="http://schemas.microsoft.com/office/drawing/2014/main" id="{E70BC461-D28F-4B49-A982-37FD43497C8F}"/>
              </a:ext>
            </a:extLst>
          </p:cNvPr>
          <p:cNvSpPr txBox="1">
            <a:spLocks noChangeArrowheads="1"/>
          </p:cNvSpPr>
          <p:nvPr/>
        </p:nvSpPr>
        <p:spPr bwMode="auto">
          <a:xfrm>
            <a:off x="3284538" y="5256213"/>
            <a:ext cx="2657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a:t>アンテナの工作</a:t>
            </a:r>
          </a:p>
        </p:txBody>
      </p:sp>
      <p:sp>
        <p:nvSpPr>
          <p:cNvPr id="46103" name="テキスト ボックス 29">
            <a:extLst>
              <a:ext uri="{FF2B5EF4-FFF2-40B4-BE49-F238E27FC236}">
                <a16:creationId xmlns:a16="http://schemas.microsoft.com/office/drawing/2014/main" id="{CAF6A00F-3756-452C-94B8-59D8EEB2AC5A}"/>
              </a:ext>
            </a:extLst>
          </p:cNvPr>
          <p:cNvSpPr txBox="1">
            <a:spLocks noChangeArrowheads="1"/>
          </p:cNvSpPr>
          <p:nvPr/>
        </p:nvSpPr>
        <p:spPr bwMode="auto">
          <a:xfrm>
            <a:off x="5988050" y="5256213"/>
            <a:ext cx="296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a:t>ゲルマニウムラジオの試聴</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0A5D36EC-FE84-4D29-8F29-68BE5294633B}"/>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CA4FEFDE-3372-4615-BFA5-2608781B1CB8}"/>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鉄のイオンが作る、いろいろな錯体（複雑な構造の物質）の色を使って、市販の解熱鎮痛剤を見分けたり、水道水中の鉄</a:t>
            </a:r>
            <a:r>
              <a:rPr lang="en-US" altLang="ja-JP" dirty="0">
                <a:latin typeface="+mn-ea"/>
                <a:ea typeface="+mn-ea"/>
              </a:rPr>
              <a:t>(II)</a:t>
            </a:r>
            <a:r>
              <a:rPr lang="ja-JP" altLang="en-US" dirty="0">
                <a:latin typeface="+mn-ea"/>
                <a:ea typeface="+mn-ea"/>
              </a:rPr>
              <a:t>イオンを検出したりします。最後に、使い捨てカイロを使って青写真を作ります。</a:t>
            </a:r>
          </a:p>
        </p:txBody>
      </p:sp>
      <p:sp>
        <p:nvSpPr>
          <p:cNvPr id="19" name="テキスト ボックス 18">
            <a:extLst>
              <a:ext uri="{FF2B5EF4-FFF2-40B4-BE49-F238E27FC236}">
                <a16:creationId xmlns:a16="http://schemas.microsoft.com/office/drawing/2014/main" id="{7424579C-D6E2-4A5E-A6C6-C0EB7B903020}"/>
              </a:ext>
            </a:extLst>
          </p:cNvPr>
          <p:cNvSpPr txBox="1"/>
          <p:nvPr/>
        </p:nvSpPr>
        <p:spPr>
          <a:xfrm>
            <a:off x="1622425" y="1776413"/>
            <a:ext cx="752157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鉄錯体の色、感光物質</a:t>
            </a:r>
            <a:r>
              <a:rPr lang="ja-JP" altLang="en-US" sz="2000" b="1" dirty="0">
                <a:latin typeface="+mn-ea"/>
              </a:rPr>
              <a:t>、</a:t>
            </a:r>
            <a:r>
              <a:rPr lang="ja-JP" altLang="en-US" sz="2000" b="1" dirty="0">
                <a:latin typeface="+mn-ea"/>
                <a:ea typeface="+mn-ea"/>
              </a:rPr>
              <a:t>呈色検出反応、青写真</a:t>
            </a:r>
            <a:r>
              <a:rPr lang="en-US" altLang="ja-JP" sz="2000" b="1" dirty="0">
                <a:latin typeface="+mn-ea"/>
                <a:ea typeface="+mn-ea"/>
              </a:rPr>
              <a:t>(</a:t>
            </a:r>
            <a:r>
              <a:rPr lang="ja-JP" altLang="en-US" sz="2000" b="1" dirty="0">
                <a:latin typeface="+mn-ea"/>
                <a:ea typeface="+mn-ea"/>
              </a:rPr>
              <a:t>シアノタイプ</a:t>
            </a:r>
            <a:r>
              <a:rPr lang="en-US" altLang="ja-JP" sz="2000" b="1" dirty="0">
                <a:latin typeface="+mn-ea"/>
                <a:ea typeface="+mn-ea"/>
              </a:rPr>
              <a:t>)</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A2E669F4-57C3-4CC1-8EB0-105138B27DB7}"/>
              </a:ext>
            </a:extLst>
          </p:cNvPr>
          <p:cNvSpPr txBox="1"/>
          <p:nvPr/>
        </p:nvSpPr>
        <p:spPr>
          <a:xfrm>
            <a:off x="3770151" y="6140676"/>
            <a:ext cx="5167313" cy="58477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化学・バイオ工学科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教授　天野　仁司</a:t>
            </a:r>
          </a:p>
        </p:txBody>
      </p:sp>
      <p:sp>
        <p:nvSpPr>
          <p:cNvPr id="34" name="吹き出し: 角を丸めた四角形 33">
            <a:extLst>
              <a:ext uri="{FF2B5EF4-FFF2-40B4-BE49-F238E27FC236}">
                <a16:creationId xmlns:a16="http://schemas.microsoft.com/office/drawing/2014/main" id="{58F26142-FD24-4FF5-B01A-30C0571F8EE3}"/>
              </a:ext>
            </a:extLst>
          </p:cNvPr>
          <p:cNvSpPr/>
          <p:nvPr/>
        </p:nvSpPr>
        <p:spPr>
          <a:xfrm>
            <a:off x="5435600" y="-673100"/>
            <a:ext cx="2166938" cy="614362"/>
          </a:xfrm>
          <a:prstGeom prst="wedgeRoundRectCallout">
            <a:avLst>
              <a:gd name="adj1" fmla="val -74471"/>
              <a:gd name="adj2" fmla="val 61823"/>
              <a:gd name="adj3" fmla="val 16667"/>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eaLnBrk="1" fontAlgn="auto" hangingPunct="1">
              <a:spcBef>
                <a:spcPts val="0"/>
              </a:spcBef>
              <a:spcAft>
                <a:spcPts val="0"/>
              </a:spcAft>
              <a:defRPr/>
            </a:pPr>
            <a:r>
              <a:rPr lang="ja-JP" altLang="en-US" sz="1100" dirty="0">
                <a:solidFill>
                  <a:schemeClr val="tx1"/>
                </a:solidFill>
                <a:latin typeface="+mn-ea"/>
              </a:rPr>
              <a:t>講座の対象者を記入してください。（小学生・中学生・社会人等）</a:t>
            </a:r>
            <a:endParaRPr lang="en-US" altLang="ja-JP" sz="1100" dirty="0">
              <a:solidFill>
                <a:schemeClr val="tx1"/>
              </a:solidFill>
              <a:latin typeface="+mn-ea"/>
            </a:endParaRPr>
          </a:p>
        </p:txBody>
      </p:sp>
      <p:pic>
        <p:nvPicPr>
          <p:cNvPr id="48135" name="図 43" descr="ダイアグラム&#10;&#10;自動的に生成された説明">
            <a:extLst>
              <a:ext uri="{FF2B5EF4-FFF2-40B4-BE49-F238E27FC236}">
                <a16:creationId xmlns:a16="http://schemas.microsoft.com/office/drawing/2014/main" id="{69C2A90F-C1F3-463B-B285-C589052F9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F4EA855F-0461-4BA5-9E95-B0916F35F8F8}"/>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使い捨てカイロで青写真を作ろう</a:t>
            </a:r>
          </a:p>
        </p:txBody>
      </p:sp>
      <p:sp>
        <p:nvSpPr>
          <p:cNvPr id="35" name="正方形/長方形 34">
            <a:extLst>
              <a:ext uri="{FF2B5EF4-FFF2-40B4-BE49-F238E27FC236}">
                <a16:creationId xmlns:a16="http://schemas.microsoft.com/office/drawing/2014/main" id="{1AA37CE7-B8CC-4459-8DF8-7CA68F8FCA67}"/>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0216A1BA-2B37-4B69-927B-38284F0FF449}"/>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FE408C24-6ABB-4C7E-9C78-94185598B496}"/>
              </a:ext>
            </a:extLst>
          </p:cNvPr>
          <p:cNvSpPr/>
          <p:nvPr/>
        </p:nvSpPr>
        <p:spPr>
          <a:xfrm>
            <a:off x="112713" y="6294438"/>
            <a:ext cx="48196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屋内（化学・バイオ棟２階 生化学実験室）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9FF4BDF3-F941-42CC-8786-FD6080E4CC03}"/>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CFC3A148-0E85-43A2-AE35-203E058FDCC3}"/>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072D1716-AE7F-4F05-AB7C-B93C1096B122}"/>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5E061E58-CDFB-43E3-95B8-FDF1F3BD852F}"/>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BCC75673-7D15-4E6F-9328-812E89882955}"/>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DF05F113-64B1-4451-B48E-D6FB82011909}"/>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449686A5-59FF-4D80-8A21-21F95055FF90}"/>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最小２名、最大１</a:t>
            </a:r>
            <a:r>
              <a:rPr lang="en-US" altLang="ja-JP" sz="1400" b="1" dirty="0">
                <a:latin typeface="+mn-ea"/>
                <a:ea typeface="+mn-ea"/>
              </a:rPr>
              <a:t>0</a:t>
            </a:r>
            <a:r>
              <a:rPr lang="ja-JP" altLang="en-US" sz="1400" b="1" dirty="0">
                <a:latin typeface="+mn-ea"/>
                <a:ea typeface="+mn-ea"/>
              </a:rPr>
              <a:t>名</a:t>
            </a:r>
            <a:endParaRPr lang="en-US" altLang="ja-JP" sz="1400" b="1" dirty="0">
              <a:latin typeface="+mn-ea"/>
              <a:ea typeface="+mn-ea"/>
            </a:endParaRPr>
          </a:p>
        </p:txBody>
      </p:sp>
      <p:pic>
        <p:nvPicPr>
          <p:cNvPr id="48147" name="図 6">
            <a:extLst>
              <a:ext uri="{FF2B5EF4-FFF2-40B4-BE49-F238E27FC236}">
                <a16:creationId xmlns:a16="http://schemas.microsoft.com/office/drawing/2014/main" id="{76A6C1CE-3356-4D9C-A3D9-290605471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063" y="3335338"/>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図 8">
            <a:extLst>
              <a:ext uri="{FF2B5EF4-FFF2-40B4-BE49-F238E27FC236}">
                <a16:creationId xmlns:a16="http://schemas.microsoft.com/office/drawing/2014/main" id="{FCE578E5-CBE4-4997-95EA-7A2E4B636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33782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図 10">
            <a:extLst>
              <a:ext uri="{FF2B5EF4-FFF2-40B4-BE49-F238E27FC236}">
                <a16:creationId xmlns:a16="http://schemas.microsoft.com/office/drawing/2014/main" id="{AAD16D65-3E83-450C-8135-E492D5EA6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5563" y="3354388"/>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0" name="図 12">
            <a:extLst>
              <a:ext uri="{FF2B5EF4-FFF2-40B4-BE49-F238E27FC236}">
                <a16:creationId xmlns:a16="http://schemas.microsoft.com/office/drawing/2014/main" id="{5C5660EA-4E2A-44B4-B06C-E8BECD6A84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2913" y="3343275"/>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1" name="テキスト ボックス 14">
            <a:extLst>
              <a:ext uri="{FF2B5EF4-FFF2-40B4-BE49-F238E27FC236}">
                <a16:creationId xmlns:a16="http://schemas.microsoft.com/office/drawing/2014/main" id="{79F6324A-C372-4A1C-9668-5A2A0387FD4C}"/>
              </a:ext>
            </a:extLst>
          </p:cNvPr>
          <p:cNvSpPr txBox="1">
            <a:spLocks noChangeArrowheads="1"/>
          </p:cNvSpPr>
          <p:nvPr/>
        </p:nvSpPr>
        <p:spPr bwMode="auto">
          <a:xfrm>
            <a:off x="481013" y="4914900"/>
            <a:ext cx="210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t>解熱鎮痛剤の呈色による識別</a:t>
            </a:r>
          </a:p>
        </p:txBody>
      </p:sp>
      <p:sp>
        <p:nvSpPr>
          <p:cNvPr id="48152" name="テキスト ボックス 29">
            <a:extLst>
              <a:ext uri="{FF2B5EF4-FFF2-40B4-BE49-F238E27FC236}">
                <a16:creationId xmlns:a16="http://schemas.microsoft.com/office/drawing/2014/main" id="{BFB65C9B-9B60-493E-86E5-00F1EA4BE0DD}"/>
              </a:ext>
            </a:extLst>
          </p:cNvPr>
          <p:cNvSpPr txBox="1">
            <a:spLocks noChangeArrowheads="1"/>
          </p:cNvSpPr>
          <p:nvPr/>
        </p:nvSpPr>
        <p:spPr bwMode="auto">
          <a:xfrm>
            <a:off x="2589213" y="4903788"/>
            <a:ext cx="198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t>水道水中の鉄</a:t>
            </a:r>
            <a:r>
              <a:rPr lang="en-US" altLang="ja-JP"/>
              <a:t>(II)</a:t>
            </a:r>
            <a:r>
              <a:rPr lang="ja-JP" altLang="en-US"/>
              <a:t>イオンの検出</a:t>
            </a:r>
          </a:p>
        </p:txBody>
      </p:sp>
      <p:sp>
        <p:nvSpPr>
          <p:cNvPr id="48153" name="テキスト ボックス 30">
            <a:extLst>
              <a:ext uri="{FF2B5EF4-FFF2-40B4-BE49-F238E27FC236}">
                <a16:creationId xmlns:a16="http://schemas.microsoft.com/office/drawing/2014/main" id="{0275AC0A-C16A-45A5-8548-B7C97A2E17C6}"/>
              </a:ext>
            </a:extLst>
          </p:cNvPr>
          <p:cNvSpPr txBox="1">
            <a:spLocks noChangeArrowheads="1"/>
          </p:cNvSpPr>
          <p:nvPr/>
        </p:nvSpPr>
        <p:spPr bwMode="auto">
          <a:xfrm>
            <a:off x="4684713" y="4899025"/>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t>青写真の感光液の合成</a:t>
            </a:r>
          </a:p>
        </p:txBody>
      </p:sp>
      <p:sp>
        <p:nvSpPr>
          <p:cNvPr id="48154" name="テキスト ボックス 32">
            <a:extLst>
              <a:ext uri="{FF2B5EF4-FFF2-40B4-BE49-F238E27FC236}">
                <a16:creationId xmlns:a16="http://schemas.microsoft.com/office/drawing/2014/main" id="{6056E118-A2F5-4802-96EF-42AB51E1EAAF}"/>
              </a:ext>
            </a:extLst>
          </p:cNvPr>
          <p:cNvSpPr txBox="1">
            <a:spLocks noChangeArrowheads="1"/>
          </p:cNvSpPr>
          <p:nvPr/>
        </p:nvSpPr>
        <p:spPr bwMode="auto">
          <a:xfrm>
            <a:off x="6792913" y="4899025"/>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t>青写真の印画紙の製作</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C9449898-9231-4EEC-973D-38540F56464F}"/>
              </a:ext>
            </a:extLst>
          </p:cNvPr>
          <p:cNvSpPr/>
          <p:nvPr/>
        </p:nvSpPr>
        <p:spPr>
          <a:xfrm>
            <a:off x="277813" y="3141663"/>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313CD4F-B1A6-4A59-948D-5D594711A173}"/>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身近なものを使って、その性質や色に関する実験をします。シャンプーとリンスの違い、ティシュペーパーとトイレットペーパーの違い、そして、植物に含まれる色素と金属イオン関係などを実験で調べます。</a:t>
            </a:r>
          </a:p>
        </p:txBody>
      </p:sp>
      <p:sp>
        <p:nvSpPr>
          <p:cNvPr id="19" name="テキスト ボックス 18">
            <a:extLst>
              <a:ext uri="{FF2B5EF4-FFF2-40B4-BE49-F238E27FC236}">
                <a16:creationId xmlns:a16="http://schemas.microsoft.com/office/drawing/2014/main" id="{A9734030-8D57-4C19-9695-3EC63ADDE921}"/>
              </a:ext>
            </a:extLst>
          </p:cNvPr>
          <p:cNvSpPr txBox="1"/>
          <p:nvPr/>
        </p:nvSpPr>
        <p:spPr>
          <a:xfrm>
            <a:off x="1622425" y="1776413"/>
            <a:ext cx="7296150"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界面活性剤、ヨウ素、光合成色素、アントシアニンと</a:t>
            </a:r>
            <a:r>
              <a:rPr lang="en-US" altLang="ja-JP" sz="2000" b="1" dirty="0">
                <a:latin typeface="+mn-ea"/>
                <a:ea typeface="+mn-ea"/>
              </a:rPr>
              <a:t>Al</a:t>
            </a:r>
            <a:r>
              <a:rPr lang="ja-JP" altLang="en-US" sz="2000" b="1" dirty="0">
                <a:latin typeface="+mn-ea"/>
                <a:ea typeface="+mn-ea"/>
              </a:rPr>
              <a:t>イオン</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9717C059-66FD-443E-A3EA-387D241E333F}"/>
              </a:ext>
            </a:extLst>
          </p:cNvPr>
          <p:cNvSpPr txBox="1"/>
          <p:nvPr/>
        </p:nvSpPr>
        <p:spPr>
          <a:xfrm>
            <a:off x="3793218" y="6156037"/>
            <a:ext cx="5167313" cy="58477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化学・バイオ工学科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教授　天野　仁司</a:t>
            </a:r>
          </a:p>
        </p:txBody>
      </p:sp>
      <p:pic>
        <p:nvPicPr>
          <p:cNvPr id="50182" name="図 43" descr="ダイアグラム&#10;&#10;自動的に生成された説明">
            <a:extLst>
              <a:ext uri="{FF2B5EF4-FFF2-40B4-BE49-F238E27FC236}">
                <a16:creationId xmlns:a16="http://schemas.microsoft.com/office/drawing/2014/main" id="{D984870D-26D7-4DF3-95CA-B6BA642CA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D9C373A6-865E-4902-B6CB-4BFF7300C4CD}"/>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defRPr/>
            </a:pPr>
            <a:r>
              <a:rPr lang="ja-JP" altLang="en-US" sz="2800" b="1" dirty="0"/>
              <a:t>身近なものを化学実験で調べてみよう</a:t>
            </a:r>
          </a:p>
        </p:txBody>
      </p:sp>
      <p:sp>
        <p:nvSpPr>
          <p:cNvPr id="35" name="正方形/長方形 34">
            <a:extLst>
              <a:ext uri="{FF2B5EF4-FFF2-40B4-BE49-F238E27FC236}">
                <a16:creationId xmlns:a16="http://schemas.microsoft.com/office/drawing/2014/main" id="{24ACF824-7913-421E-A7EE-C6221762493F}"/>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D056B998-9836-4EEC-BAE8-E55EFE60CA01}"/>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25A59B82-AB78-48D6-8668-D34E5925B282}"/>
              </a:ext>
            </a:extLst>
          </p:cNvPr>
          <p:cNvSpPr/>
          <p:nvPr/>
        </p:nvSpPr>
        <p:spPr>
          <a:xfrm>
            <a:off x="112713" y="6294438"/>
            <a:ext cx="516731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屋内（化学・バイオ工学科棟</a:t>
            </a:r>
            <a:r>
              <a:rPr lang="en-US" altLang="ja-JP" sz="1400" b="1" dirty="0">
                <a:latin typeface="+mn-ea"/>
                <a:ea typeface="+mn-ea"/>
              </a:rPr>
              <a:t>2</a:t>
            </a:r>
            <a:r>
              <a:rPr lang="ja-JP" altLang="en-US" sz="1400" b="1" dirty="0">
                <a:latin typeface="+mn-ea"/>
                <a:ea typeface="+mn-ea"/>
              </a:rPr>
              <a:t>階 生化学実験室）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A78969B2-9688-4ADA-BA78-7E7E37A326D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417A1411-F3D2-41FE-BDCB-CCF12A08ECCA}"/>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B7A5AF1E-553D-4186-B96D-3659E03164EB}"/>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10B81824-FBA8-4C4C-AD1F-56149E374691}"/>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78CCC014-3BE9-441D-84B0-91377BF9BC47}"/>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58351A04-6DD5-41A9-A2E8-7933786DA078}"/>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F4A1F89C-C6D1-49CA-B321-AEBD172E541A}"/>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最小２名、最大１</a:t>
            </a:r>
            <a:r>
              <a:rPr lang="en-US" altLang="ja-JP" sz="1400" b="1" dirty="0">
                <a:latin typeface="+mn-ea"/>
                <a:ea typeface="+mn-ea"/>
              </a:rPr>
              <a:t>0</a:t>
            </a:r>
            <a:r>
              <a:rPr lang="ja-JP" altLang="en-US" sz="1400" b="1" dirty="0">
                <a:latin typeface="+mn-ea"/>
                <a:ea typeface="+mn-ea"/>
              </a:rPr>
              <a:t>名</a:t>
            </a:r>
            <a:endParaRPr lang="en-US" altLang="ja-JP" sz="1400" b="1" dirty="0">
              <a:latin typeface="+mn-ea"/>
              <a:ea typeface="+mn-ea"/>
            </a:endParaRPr>
          </a:p>
        </p:txBody>
      </p:sp>
      <p:pic>
        <p:nvPicPr>
          <p:cNvPr id="50194" name="図 9">
            <a:extLst>
              <a:ext uri="{FF2B5EF4-FFF2-40B4-BE49-F238E27FC236}">
                <a16:creationId xmlns:a16="http://schemas.microsoft.com/office/drawing/2014/main" id="{55AAD086-D296-4248-A713-ACCA6ADFA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3286125"/>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図 11">
            <a:extLst>
              <a:ext uri="{FF2B5EF4-FFF2-40B4-BE49-F238E27FC236}">
                <a16:creationId xmlns:a16="http://schemas.microsoft.com/office/drawing/2014/main" id="{74D90624-9A7B-4273-ADC1-43CBCD56C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975" y="35591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図 14">
            <a:extLst>
              <a:ext uri="{FF2B5EF4-FFF2-40B4-BE49-F238E27FC236}">
                <a16:creationId xmlns:a16="http://schemas.microsoft.com/office/drawing/2014/main" id="{0BF8883D-3727-4CD3-97B2-E7515F7E4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8188" y="35591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図 16">
            <a:extLst>
              <a:ext uri="{FF2B5EF4-FFF2-40B4-BE49-F238E27FC236}">
                <a16:creationId xmlns:a16="http://schemas.microsoft.com/office/drawing/2014/main" id="{870D12C6-2736-48F6-A986-AD78C9AD6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788" y="35591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8" name="テキスト ボックス 17">
            <a:extLst>
              <a:ext uri="{FF2B5EF4-FFF2-40B4-BE49-F238E27FC236}">
                <a16:creationId xmlns:a16="http://schemas.microsoft.com/office/drawing/2014/main" id="{7F45CD2B-33E6-412A-B5F0-34A664A08537}"/>
              </a:ext>
            </a:extLst>
          </p:cNvPr>
          <p:cNvSpPr txBox="1">
            <a:spLocks noChangeArrowheads="1"/>
          </p:cNvSpPr>
          <p:nvPr/>
        </p:nvSpPr>
        <p:spPr bwMode="auto">
          <a:xfrm>
            <a:off x="3225800" y="5283200"/>
            <a:ext cx="444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t>◀ 公開講座会場（生化学実験室の様子）</a:t>
            </a:r>
          </a:p>
        </p:txBody>
      </p:sp>
      <p:sp>
        <p:nvSpPr>
          <p:cNvPr id="50199" name="テキスト ボックス 32">
            <a:extLst>
              <a:ext uri="{FF2B5EF4-FFF2-40B4-BE49-F238E27FC236}">
                <a16:creationId xmlns:a16="http://schemas.microsoft.com/office/drawing/2014/main" id="{1A8B592A-360A-4596-8275-B9A97A72D251}"/>
              </a:ext>
            </a:extLst>
          </p:cNvPr>
          <p:cNvSpPr txBox="1">
            <a:spLocks noChangeArrowheads="1"/>
          </p:cNvSpPr>
          <p:nvPr/>
        </p:nvSpPr>
        <p:spPr bwMode="auto">
          <a:xfrm>
            <a:off x="3481388" y="4930775"/>
            <a:ext cx="1420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a:t>界面活性剤</a:t>
            </a:r>
          </a:p>
        </p:txBody>
      </p:sp>
      <p:sp>
        <p:nvSpPr>
          <p:cNvPr id="50200" name="テキスト ボックス 35">
            <a:extLst>
              <a:ext uri="{FF2B5EF4-FFF2-40B4-BE49-F238E27FC236}">
                <a16:creationId xmlns:a16="http://schemas.microsoft.com/office/drawing/2014/main" id="{BC444D4D-5888-468A-8F7E-8EC9FD4EABDA}"/>
              </a:ext>
            </a:extLst>
          </p:cNvPr>
          <p:cNvSpPr txBox="1">
            <a:spLocks noChangeArrowheads="1"/>
          </p:cNvSpPr>
          <p:nvPr/>
        </p:nvSpPr>
        <p:spPr bwMode="auto">
          <a:xfrm>
            <a:off x="5360988" y="4932363"/>
            <a:ext cx="142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a:t>光合成色素</a:t>
            </a:r>
          </a:p>
        </p:txBody>
      </p:sp>
      <p:sp>
        <p:nvSpPr>
          <p:cNvPr id="50201" name="テキスト ボックス 36">
            <a:extLst>
              <a:ext uri="{FF2B5EF4-FFF2-40B4-BE49-F238E27FC236}">
                <a16:creationId xmlns:a16="http://schemas.microsoft.com/office/drawing/2014/main" id="{CF3D29A5-9EBD-45D3-BEC1-B36032E00134}"/>
              </a:ext>
            </a:extLst>
          </p:cNvPr>
          <p:cNvSpPr txBox="1">
            <a:spLocks noChangeArrowheads="1"/>
          </p:cNvSpPr>
          <p:nvPr/>
        </p:nvSpPr>
        <p:spPr bwMode="auto">
          <a:xfrm>
            <a:off x="7091363" y="4922838"/>
            <a:ext cx="172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a:t>植物色素錯体</a:t>
            </a:r>
          </a:p>
        </p:txBody>
      </p:sp>
      <p:sp>
        <p:nvSpPr>
          <p:cNvPr id="50202" name="テキスト ボックス 37">
            <a:extLst>
              <a:ext uri="{FF2B5EF4-FFF2-40B4-BE49-F238E27FC236}">
                <a16:creationId xmlns:a16="http://schemas.microsoft.com/office/drawing/2014/main" id="{241E6DF3-F14C-4B23-9A81-AA82586AF5B6}"/>
              </a:ext>
            </a:extLst>
          </p:cNvPr>
          <p:cNvSpPr txBox="1">
            <a:spLocks noChangeArrowheads="1"/>
          </p:cNvSpPr>
          <p:nvPr/>
        </p:nvSpPr>
        <p:spPr bwMode="auto">
          <a:xfrm>
            <a:off x="3371850" y="320357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a:t>－ － － － － － いろいろな実験 － － － － －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図 16">
            <a:extLst>
              <a:ext uri="{FF2B5EF4-FFF2-40B4-BE49-F238E27FC236}">
                <a16:creationId xmlns:a16="http://schemas.microsoft.com/office/drawing/2014/main" id="{9119C7D6-7D08-4270-81FF-04EEF7E4F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5" y="3262313"/>
            <a:ext cx="28448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23BD806F-5502-4A1A-B5A8-DB1436F2CC05}"/>
              </a:ext>
            </a:extLst>
          </p:cNvPr>
          <p:cNvSpPr txBox="1"/>
          <p:nvPr/>
        </p:nvSpPr>
        <p:spPr>
          <a:xfrm>
            <a:off x="1665288" y="2655888"/>
            <a:ext cx="7300912" cy="646112"/>
          </a:xfrm>
          <a:prstGeom prst="rect">
            <a:avLst/>
          </a:prstGeom>
          <a:solidFill>
            <a:schemeClr val="accent4">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ワークを通じてユニバーサルデザイン</a:t>
            </a:r>
            <a:r>
              <a:rPr lang="en-US" altLang="ja-JP" dirty="0">
                <a:latin typeface="ＭＳ ゴシック" panose="020B0609070205080204" pitchFamily="49" charset="-128"/>
                <a:ea typeface="ＭＳ ゴシック" panose="020B0609070205080204" pitchFamily="49" charset="-128"/>
              </a:rPr>
              <a:t>(UD)</a:t>
            </a:r>
            <a:r>
              <a:rPr lang="ja-JP" altLang="en-US" dirty="0">
                <a:latin typeface="ＭＳ ゴシック" panose="020B0609070205080204" pitchFamily="49" charset="-128"/>
                <a:ea typeface="ＭＳ ゴシック" panose="020B0609070205080204" pitchFamily="49" charset="-128"/>
              </a:rPr>
              <a:t>の世界を理解したうえで，人や環境にやさしいものづくりやまちづくりに挑戦します♪</a:t>
            </a:r>
          </a:p>
        </p:txBody>
      </p:sp>
      <p:sp>
        <p:nvSpPr>
          <p:cNvPr id="19" name="テキスト ボックス 18">
            <a:extLst>
              <a:ext uri="{FF2B5EF4-FFF2-40B4-BE49-F238E27FC236}">
                <a16:creationId xmlns:a16="http://schemas.microsoft.com/office/drawing/2014/main" id="{FD44799C-A86F-4DF0-81AE-852A1941CEDA}"/>
              </a:ext>
            </a:extLst>
          </p:cNvPr>
          <p:cNvSpPr txBox="1"/>
          <p:nvPr/>
        </p:nvSpPr>
        <p:spPr>
          <a:xfrm>
            <a:off x="1646238" y="2266950"/>
            <a:ext cx="7246937"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ユニバーサルデザイン，ものづくり，まちづくり，デザイン</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9527E604-5A9A-4FB1-870B-C3AEA70AE299}"/>
              </a:ext>
            </a:extLst>
          </p:cNvPr>
          <p:cNvSpPr txBox="1"/>
          <p:nvPr/>
        </p:nvSpPr>
        <p:spPr>
          <a:xfrm>
            <a:off x="3863975" y="6492875"/>
            <a:ext cx="5167313" cy="338138"/>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都市システム工学科　教授　齊藤　充弘　　　　</a:t>
            </a:r>
          </a:p>
        </p:txBody>
      </p:sp>
      <p:pic>
        <p:nvPicPr>
          <p:cNvPr id="35846" name="図 43" descr="ダイアグラム&#10;&#10;自動的に生成された説明">
            <a:extLst>
              <a:ext uri="{FF2B5EF4-FFF2-40B4-BE49-F238E27FC236}">
                <a16:creationId xmlns:a16="http://schemas.microsoft.com/office/drawing/2014/main" id="{68A6A587-2EA3-4C42-83CB-4AEE25C8C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2650DE96-4F9F-47F1-9229-5212917C852B}"/>
              </a:ext>
            </a:extLst>
          </p:cNvPr>
          <p:cNvSpPr txBox="1">
            <a:spLocks noChangeArrowheads="1"/>
          </p:cNvSpPr>
          <p:nvPr/>
        </p:nvSpPr>
        <p:spPr bwMode="auto">
          <a:xfrm>
            <a:off x="250825" y="796925"/>
            <a:ext cx="8642350" cy="92392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solidFill>
                  <a:srgbClr val="C00000"/>
                </a:solidFill>
                <a:latin typeface="+mn-ea"/>
                <a:ea typeface="+mn-ea"/>
              </a:rPr>
              <a:t>ユニバーサルデザイン</a:t>
            </a:r>
            <a:r>
              <a:rPr lang="en-US" altLang="ja-JP" sz="2800" b="1" dirty="0">
                <a:latin typeface="+mn-ea"/>
                <a:ea typeface="+mn-ea"/>
              </a:rPr>
              <a:t>(</a:t>
            </a:r>
            <a:r>
              <a:rPr lang="en-US" altLang="ja-JP" sz="2800" b="1" dirty="0">
                <a:solidFill>
                  <a:srgbClr val="C00000"/>
                </a:solidFill>
                <a:latin typeface="+mn-ea"/>
                <a:ea typeface="+mn-ea"/>
              </a:rPr>
              <a:t>UD</a:t>
            </a:r>
            <a:r>
              <a:rPr lang="en-US" altLang="ja-JP" sz="2800" b="1" dirty="0">
                <a:latin typeface="+mn-ea"/>
                <a:ea typeface="+mn-ea"/>
              </a:rPr>
              <a:t>)</a:t>
            </a:r>
            <a:r>
              <a:rPr lang="ja-JP" altLang="en-US" sz="2800" b="1" dirty="0">
                <a:solidFill>
                  <a:srgbClr val="C00000"/>
                </a:solidFill>
                <a:latin typeface="+mn-ea"/>
                <a:ea typeface="+mn-ea"/>
              </a:rPr>
              <a:t>の世界</a:t>
            </a:r>
          </a:p>
          <a:p>
            <a:pPr algn="ctr" eaLnBrk="1" hangingPunct="1">
              <a:defRPr/>
            </a:pPr>
            <a:r>
              <a:rPr lang="ja-JP" altLang="en-US" sz="2800" b="1" dirty="0">
                <a:latin typeface="+mn-ea"/>
                <a:ea typeface="+mn-ea"/>
              </a:rPr>
              <a:t>～人や環境にやさしいものづくりやまちづくり～</a:t>
            </a:r>
          </a:p>
        </p:txBody>
      </p:sp>
      <p:sp>
        <p:nvSpPr>
          <p:cNvPr id="35" name="正方形/長方形 34">
            <a:extLst>
              <a:ext uri="{FF2B5EF4-FFF2-40B4-BE49-F238E27FC236}">
                <a16:creationId xmlns:a16="http://schemas.microsoft.com/office/drawing/2014/main" id="{7DF1C93D-44CE-4044-823A-EB2E7DE2715E}"/>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小学生低学年～中学生むけ</a:t>
            </a:r>
          </a:p>
        </p:txBody>
      </p:sp>
      <p:sp>
        <p:nvSpPr>
          <p:cNvPr id="2" name="正方形/長方形 1">
            <a:extLst>
              <a:ext uri="{FF2B5EF4-FFF2-40B4-BE49-F238E27FC236}">
                <a16:creationId xmlns:a16="http://schemas.microsoft.com/office/drawing/2014/main" id="{3B7D2984-C2E0-4FD2-A159-0C6EE766E1E9}"/>
              </a:ext>
            </a:extLst>
          </p:cNvPr>
          <p:cNvSpPr/>
          <p:nvPr/>
        </p:nvSpPr>
        <p:spPr>
          <a:xfrm>
            <a:off x="-65088" y="5822950"/>
            <a:ext cx="2930526"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51C4BDF7-4617-48FB-9F9F-06165DB51D35}"/>
              </a:ext>
            </a:extLst>
          </p:cNvPr>
          <p:cNvSpPr/>
          <p:nvPr/>
        </p:nvSpPr>
        <p:spPr>
          <a:xfrm>
            <a:off x="-79375" y="6303963"/>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936A5267-D138-4AB0-817F-1A950AA29D16}"/>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B2CAA606-657E-4F38-B967-9CB7EBD5FBB5}"/>
              </a:ext>
            </a:extLst>
          </p:cNvPr>
          <p:cNvSpPr txBox="1"/>
          <p:nvPr/>
        </p:nvSpPr>
        <p:spPr>
          <a:xfrm>
            <a:off x="258078" y="2275285"/>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6D8DB4BD-C156-47F3-98EB-DA5FDE4B98F9}"/>
              </a:ext>
            </a:extLst>
          </p:cNvPr>
          <p:cNvSpPr txBox="1"/>
          <p:nvPr/>
        </p:nvSpPr>
        <p:spPr>
          <a:xfrm>
            <a:off x="274530" y="2768937"/>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A01487B9-71E8-4405-B60A-6B7D6EB256FC}"/>
              </a:ext>
            </a:extLst>
          </p:cNvPr>
          <p:cNvSpPr/>
          <p:nvPr/>
        </p:nvSpPr>
        <p:spPr>
          <a:xfrm>
            <a:off x="-79375" y="6545263"/>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準備するもの</a:t>
            </a:r>
            <a:r>
              <a:rPr lang="en-US" altLang="ja-JP" sz="1400" b="1" dirty="0">
                <a:latin typeface="+mn-ea"/>
                <a:ea typeface="+mn-ea"/>
              </a:rPr>
              <a:t>】</a:t>
            </a:r>
            <a:r>
              <a:rPr lang="ja-JP" altLang="en-US" sz="1400" b="1" dirty="0">
                <a:latin typeface="+mn-ea"/>
                <a:ea typeface="+mn-ea"/>
              </a:rPr>
              <a:t>筆記用具，色えんぴつ</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9A4F2CD3-4EE6-4974-8268-C96B253F2168}"/>
              </a:ext>
            </a:extLst>
          </p:cNvPr>
          <p:cNvSpPr txBox="1"/>
          <p:nvPr/>
        </p:nvSpPr>
        <p:spPr>
          <a:xfrm>
            <a:off x="258078" y="1831673"/>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63D4C23D-15FF-4726-B0D2-0705ED05D854}"/>
              </a:ext>
            </a:extLst>
          </p:cNvPr>
          <p:cNvSpPr txBox="1"/>
          <p:nvPr/>
        </p:nvSpPr>
        <p:spPr>
          <a:xfrm>
            <a:off x="1646238" y="1847850"/>
            <a:ext cx="4167187"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講義と体験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730560A6-AC72-43D3-B248-2CFF0660FED7}"/>
              </a:ext>
            </a:extLst>
          </p:cNvPr>
          <p:cNvSpPr/>
          <p:nvPr/>
        </p:nvSpPr>
        <p:spPr>
          <a:xfrm>
            <a:off x="-79375" y="6061075"/>
            <a:ext cx="352266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名程度</a:t>
            </a:r>
            <a:endParaRPr lang="en-US" altLang="ja-JP" sz="1400" b="1" dirty="0">
              <a:latin typeface="+mn-ea"/>
              <a:ea typeface="+mn-ea"/>
            </a:endParaRPr>
          </a:p>
        </p:txBody>
      </p:sp>
      <p:pic>
        <p:nvPicPr>
          <p:cNvPr id="35858" name="図 8">
            <a:extLst>
              <a:ext uri="{FF2B5EF4-FFF2-40B4-BE49-F238E27FC236}">
                <a16:creationId xmlns:a16="http://schemas.microsoft.com/office/drawing/2014/main" id="{545E3647-EB4A-475B-91BD-ABC15631E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378200"/>
            <a:ext cx="26765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9A919E12-352D-4BEF-920D-26403AC0F331}"/>
              </a:ext>
            </a:extLst>
          </p:cNvPr>
          <p:cNvSpPr txBox="1"/>
          <p:nvPr/>
        </p:nvSpPr>
        <p:spPr>
          <a:xfrm>
            <a:off x="111125" y="5397500"/>
            <a:ext cx="2809875" cy="368300"/>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まずは必要なことを</a:t>
            </a:r>
            <a:r>
              <a:rPr lang="ja-JP" altLang="en-US" dirty="0">
                <a:solidFill>
                  <a:srgbClr val="C00000"/>
                </a:solidFill>
                <a:latin typeface="ＭＳ ゴシック" panose="020B0609070205080204" pitchFamily="49" charset="-128"/>
                <a:ea typeface="ＭＳ ゴシック" panose="020B0609070205080204" pitchFamily="49" charset="-128"/>
              </a:rPr>
              <a:t>学び</a:t>
            </a:r>
            <a:r>
              <a:rPr lang="ja-JP" altLang="en-US" dirty="0">
                <a:latin typeface="ＭＳ ゴシック" panose="020B0609070205080204" pitchFamily="49" charset="-128"/>
                <a:ea typeface="ＭＳ ゴシック" panose="020B0609070205080204" pitchFamily="49" charset="-128"/>
              </a:rPr>
              <a:t>，</a:t>
            </a:r>
          </a:p>
        </p:txBody>
      </p:sp>
      <p:sp>
        <p:nvSpPr>
          <p:cNvPr id="12" name="テキスト ボックス 11">
            <a:extLst>
              <a:ext uri="{FF2B5EF4-FFF2-40B4-BE49-F238E27FC236}">
                <a16:creationId xmlns:a16="http://schemas.microsoft.com/office/drawing/2014/main" id="{3EF18C28-8A5D-4651-87BF-1A0E5A616F36}"/>
              </a:ext>
            </a:extLst>
          </p:cNvPr>
          <p:cNvSpPr txBox="1"/>
          <p:nvPr/>
        </p:nvSpPr>
        <p:spPr>
          <a:xfrm>
            <a:off x="5994400" y="5380038"/>
            <a:ext cx="3098800" cy="369887"/>
          </a:xfrm>
          <a:prstGeom prst="rect">
            <a:avLst/>
          </a:prstGeom>
          <a:solidFill>
            <a:schemeClr val="accent2">
              <a:lumMod val="20000"/>
              <a:lumOff val="80000"/>
            </a:schemeClr>
          </a:solidFill>
        </p:spPr>
        <p:txBody>
          <a:bodyPr rIns="0">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最後に</a:t>
            </a:r>
            <a:r>
              <a:rPr lang="ja-JP" altLang="en-US" dirty="0">
                <a:solidFill>
                  <a:srgbClr val="C00000"/>
                </a:solidFill>
                <a:latin typeface="ＭＳ ゴシック" panose="020B0609070205080204" pitchFamily="49" charset="-128"/>
                <a:ea typeface="ＭＳ ゴシック" panose="020B0609070205080204" pitchFamily="49" charset="-128"/>
              </a:rPr>
              <a:t>挑戦</a:t>
            </a:r>
            <a:r>
              <a:rPr lang="ja-JP" altLang="en-US" dirty="0">
                <a:latin typeface="ＭＳ ゴシック" panose="020B0609070205080204" pitchFamily="49" charset="-128"/>
                <a:ea typeface="ＭＳ ゴシック" panose="020B0609070205080204" pitchFamily="49" charset="-128"/>
              </a:rPr>
              <a:t>してみましょう！</a:t>
            </a:r>
          </a:p>
        </p:txBody>
      </p:sp>
      <p:sp>
        <p:nvSpPr>
          <p:cNvPr id="15" name="テキスト ボックス 14">
            <a:extLst>
              <a:ext uri="{FF2B5EF4-FFF2-40B4-BE49-F238E27FC236}">
                <a16:creationId xmlns:a16="http://schemas.microsoft.com/office/drawing/2014/main" id="{51A59B50-7CE3-4DD1-ABD2-503D2EC28D67}"/>
              </a:ext>
            </a:extLst>
          </p:cNvPr>
          <p:cNvSpPr txBox="1"/>
          <p:nvPr/>
        </p:nvSpPr>
        <p:spPr>
          <a:xfrm>
            <a:off x="3068638" y="5392738"/>
            <a:ext cx="2808287" cy="368300"/>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みんなで楽しく</a:t>
            </a:r>
            <a:r>
              <a:rPr lang="ja-JP" altLang="en-US" dirty="0">
                <a:solidFill>
                  <a:srgbClr val="C00000"/>
                </a:solidFill>
                <a:latin typeface="ＭＳ ゴシック" panose="020B0609070205080204" pitchFamily="49" charset="-128"/>
                <a:ea typeface="ＭＳ ゴシック" panose="020B0609070205080204" pitchFamily="49" charset="-128"/>
              </a:rPr>
              <a:t>理解して</a:t>
            </a:r>
            <a:r>
              <a:rPr lang="ja-JP" altLang="en-US" dirty="0">
                <a:latin typeface="ＭＳ ゴシック" panose="020B0609070205080204" pitchFamily="49" charset="-128"/>
                <a:ea typeface="ＭＳ ゴシック" panose="020B0609070205080204" pitchFamily="49" charset="-128"/>
              </a:rPr>
              <a:t>，</a:t>
            </a:r>
          </a:p>
        </p:txBody>
      </p:sp>
      <p:pic>
        <p:nvPicPr>
          <p:cNvPr id="35862" name="図 17">
            <a:extLst>
              <a:ext uri="{FF2B5EF4-FFF2-40B4-BE49-F238E27FC236}">
                <a16:creationId xmlns:a16="http://schemas.microsoft.com/office/drawing/2014/main" id="{119ADE59-3946-4A52-82CD-1A34108A6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400" y="3275013"/>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矢印: 右 12">
            <a:extLst>
              <a:ext uri="{FF2B5EF4-FFF2-40B4-BE49-F238E27FC236}">
                <a16:creationId xmlns:a16="http://schemas.microsoft.com/office/drawing/2014/main" id="{175E526F-0295-4710-9DB0-A03E9C92EDE2}"/>
              </a:ext>
            </a:extLst>
          </p:cNvPr>
          <p:cNvSpPr/>
          <p:nvPr/>
        </p:nvSpPr>
        <p:spPr>
          <a:xfrm>
            <a:off x="2671763" y="4305300"/>
            <a:ext cx="385762" cy="50482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sp>
        <p:nvSpPr>
          <p:cNvPr id="20" name="矢印: 右 19">
            <a:extLst>
              <a:ext uri="{FF2B5EF4-FFF2-40B4-BE49-F238E27FC236}">
                <a16:creationId xmlns:a16="http://schemas.microsoft.com/office/drawing/2014/main" id="{64238EF0-5F91-4F17-B644-95F8976522AD}"/>
              </a:ext>
            </a:extLst>
          </p:cNvPr>
          <p:cNvSpPr/>
          <p:nvPr/>
        </p:nvSpPr>
        <p:spPr>
          <a:xfrm>
            <a:off x="5813425" y="4321175"/>
            <a:ext cx="385763" cy="50482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pic>
        <p:nvPicPr>
          <p:cNvPr id="35865" name="Picture 2">
            <a:extLst>
              <a:ext uri="{FF2B5EF4-FFF2-40B4-BE49-F238E27FC236}">
                <a16:creationId xmlns:a16="http://schemas.microsoft.com/office/drawing/2014/main" id="{7D65DB3F-3833-4DA5-A3BC-9BEFE2CF0D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5813425"/>
            <a:ext cx="5476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a:extLst>
              <a:ext uri="{FF2B5EF4-FFF2-40B4-BE49-F238E27FC236}">
                <a16:creationId xmlns:a16="http://schemas.microsoft.com/office/drawing/2014/main" id="{CDF770D1-DB33-4368-A90E-181C1E2A69CA}"/>
              </a:ext>
            </a:extLst>
          </p:cNvPr>
          <p:cNvSpPr txBox="1"/>
          <p:nvPr/>
        </p:nvSpPr>
        <p:spPr>
          <a:xfrm>
            <a:off x="3421063" y="5815013"/>
            <a:ext cx="5083175" cy="646112"/>
          </a:xfrm>
          <a:prstGeom prst="rect">
            <a:avLst/>
          </a:prstGeom>
          <a:solidFill>
            <a:schemeClr val="accent6">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お母さん，お父さん，おばあさん，おじいさん，妹や弟，家族</a:t>
            </a:r>
            <a:r>
              <a:rPr lang="ja-JP" altLang="en-US" dirty="0">
                <a:solidFill>
                  <a:srgbClr val="C00000"/>
                </a:solidFill>
                <a:latin typeface="ＭＳ ゴシック" panose="020B0609070205080204" pitchFamily="49" charset="-128"/>
                <a:ea typeface="ＭＳ ゴシック" panose="020B0609070205080204" pitchFamily="49" charset="-128"/>
              </a:rPr>
              <a:t>みんなで参加できる</a:t>
            </a:r>
            <a:r>
              <a:rPr lang="ja-JP" altLang="en-US" dirty="0">
                <a:latin typeface="ＭＳ ゴシック" panose="020B0609070205080204" pitchFamily="49" charset="-128"/>
                <a:ea typeface="ＭＳ ゴシック" panose="020B0609070205080204" pitchFamily="49" charset="-128"/>
              </a:rPr>
              <a:t>ぞ！</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5">
            <a:extLst>
              <a:ext uri="{FF2B5EF4-FFF2-40B4-BE49-F238E27FC236}">
                <a16:creationId xmlns:a16="http://schemas.microsoft.com/office/drawing/2014/main" id="{7CAB9527-F556-432C-87EE-F676AC961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3033713"/>
            <a:ext cx="30781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図 2">
            <a:extLst>
              <a:ext uri="{FF2B5EF4-FFF2-40B4-BE49-F238E27FC236}">
                <a16:creationId xmlns:a16="http://schemas.microsoft.com/office/drawing/2014/main" id="{953513DC-9D9A-46A7-851F-88F27CF0F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3068638"/>
            <a:ext cx="293052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図 7">
            <a:extLst>
              <a:ext uri="{FF2B5EF4-FFF2-40B4-BE49-F238E27FC236}">
                <a16:creationId xmlns:a16="http://schemas.microsoft.com/office/drawing/2014/main" id="{36D3CC4B-C350-4D13-BE31-2D38E1ADE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625" y="3659188"/>
            <a:ext cx="3138488"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112812EC-E26A-4324-A62B-2FD8DF521CF9}"/>
              </a:ext>
            </a:extLst>
          </p:cNvPr>
          <p:cNvSpPr txBox="1"/>
          <p:nvPr/>
        </p:nvSpPr>
        <p:spPr>
          <a:xfrm>
            <a:off x="1657350" y="2338388"/>
            <a:ext cx="7300913" cy="646112"/>
          </a:xfrm>
          <a:prstGeom prst="rect">
            <a:avLst/>
          </a:prstGeom>
          <a:solidFill>
            <a:schemeClr val="accent4">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　自分が住んでみたいと思うまちについて考えてみよう！</a:t>
            </a:r>
          </a:p>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　考えたまちをグループで模型を作ることに挑戦！！</a:t>
            </a:r>
          </a:p>
        </p:txBody>
      </p:sp>
      <p:sp>
        <p:nvSpPr>
          <p:cNvPr id="19" name="テキスト ボックス 18">
            <a:extLst>
              <a:ext uri="{FF2B5EF4-FFF2-40B4-BE49-F238E27FC236}">
                <a16:creationId xmlns:a16="http://schemas.microsoft.com/office/drawing/2014/main" id="{5A0D8DB4-BDBC-42A6-B543-614277391006}"/>
              </a:ext>
            </a:extLst>
          </p:cNvPr>
          <p:cNvSpPr txBox="1"/>
          <p:nvPr/>
        </p:nvSpPr>
        <p:spPr>
          <a:xfrm>
            <a:off x="1638300" y="1949450"/>
            <a:ext cx="724693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住宅やまちの模型，ものづくり，まちづくり，デザイン</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B2F4D7E8-9C97-46CC-A59C-F2F704E24522}"/>
              </a:ext>
            </a:extLst>
          </p:cNvPr>
          <p:cNvSpPr txBox="1"/>
          <p:nvPr/>
        </p:nvSpPr>
        <p:spPr>
          <a:xfrm>
            <a:off x="3863975" y="6492875"/>
            <a:ext cx="5167313" cy="338138"/>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都市システム工学科　教授　齊藤　充弘　　　　</a:t>
            </a:r>
          </a:p>
        </p:txBody>
      </p:sp>
      <p:pic>
        <p:nvPicPr>
          <p:cNvPr id="15368" name="図 43" descr="ダイアグラム&#10;&#10;自動的に生成された説明">
            <a:extLst>
              <a:ext uri="{FF2B5EF4-FFF2-40B4-BE49-F238E27FC236}">
                <a16:creationId xmlns:a16="http://schemas.microsoft.com/office/drawing/2014/main" id="{66D7C6C4-BC95-4408-AE86-C771165D00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F5804D6C-AF96-497D-90E2-3208A5509088}"/>
              </a:ext>
            </a:extLst>
          </p:cNvPr>
          <p:cNvSpPr txBox="1">
            <a:spLocks noChangeArrowheads="1"/>
          </p:cNvSpPr>
          <p:nvPr/>
        </p:nvSpPr>
        <p:spPr bwMode="auto">
          <a:xfrm>
            <a:off x="250825" y="796925"/>
            <a:ext cx="8642350" cy="5619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solidFill>
                  <a:srgbClr val="C00000"/>
                </a:solidFill>
                <a:latin typeface="+mn-ea"/>
                <a:ea typeface="+mn-ea"/>
              </a:rPr>
              <a:t>まちの模型をつくってみよう！</a:t>
            </a:r>
          </a:p>
        </p:txBody>
      </p:sp>
      <p:sp>
        <p:nvSpPr>
          <p:cNvPr id="35" name="正方形/長方形 34">
            <a:extLst>
              <a:ext uri="{FF2B5EF4-FFF2-40B4-BE49-F238E27FC236}">
                <a16:creationId xmlns:a16="http://schemas.microsoft.com/office/drawing/2014/main" id="{369F8400-3FF8-436C-B09B-A4164BD612C4}"/>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小学生高学年～中学生むけ</a:t>
            </a:r>
          </a:p>
        </p:txBody>
      </p:sp>
      <p:sp>
        <p:nvSpPr>
          <p:cNvPr id="2" name="正方形/長方形 1">
            <a:extLst>
              <a:ext uri="{FF2B5EF4-FFF2-40B4-BE49-F238E27FC236}">
                <a16:creationId xmlns:a16="http://schemas.microsoft.com/office/drawing/2014/main" id="{8C9BD662-B32D-4A50-80FA-ECA00AD6015D}"/>
              </a:ext>
            </a:extLst>
          </p:cNvPr>
          <p:cNvSpPr/>
          <p:nvPr/>
        </p:nvSpPr>
        <p:spPr>
          <a:xfrm>
            <a:off x="-39688" y="5821363"/>
            <a:ext cx="2930526"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280122E3-B801-4545-B634-DFB7BDFED1A9}"/>
              </a:ext>
            </a:extLst>
          </p:cNvPr>
          <p:cNvSpPr/>
          <p:nvPr/>
        </p:nvSpPr>
        <p:spPr>
          <a:xfrm>
            <a:off x="-53975" y="630237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D9A3D056-6DE4-4B22-A4E9-4D86151B7F32}"/>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81F0ED9C-BBEF-4A52-9ED1-62030A842114}"/>
              </a:ext>
            </a:extLst>
          </p:cNvPr>
          <p:cNvSpPr txBox="1"/>
          <p:nvPr/>
        </p:nvSpPr>
        <p:spPr>
          <a:xfrm>
            <a:off x="250825" y="1957748"/>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6062568A-E00E-4D45-9E53-7FA6ED64979E}"/>
              </a:ext>
            </a:extLst>
          </p:cNvPr>
          <p:cNvSpPr txBox="1"/>
          <p:nvPr/>
        </p:nvSpPr>
        <p:spPr>
          <a:xfrm>
            <a:off x="267277" y="2451400"/>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D044C540-3D95-43E9-99FA-29F32C19E7CE}"/>
              </a:ext>
            </a:extLst>
          </p:cNvPr>
          <p:cNvSpPr/>
          <p:nvPr/>
        </p:nvSpPr>
        <p:spPr>
          <a:xfrm>
            <a:off x="-53975" y="6543675"/>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準備するもの</a:t>
            </a:r>
            <a:r>
              <a:rPr lang="en-US" altLang="ja-JP" sz="1400" b="1" dirty="0">
                <a:latin typeface="+mn-ea"/>
                <a:ea typeface="+mn-ea"/>
              </a:rPr>
              <a:t>】</a:t>
            </a:r>
            <a:r>
              <a:rPr lang="ja-JP" altLang="en-US" sz="1400" b="1" dirty="0">
                <a:latin typeface="+mn-ea"/>
                <a:ea typeface="+mn-ea"/>
              </a:rPr>
              <a:t>筆記用具，色えんぴつ</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7A03AA71-C34C-4804-AB46-7221FB236B04}"/>
              </a:ext>
            </a:extLst>
          </p:cNvPr>
          <p:cNvSpPr txBox="1"/>
          <p:nvPr/>
        </p:nvSpPr>
        <p:spPr>
          <a:xfrm>
            <a:off x="250825" y="1514136"/>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BCD11732-B806-4959-9B5E-48D676407DF2}"/>
              </a:ext>
            </a:extLst>
          </p:cNvPr>
          <p:cNvSpPr txBox="1"/>
          <p:nvPr/>
        </p:nvSpPr>
        <p:spPr>
          <a:xfrm>
            <a:off x="1638300" y="1530350"/>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講義と工作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50AF20DB-DFAA-4A73-B577-8AA442D6C50E}"/>
              </a:ext>
            </a:extLst>
          </p:cNvPr>
          <p:cNvSpPr/>
          <p:nvPr/>
        </p:nvSpPr>
        <p:spPr>
          <a:xfrm>
            <a:off x="-53975" y="6059488"/>
            <a:ext cx="361791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最小４名，最大</a:t>
            </a:r>
            <a:r>
              <a:rPr lang="en-US" altLang="ja-JP" sz="1400" b="1" dirty="0">
                <a:latin typeface="+mn-ea"/>
                <a:ea typeface="+mn-ea"/>
              </a:rPr>
              <a:t>20</a:t>
            </a:r>
            <a:r>
              <a:rPr lang="ja-JP" altLang="en-US" sz="1400" b="1" dirty="0">
                <a:latin typeface="+mn-ea"/>
                <a:ea typeface="+mn-ea"/>
              </a:rPr>
              <a:t>名程度</a:t>
            </a:r>
            <a:endParaRPr lang="en-US" altLang="ja-JP" sz="1400" b="1" dirty="0">
              <a:latin typeface="+mn-ea"/>
              <a:ea typeface="+mn-ea"/>
            </a:endParaRPr>
          </a:p>
        </p:txBody>
      </p:sp>
      <p:sp>
        <p:nvSpPr>
          <p:cNvPr id="11" name="テキスト ボックス 10">
            <a:extLst>
              <a:ext uri="{FF2B5EF4-FFF2-40B4-BE49-F238E27FC236}">
                <a16:creationId xmlns:a16="http://schemas.microsoft.com/office/drawing/2014/main" id="{E9AEAAF6-E73E-4EE3-B65B-4DDEA1C466EA}"/>
              </a:ext>
            </a:extLst>
          </p:cNvPr>
          <p:cNvSpPr txBox="1"/>
          <p:nvPr/>
        </p:nvSpPr>
        <p:spPr>
          <a:xfrm>
            <a:off x="117475" y="5330825"/>
            <a:ext cx="2930525" cy="368300"/>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まずはみんなで</a:t>
            </a:r>
            <a:r>
              <a:rPr lang="ja-JP" altLang="en-US" dirty="0">
                <a:solidFill>
                  <a:srgbClr val="C00000"/>
                </a:solidFill>
                <a:latin typeface="ＭＳ ゴシック" panose="020B0609070205080204" pitchFamily="49" charset="-128"/>
                <a:ea typeface="ＭＳ ゴシック" panose="020B0609070205080204" pitchFamily="49" charset="-128"/>
              </a:rPr>
              <a:t>計画</a:t>
            </a:r>
            <a:r>
              <a:rPr lang="ja-JP" altLang="en-US" dirty="0">
                <a:latin typeface="ＭＳ ゴシック" panose="020B0609070205080204" pitchFamily="49" charset="-128"/>
                <a:ea typeface="ＭＳ ゴシック" panose="020B0609070205080204" pitchFamily="49" charset="-128"/>
              </a:rPr>
              <a:t>します。</a:t>
            </a:r>
          </a:p>
        </p:txBody>
      </p:sp>
      <p:sp>
        <p:nvSpPr>
          <p:cNvPr id="12" name="テキスト ボックス 11">
            <a:extLst>
              <a:ext uri="{FF2B5EF4-FFF2-40B4-BE49-F238E27FC236}">
                <a16:creationId xmlns:a16="http://schemas.microsoft.com/office/drawing/2014/main" id="{40691F57-B724-4A90-9348-83F5D492C089}"/>
              </a:ext>
            </a:extLst>
          </p:cNvPr>
          <p:cNvSpPr txBox="1"/>
          <p:nvPr/>
        </p:nvSpPr>
        <p:spPr>
          <a:xfrm>
            <a:off x="6081713" y="5330825"/>
            <a:ext cx="2892425" cy="368300"/>
          </a:xfrm>
          <a:prstGeom prst="rect">
            <a:avLst/>
          </a:prstGeom>
          <a:solidFill>
            <a:schemeClr val="accent2">
              <a:lumMod val="20000"/>
              <a:lumOff val="80000"/>
            </a:schemeClr>
          </a:solidFill>
        </p:spPr>
        <p:txBody>
          <a:bodyPr rIns="0">
            <a:spAutoFit/>
          </a:bodyPr>
          <a:lstStyle/>
          <a:p>
            <a:pPr eaLnBrk="1" fontAlgn="auto" hangingPunct="1">
              <a:spcBef>
                <a:spcPts val="0"/>
              </a:spcBef>
              <a:spcAft>
                <a:spcPts val="0"/>
              </a:spcAft>
              <a:defRPr/>
            </a:pPr>
            <a:r>
              <a:rPr lang="ja-JP" altLang="en-US" dirty="0">
                <a:solidFill>
                  <a:srgbClr val="C00000"/>
                </a:solidFill>
                <a:latin typeface="ＭＳ ゴシック" panose="020B0609070205080204" pitchFamily="49" charset="-128"/>
                <a:ea typeface="ＭＳ ゴシック" panose="020B0609070205080204" pitchFamily="49" charset="-128"/>
              </a:rPr>
              <a:t>模型づくり</a:t>
            </a:r>
            <a:r>
              <a:rPr lang="ja-JP" altLang="en-US" dirty="0">
                <a:latin typeface="ＭＳ ゴシック" panose="020B0609070205080204" pitchFamily="49" charset="-128"/>
                <a:ea typeface="ＭＳ ゴシック" panose="020B0609070205080204" pitchFamily="49" charset="-128"/>
              </a:rPr>
              <a:t>に</a:t>
            </a:r>
            <a:r>
              <a:rPr lang="ja-JP" altLang="en-US" dirty="0">
                <a:solidFill>
                  <a:srgbClr val="C00000"/>
                </a:solidFill>
                <a:latin typeface="ＭＳ ゴシック" panose="020B0609070205080204" pitchFamily="49" charset="-128"/>
                <a:ea typeface="ＭＳ ゴシック" panose="020B0609070205080204" pitchFamily="49" charset="-128"/>
              </a:rPr>
              <a:t>挑戦</a:t>
            </a:r>
            <a:r>
              <a:rPr lang="ja-JP" altLang="en-US" dirty="0">
                <a:latin typeface="ＭＳ ゴシック" panose="020B0609070205080204" pitchFamily="49" charset="-128"/>
                <a:ea typeface="ＭＳ ゴシック" panose="020B0609070205080204" pitchFamily="49" charset="-128"/>
              </a:rPr>
              <a:t>します！</a:t>
            </a:r>
          </a:p>
        </p:txBody>
      </p:sp>
      <p:sp>
        <p:nvSpPr>
          <p:cNvPr id="15" name="テキスト ボックス 14">
            <a:extLst>
              <a:ext uri="{FF2B5EF4-FFF2-40B4-BE49-F238E27FC236}">
                <a16:creationId xmlns:a16="http://schemas.microsoft.com/office/drawing/2014/main" id="{0846144F-8FD0-4358-831A-BC156DF8BAB6}"/>
              </a:ext>
            </a:extLst>
          </p:cNvPr>
          <p:cNvSpPr txBox="1"/>
          <p:nvPr/>
        </p:nvSpPr>
        <p:spPr>
          <a:xfrm>
            <a:off x="3176588" y="5316538"/>
            <a:ext cx="2605087" cy="368300"/>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よく考えて</a:t>
            </a:r>
            <a:r>
              <a:rPr lang="ja-JP" altLang="en-US" dirty="0">
                <a:solidFill>
                  <a:srgbClr val="C00000"/>
                </a:solidFill>
                <a:latin typeface="ＭＳ ゴシック" panose="020B0609070205080204" pitchFamily="49" charset="-128"/>
                <a:ea typeface="ＭＳ ゴシック" panose="020B0609070205080204" pitchFamily="49" charset="-128"/>
              </a:rPr>
              <a:t>設計</a:t>
            </a:r>
            <a:r>
              <a:rPr lang="ja-JP" altLang="en-US" dirty="0">
                <a:latin typeface="ＭＳ ゴシック" panose="020B0609070205080204" pitchFamily="49" charset="-128"/>
                <a:ea typeface="ＭＳ ゴシック" panose="020B0609070205080204" pitchFamily="49" charset="-128"/>
              </a:rPr>
              <a:t>をして，</a:t>
            </a:r>
          </a:p>
        </p:txBody>
      </p:sp>
      <p:sp>
        <p:nvSpPr>
          <p:cNvPr id="13" name="矢印: 右 12">
            <a:extLst>
              <a:ext uri="{FF2B5EF4-FFF2-40B4-BE49-F238E27FC236}">
                <a16:creationId xmlns:a16="http://schemas.microsoft.com/office/drawing/2014/main" id="{A57150FA-6486-4FCB-B090-59A0BC4DB996}"/>
              </a:ext>
            </a:extLst>
          </p:cNvPr>
          <p:cNvSpPr/>
          <p:nvPr/>
        </p:nvSpPr>
        <p:spPr>
          <a:xfrm>
            <a:off x="2789238" y="4433888"/>
            <a:ext cx="387350" cy="50323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sp>
        <p:nvSpPr>
          <p:cNvPr id="20" name="矢印: 右 19">
            <a:extLst>
              <a:ext uri="{FF2B5EF4-FFF2-40B4-BE49-F238E27FC236}">
                <a16:creationId xmlns:a16="http://schemas.microsoft.com/office/drawing/2014/main" id="{A526E389-6D36-4653-B56E-ADF85D7BF62B}"/>
              </a:ext>
            </a:extLst>
          </p:cNvPr>
          <p:cNvSpPr/>
          <p:nvPr/>
        </p:nvSpPr>
        <p:spPr>
          <a:xfrm>
            <a:off x="5656263" y="4530725"/>
            <a:ext cx="385762" cy="50482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pic>
        <p:nvPicPr>
          <p:cNvPr id="15385" name="Picture 2">
            <a:extLst>
              <a:ext uri="{FF2B5EF4-FFF2-40B4-BE49-F238E27FC236}">
                <a16:creationId xmlns:a16="http://schemas.microsoft.com/office/drawing/2014/main" id="{2E01090D-D108-4718-BFAF-C9A2E5119E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5813425"/>
            <a:ext cx="5476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a:extLst>
              <a:ext uri="{FF2B5EF4-FFF2-40B4-BE49-F238E27FC236}">
                <a16:creationId xmlns:a16="http://schemas.microsoft.com/office/drawing/2014/main" id="{B0DD8337-B128-409C-9190-64E164606209}"/>
              </a:ext>
            </a:extLst>
          </p:cNvPr>
          <p:cNvSpPr txBox="1"/>
          <p:nvPr/>
        </p:nvSpPr>
        <p:spPr>
          <a:xfrm>
            <a:off x="3863975" y="5808663"/>
            <a:ext cx="4618038" cy="647700"/>
          </a:xfrm>
          <a:prstGeom prst="rect">
            <a:avLst/>
          </a:prstGeom>
          <a:solidFill>
            <a:schemeClr val="accent6">
              <a:lumMod val="20000"/>
              <a:lumOff val="80000"/>
            </a:schemeClr>
          </a:solidFill>
        </p:spPr>
        <p:txBody>
          <a:bodyPr>
            <a:spAutoFit/>
          </a:bodyPr>
          <a:lstStyle/>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わからないこと，むずかしいことは，</a:t>
            </a:r>
            <a:endParaRPr lang="en-US" altLang="ja-JP" dirty="0">
              <a:latin typeface="ＭＳ ゴシック" panose="020B0609070205080204" pitchFamily="49" charset="-128"/>
              <a:ea typeface="ＭＳ ゴシック" panose="020B0609070205080204" pitchFamily="49" charset="-128"/>
            </a:endParaRPr>
          </a:p>
          <a:p>
            <a:pPr eaLnBrk="1" fontAlgn="auto" hangingPunct="1">
              <a:spcBef>
                <a:spcPts val="0"/>
              </a:spcBef>
              <a:spcAft>
                <a:spcPts val="0"/>
              </a:spcAft>
              <a:defRPr/>
            </a:pPr>
            <a:r>
              <a:rPr lang="ja-JP" altLang="en-US" dirty="0">
                <a:latin typeface="ＭＳ ゴシック" panose="020B0609070205080204" pitchFamily="49" charset="-128"/>
                <a:ea typeface="ＭＳ ゴシック" panose="020B0609070205080204" pitchFamily="49" charset="-128"/>
              </a:rPr>
              <a:t>高専のみんなが</a:t>
            </a:r>
            <a:r>
              <a:rPr lang="ja-JP" altLang="en-US" dirty="0">
                <a:solidFill>
                  <a:srgbClr val="C00000"/>
                </a:solidFill>
                <a:latin typeface="ＭＳ ゴシック" panose="020B0609070205080204" pitchFamily="49" charset="-128"/>
                <a:ea typeface="ＭＳ ゴシック" panose="020B0609070205080204" pitchFamily="49" charset="-128"/>
              </a:rPr>
              <a:t>やさしく教えてくれる</a:t>
            </a:r>
            <a:r>
              <a:rPr lang="ja-JP" altLang="en-US" dirty="0">
                <a:latin typeface="ＭＳ ゴシック" panose="020B0609070205080204" pitchFamily="49" charset="-128"/>
                <a:ea typeface="ＭＳ ゴシック" panose="020B0609070205080204" pitchFamily="49" charset="-128"/>
              </a:rPr>
              <a:t>ぞ！</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正方形/長方形 38">
            <a:extLst>
              <a:ext uri="{FF2B5EF4-FFF2-40B4-BE49-F238E27FC236}">
                <a16:creationId xmlns:a16="http://schemas.microsoft.com/office/drawing/2014/main" id="{386D29FD-878F-4386-88B4-586B1073CA96}"/>
              </a:ext>
            </a:extLst>
          </p:cNvPr>
          <p:cNvSpPr>
            <a:spLocks noChangeArrowheads="1"/>
          </p:cNvSpPr>
          <p:nvPr/>
        </p:nvSpPr>
        <p:spPr bwMode="auto">
          <a:xfrm>
            <a:off x="395288" y="3121025"/>
            <a:ext cx="8640762" cy="2555875"/>
          </a:xfrm>
          <a:prstGeom prst="rect">
            <a:avLst/>
          </a:prstGeom>
          <a:solidFill>
            <a:srgbClr val="FFFFFF"/>
          </a:solidFill>
          <a:ln w="19046">
            <a:solidFill>
              <a:srgbClr val="7F7F7F"/>
            </a:solidFill>
            <a:miter lim="800000"/>
            <a:headEnd/>
            <a:tailEnd/>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endParaRPr lang="en-US" altLang="ja-JP" sz="1600" b="1">
              <a:solidFill>
                <a:srgbClr val="000000"/>
              </a:solidFill>
            </a:endParaRPr>
          </a:p>
          <a:p>
            <a:pPr hangingPunct="1"/>
            <a:endParaRPr lang="en-US" altLang="ja-JP" sz="1600" b="1">
              <a:solidFill>
                <a:srgbClr val="000000"/>
              </a:solidFill>
            </a:endParaRPr>
          </a:p>
        </p:txBody>
      </p:sp>
      <p:sp>
        <p:nvSpPr>
          <p:cNvPr id="41987" name="テキスト ボックス 13">
            <a:extLst>
              <a:ext uri="{FF2B5EF4-FFF2-40B4-BE49-F238E27FC236}">
                <a16:creationId xmlns:a16="http://schemas.microsoft.com/office/drawing/2014/main" id="{618AED54-2D1A-48A6-BD7C-2065C20D996F}"/>
              </a:ext>
            </a:extLst>
          </p:cNvPr>
          <p:cNvSpPr txBox="1">
            <a:spLocks noChangeArrowheads="1"/>
          </p:cNvSpPr>
          <p:nvPr/>
        </p:nvSpPr>
        <p:spPr bwMode="auto">
          <a:xfrm>
            <a:off x="1592263" y="2181225"/>
            <a:ext cx="7300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r>
              <a:rPr lang="ja-JP" altLang="ja-JP">
                <a:solidFill>
                  <a:srgbClr val="000000"/>
                </a:solidFill>
              </a:rPr>
              <a:t>身近な上水道および下水道を通して，水資源の重要性について考えます．実験を組み合わせれば，水処理の考え方や方法をより深く理解することができるでしょう．</a:t>
            </a:r>
            <a:endParaRPr lang="en-US" altLang="ja-JP">
              <a:solidFill>
                <a:srgbClr val="000000"/>
              </a:solidFill>
            </a:endParaRPr>
          </a:p>
        </p:txBody>
      </p:sp>
      <p:sp>
        <p:nvSpPr>
          <p:cNvPr id="41988" name="テキスト ボックス 18">
            <a:extLst>
              <a:ext uri="{FF2B5EF4-FFF2-40B4-BE49-F238E27FC236}">
                <a16:creationId xmlns:a16="http://schemas.microsoft.com/office/drawing/2014/main" id="{39EF4590-D083-4E53-902E-8B4245E84BC1}"/>
              </a:ext>
            </a:extLst>
          </p:cNvPr>
          <p:cNvSpPr txBox="1">
            <a:spLocks noChangeArrowheads="1"/>
          </p:cNvSpPr>
          <p:nvPr/>
        </p:nvSpPr>
        <p:spPr bwMode="auto">
          <a:xfrm>
            <a:off x="1622425" y="1776413"/>
            <a:ext cx="6910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r>
              <a:rPr lang="ja-JP" altLang="ja-JP" sz="2000" b="1">
                <a:solidFill>
                  <a:srgbClr val="000000"/>
                </a:solidFill>
              </a:rPr>
              <a:t>水循環、水環境、上水道、下水道、環境問題</a:t>
            </a:r>
            <a:endParaRPr lang="en-US" altLang="ja-JP" b="1">
              <a:solidFill>
                <a:srgbClr val="000000"/>
              </a:solidFill>
            </a:endParaRPr>
          </a:p>
        </p:txBody>
      </p:sp>
      <p:sp>
        <p:nvSpPr>
          <p:cNvPr id="41989" name="テキスト ボックス 31">
            <a:extLst>
              <a:ext uri="{FF2B5EF4-FFF2-40B4-BE49-F238E27FC236}">
                <a16:creationId xmlns:a16="http://schemas.microsoft.com/office/drawing/2014/main" id="{EB97C64E-7E48-4B0E-ABB2-8B4C0EFE9BF0}"/>
              </a:ext>
            </a:extLst>
          </p:cNvPr>
          <p:cNvSpPr txBox="1">
            <a:spLocks noChangeArrowheads="1"/>
          </p:cNvSpPr>
          <p:nvPr/>
        </p:nvSpPr>
        <p:spPr bwMode="auto">
          <a:xfrm>
            <a:off x="3714750" y="6065838"/>
            <a:ext cx="5167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r" hangingPunct="1"/>
            <a:r>
              <a:rPr lang="ja-JP" altLang="ja-JP" sz="1600" b="1" dirty="0">
                <a:solidFill>
                  <a:srgbClr val="000000"/>
                </a:solidFill>
              </a:rPr>
              <a:t>【担当者】都市システム工学科　教授　高荒　智子</a:t>
            </a:r>
            <a:endParaRPr lang="en-US" altLang="ja-JP" sz="1600" b="1" dirty="0">
              <a:solidFill>
                <a:srgbClr val="000000"/>
              </a:solidFill>
            </a:endParaRPr>
          </a:p>
        </p:txBody>
      </p:sp>
      <p:pic>
        <p:nvPicPr>
          <p:cNvPr id="41990" name="図 43" descr="ダイアグラム&#10;&#10;自動的に生成された説明">
            <a:extLst>
              <a:ext uri="{FF2B5EF4-FFF2-40B4-BE49-F238E27FC236}">
                <a16:creationId xmlns:a16="http://schemas.microsoft.com/office/drawing/2014/main" id="{8226A796-5521-4AF8-B010-37DCF62DD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テキスト ボックス 27">
            <a:extLst>
              <a:ext uri="{FF2B5EF4-FFF2-40B4-BE49-F238E27FC236}">
                <a16:creationId xmlns:a16="http://schemas.microsoft.com/office/drawing/2014/main" id="{6ACB79B8-2583-49E6-82F4-F880FF4DB6F8}"/>
              </a:ext>
            </a:extLst>
          </p:cNvPr>
          <p:cNvSpPr txBox="1">
            <a:spLocks noChangeArrowheads="1"/>
          </p:cNvSpPr>
          <p:nvPr/>
        </p:nvSpPr>
        <p:spPr bwMode="auto">
          <a:xfrm>
            <a:off x="250825" y="796925"/>
            <a:ext cx="8642350" cy="523875"/>
          </a:xfrm>
          <a:prstGeom prst="rect">
            <a:avLst/>
          </a:prstGeom>
          <a:solidFill>
            <a:srgbClr val="D0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hangingPunct="1"/>
            <a:r>
              <a:rPr lang="ja-JP" altLang="ja-JP" sz="2800" b="1">
                <a:solidFill>
                  <a:srgbClr val="000000"/>
                </a:solidFill>
              </a:rPr>
              <a:t>水処理を通して水資源の大切さを考えよう</a:t>
            </a:r>
            <a:endParaRPr lang="en-US" altLang="ja-JP" sz="2800" b="1">
              <a:solidFill>
                <a:srgbClr val="000000"/>
              </a:solidFill>
            </a:endParaRPr>
          </a:p>
        </p:txBody>
      </p:sp>
      <p:sp>
        <p:nvSpPr>
          <p:cNvPr id="41992" name="正方形/長方形 34">
            <a:extLst>
              <a:ext uri="{FF2B5EF4-FFF2-40B4-BE49-F238E27FC236}">
                <a16:creationId xmlns:a16="http://schemas.microsoft.com/office/drawing/2014/main" id="{400D763A-0186-4B65-88DB-A059DE2F8C5B}"/>
              </a:ext>
            </a:extLst>
          </p:cNvPr>
          <p:cNvSpPr>
            <a:spLocks noChangeArrowheads="1"/>
          </p:cNvSpPr>
          <p:nvPr/>
        </p:nvSpPr>
        <p:spPr bwMode="auto">
          <a:xfrm>
            <a:off x="3419475" y="200025"/>
            <a:ext cx="3540125" cy="449263"/>
          </a:xfrm>
          <a:prstGeom prst="rect">
            <a:avLst/>
          </a:prstGeom>
          <a:noFill/>
          <a:ln w="38103">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b" anchorCtr="1"/>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hangingPunct="1"/>
            <a:r>
              <a:rPr lang="ja-JP" altLang="ja-JP" sz="2000" b="1">
                <a:solidFill>
                  <a:srgbClr val="000000"/>
                </a:solidFill>
              </a:rPr>
              <a:t>小学生高学年～中学生向け</a:t>
            </a:r>
          </a:p>
        </p:txBody>
      </p:sp>
      <p:sp>
        <p:nvSpPr>
          <p:cNvPr id="41993" name="正方形/長方形 1">
            <a:extLst>
              <a:ext uri="{FF2B5EF4-FFF2-40B4-BE49-F238E27FC236}">
                <a16:creationId xmlns:a16="http://schemas.microsoft.com/office/drawing/2014/main" id="{B0E96C76-0EB4-48E6-A459-F099EB72F6AF}"/>
              </a:ext>
            </a:extLst>
          </p:cNvPr>
          <p:cNvSpPr>
            <a:spLocks noChangeArrowheads="1"/>
          </p:cNvSpPr>
          <p:nvPr/>
        </p:nvSpPr>
        <p:spPr bwMode="auto">
          <a:xfrm>
            <a:off x="127000" y="5813425"/>
            <a:ext cx="355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r>
              <a:rPr lang="ja-JP" altLang="ja-JP" sz="1400" b="1">
                <a:solidFill>
                  <a:srgbClr val="000000"/>
                </a:solidFill>
              </a:rPr>
              <a:t>【講座所要時間】１時間～</a:t>
            </a:r>
            <a:r>
              <a:rPr lang="en-US" altLang="ja-JP" sz="1400" b="1">
                <a:solidFill>
                  <a:srgbClr val="000000"/>
                </a:solidFill>
              </a:rPr>
              <a:t>2</a:t>
            </a:r>
            <a:r>
              <a:rPr lang="ja-JP" altLang="ja-JP" sz="1400" b="1">
                <a:solidFill>
                  <a:srgbClr val="000000"/>
                </a:solidFill>
              </a:rPr>
              <a:t>時間半</a:t>
            </a:r>
            <a:endParaRPr lang="en-US" altLang="ja-JP" sz="1400" b="1">
              <a:solidFill>
                <a:srgbClr val="000000"/>
              </a:solidFill>
            </a:endParaRPr>
          </a:p>
        </p:txBody>
      </p:sp>
      <p:sp>
        <p:nvSpPr>
          <p:cNvPr id="41994" name="正方形/長方形 40">
            <a:extLst>
              <a:ext uri="{FF2B5EF4-FFF2-40B4-BE49-F238E27FC236}">
                <a16:creationId xmlns:a16="http://schemas.microsoft.com/office/drawing/2014/main" id="{DBBA9D55-205B-47F3-A2FA-51263E090C9A}"/>
              </a:ext>
            </a:extLst>
          </p:cNvPr>
          <p:cNvSpPr>
            <a:spLocks noChangeArrowheads="1"/>
          </p:cNvSpPr>
          <p:nvPr/>
        </p:nvSpPr>
        <p:spPr bwMode="auto">
          <a:xfrm>
            <a:off x="112713" y="6294438"/>
            <a:ext cx="367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r>
              <a:rPr lang="ja-JP" altLang="ja-JP" sz="1400" b="1">
                <a:solidFill>
                  <a:srgbClr val="000000"/>
                </a:solidFill>
              </a:rPr>
              <a:t>【実施場所】屋内</a:t>
            </a:r>
            <a:endParaRPr lang="en-US" altLang="ja-JP" sz="1400" b="1">
              <a:solidFill>
                <a:srgbClr val="000000"/>
              </a:solidFill>
            </a:endParaRPr>
          </a:p>
        </p:txBody>
      </p:sp>
      <p:sp>
        <p:nvSpPr>
          <p:cNvPr id="41995" name="四角形: 角を丸くする 46">
            <a:extLst>
              <a:ext uri="{FF2B5EF4-FFF2-40B4-BE49-F238E27FC236}">
                <a16:creationId xmlns:a16="http://schemas.microsoft.com/office/drawing/2014/main" id="{562A1568-6404-4141-BC8C-96E11CCB5C91}"/>
              </a:ext>
            </a:extLst>
          </p:cNvPr>
          <p:cNvSpPr>
            <a:spLocks/>
          </p:cNvSpPr>
          <p:nvPr/>
        </p:nvSpPr>
        <p:spPr bwMode="auto">
          <a:xfrm>
            <a:off x="250825" y="171450"/>
            <a:ext cx="3036888" cy="492125"/>
          </a:xfrm>
          <a:custGeom>
            <a:avLst/>
            <a:gdLst>
              <a:gd name="T0" fmla="*/ 1516830 w 3037426"/>
              <a:gd name="T1" fmla="*/ 0 h 492120"/>
              <a:gd name="T2" fmla="*/ 3033661 w 3037426"/>
              <a:gd name="T3" fmla="*/ 246081 h 492120"/>
              <a:gd name="T4" fmla="*/ 1516830 w 3037426"/>
              <a:gd name="T5" fmla="*/ 492155 h 492120"/>
              <a:gd name="T6" fmla="*/ 0 w 3037426"/>
              <a:gd name="T7" fmla="*/ 246081 h 492120"/>
              <a:gd name="T8" fmla="*/ 17694720 60000 65536"/>
              <a:gd name="T9" fmla="*/ 0 60000 65536"/>
              <a:gd name="T10" fmla="*/ 5898240 60000 65536"/>
              <a:gd name="T11" fmla="*/ 11796480 60000 65536"/>
              <a:gd name="T12" fmla="*/ 24024 w 3037426"/>
              <a:gd name="T13" fmla="*/ 24024 h 492120"/>
              <a:gd name="T14" fmla="*/ 3013402 w 3037426"/>
              <a:gd name="T15" fmla="*/ 468096 h 492120"/>
            </a:gdLst>
            <a:ahLst/>
            <a:cxnLst>
              <a:cxn ang="T8">
                <a:pos x="T0" y="T1"/>
              </a:cxn>
              <a:cxn ang="T9">
                <a:pos x="T2" y="T3"/>
              </a:cxn>
              <a:cxn ang="T10">
                <a:pos x="T4" y="T5"/>
              </a:cxn>
              <a:cxn ang="T11">
                <a:pos x="T6" y="T7"/>
              </a:cxn>
            </a:cxnLst>
            <a:rect l="T12" t="T13" r="T14" b="T15"/>
            <a:pathLst>
              <a:path w="3037426" h="492120">
                <a:moveTo>
                  <a:pt x="82020" y="0"/>
                </a:moveTo>
                <a:lnTo>
                  <a:pt x="82020" y="0"/>
                </a:lnTo>
                <a:cubicBezTo>
                  <a:pt x="36721" y="0"/>
                  <a:pt x="0" y="36721"/>
                  <a:pt x="0" y="82019"/>
                </a:cubicBezTo>
                <a:lnTo>
                  <a:pt x="0" y="410100"/>
                </a:lnTo>
                <a:lnTo>
                  <a:pt x="0" y="410099"/>
                </a:lnTo>
                <a:cubicBezTo>
                  <a:pt x="0" y="455398"/>
                  <a:pt x="36721" y="492119"/>
                  <a:pt x="82019" y="492119"/>
                </a:cubicBezTo>
                <a:lnTo>
                  <a:pt x="2955406" y="492120"/>
                </a:lnTo>
                <a:lnTo>
                  <a:pt x="2955406" y="492119"/>
                </a:lnTo>
                <a:cubicBezTo>
                  <a:pt x="3000704" y="492119"/>
                  <a:pt x="3037426" y="455398"/>
                  <a:pt x="3037426" y="410100"/>
                </a:cubicBezTo>
                <a:lnTo>
                  <a:pt x="3037426" y="82020"/>
                </a:lnTo>
                <a:cubicBezTo>
                  <a:pt x="3037426" y="36721"/>
                  <a:pt x="3000704" y="0"/>
                  <a:pt x="2955406" y="0"/>
                </a:cubicBezTo>
                <a:lnTo>
                  <a:pt x="82020" y="0"/>
                </a:lnTo>
                <a:close/>
              </a:path>
            </a:pathLst>
          </a:custGeom>
          <a:solidFill>
            <a:srgbClr val="1E99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hangingPunct="1"/>
            <a:r>
              <a:rPr lang="ja-JP" altLang="ja-JP" sz="2400" b="1">
                <a:solidFill>
                  <a:srgbClr val="FFFFFF"/>
                </a:solidFill>
              </a:rPr>
              <a:t>公開講座・出前講座</a:t>
            </a:r>
            <a:endParaRPr lang="en-US" altLang="ja-JP" sz="2400" b="1">
              <a:solidFill>
                <a:srgbClr val="FFFFFF"/>
              </a:solidFill>
            </a:endParaRPr>
          </a:p>
        </p:txBody>
      </p:sp>
      <p:sp>
        <p:nvSpPr>
          <p:cNvPr id="12" name="テキスト ボックス 3">
            <a:extLst>
              <a:ext uri="{FF2B5EF4-FFF2-40B4-BE49-F238E27FC236}">
                <a16:creationId xmlns:a16="http://schemas.microsoft.com/office/drawing/2014/main" id="{D10914CF-77A6-47C1-B62C-A1DE6B3C903A}"/>
              </a:ext>
            </a:extLst>
          </p:cNvPr>
          <p:cNvSpPr txBox="1"/>
          <p:nvPr/>
        </p:nvSpPr>
        <p:spPr>
          <a:xfrm>
            <a:off x="234369" y="1784058"/>
            <a:ext cx="1370886" cy="369335"/>
          </a:xfrm>
          <a:prstGeom prst="rect">
            <a:avLst/>
          </a:prstGeom>
          <a:noFill/>
          <a:ln cap="flat">
            <a:noFill/>
          </a:ln>
        </p:spPr>
        <p:txBody>
          <a:bodyPr wrap="none">
            <a:spAutoFit/>
          </a:bodyPr>
          <a:lstStyle/>
          <a:p>
            <a:pPr fontAlgn="auto">
              <a:spcBef>
                <a:spcPts val="0"/>
              </a:spcBef>
              <a:spcAft>
                <a:spcPts val="0"/>
              </a:spcAft>
              <a:defRPr sz="1800" b="0" i="0" u="none" strike="noStrike" kern="0" cap="none" spc="0" baseline="0">
                <a:solidFill>
                  <a:srgbClr val="000000"/>
                </a:solidFill>
                <a:uFillTx/>
              </a:defRPr>
            </a:pPr>
            <a:r>
              <a:rPr lang="ja-JP" b="1" kern="0" spc="50">
                <a:solidFill>
                  <a:srgbClr val="000000"/>
                </a:solidFill>
                <a:highlight>
                  <a:srgbClr val="FFFF00"/>
                </a:highlight>
                <a:latin typeface="游ゴシック" pitchFamily="50"/>
                <a:ea typeface="游ゴシック" pitchFamily="50"/>
              </a:rPr>
              <a:t>キーワード</a:t>
            </a:r>
            <a:endParaRPr lang="en-US" b="1" kern="0" spc="50">
              <a:solidFill>
                <a:srgbClr val="000000"/>
              </a:solidFill>
              <a:highlight>
                <a:srgbClr val="FFFF00"/>
              </a:highlight>
              <a:latin typeface="游ゴシック" pitchFamily="50"/>
              <a:ea typeface="游ゴシック" pitchFamily="50"/>
            </a:endParaRPr>
          </a:p>
        </p:txBody>
      </p:sp>
      <p:sp>
        <p:nvSpPr>
          <p:cNvPr id="13" name="テキスト ボックス 4">
            <a:extLst>
              <a:ext uri="{FF2B5EF4-FFF2-40B4-BE49-F238E27FC236}">
                <a16:creationId xmlns:a16="http://schemas.microsoft.com/office/drawing/2014/main" id="{1F042736-C630-4E89-9BAF-16DC0A9ADB5D}"/>
              </a:ext>
            </a:extLst>
          </p:cNvPr>
          <p:cNvSpPr txBox="1"/>
          <p:nvPr/>
        </p:nvSpPr>
        <p:spPr>
          <a:xfrm>
            <a:off x="250829" y="2171828"/>
            <a:ext cx="1370886" cy="369335"/>
          </a:xfrm>
          <a:prstGeom prst="rect">
            <a:avLst/>
          </a:prstGeom>
          <a:noFill/>
          <a:ln cap="flat">
            <a:noFill/>
          </a:ln>
        </p:spPr>
        <p:txBody>
          <a:bodyPr wrap="none">
            <a:spAutoFit/>
          </a:bodyPr>
          <a:lstStyle/>
          <a:p>
            <a:pPr fontAlgn="auto">
              <a:spcBef>
                <a:spcPts val="0"/>
              </a:spcBef>
              <a:spcAft>
                <a:spcPts val="0"/>
              </a:spcAft>
              <a:defRPr sz="1800" b="0" i="0" u="none" strike="noStrike" kern="0" cap="none" spc="0" baseline="0">
                <a:solidFill>
                  <a:srgbClr val="000000"/>
                </a:solidFill>
                <a:uFillTx/>
              </a:defRPr>
            </a:pPr>
            <a:r>
              <a:rPr lang="ja-JP" b="1" kern="0" spc="50">
                <a:solidFill>
                  <a:srgbClr val="000000"/>
                </a:solidFill>
                <a:highlight>
                  <a:srgbClr val="FFFF00"/>
                </a:highlight>
                <a:latin typeface="游ゴシック" pitchFamily="50"/>
                <a:ea typeface="游ゴシック" pitchFamily="50"/>
              </a:rPr>
              <a:t>講座の概要</a:t>
            </a:r>
            <a:endParaRPr lang="en-US" b="1" kern="0" spc="50">
              <a:solidFill>
                <a:srgbClr val="000000"/>
              </a:solidFill>
              <a:highlight>
                <a:srgbClr val="FFFF00"/>
              </a:highlight>
              <a:latin typeface="游ゴシック" pitchFamily="50"/>
              <a:ea typeface="游ゴシック" pitchFamily="50"/>
            </a:endParaRPr>
          </a:p>
        </p:txBody>
      </p:sp>
      <p:sp>
        <p:nvSpPr>
          <p:cNvPr id="41998" name="正方形/長方形 20">
            <a:extLst>
              <a:ext uri="{FF2B5EF4-FFF2-40B4-BE49-F238E27FC236}">
                <a16:creationId xmlns:a16="http://schemas.microsoft.com/office/drawing/2014/main" id="{9F34A197-6F68-49B8-8E80-5E0E771AE866}"/>
              </a:ext>
            </a:extLst>
          </p:cNvPr>
          <p:cNvSpPr>
            <a:spLocks noChangeArrowheads="1"/>
          </p:cNvSpPr>
          <p:nvPr/>
        </p:nvSpPr>
        <p:spPr bwMode="auto">
          <a:xfrm>
            <a:off x="112713" y="6535738"/>
            <a:ext cx="4171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r>
              <a:rPr lang="ja-JP" altLang="ja-JP" sz="1400" b="1">
                <a:solidFill>
                  <a:srgbClr val="000000"/>
                </a:solidFill>
              </a:rPr>
              <a:t>【費用負担】材料費 一人あたり</a:t>
            </a:r>
            <a:r>
              <a:rPr lang="en-US" altLang="ja-JP" sz="1400" b="1">
                <a:solidFill>
                  <a:srgbClr val="000000"/>
                </a:solidFill>
              </a:rPr>
              <a:t>500</a:t>
            </a:r>
            <a:r>
              <a:rPr lang="ja-JP" altLang="ja-JP" sz="1400" b="1">
                <a:solidFill>
                  <a:srgbClr val="000000"/>
                </a:solidFill>
              </a:rPr>
              <a:t>円程度</a:t>
            </a:r>
            <a:endParaRPr lang="en-US" altLang="ja-JP" sz="1400" b="1">
              <a:solidFill>
                <a:srgbClr val="000000"/>
              </a:solidFill>
            </a:endParaRPr>
          </a:p>
        </p:txBody>
      </p:sp>
      <p:sp>
        <p:nvSpPr>
          <p:cNvPr id="15" name="テキスト ボックス 24">
            <a:extLst>
              <a:ext uri="{FF2B5EF4-FFF2-40B4-BE49-F238E27FC236}">
                <a16:creationId xmlns:a16="http://schemas.microsoft.com/office/drawing/2014/main" id="{00B79BE0-BAD3-47D6-9DD3-96CF91A0FEE4}"/>
              </a:ext>
            </a:extLst>
          </p:cNvPr>
          <p:cNvSpPr txBox="1"/>
          <p:nvPr/>
        </p:nvSpPr>
        <p:spPr>
          <a:xfrm>
            <a:off x="234369" y="1377004"/>
            <a:ext cx="1370886" cy="369335"/>
          </a:xfrm>
          <a:prstGeom prst="rect">
            <a:avLst/>
          </a:prstGeom>
          <a:noFill/>
          <a:ln cap="flat">
            <a:noFill/>
          </a:ln>
        </p:spPr>
        <p:txBody>
          <a:bodyPr wrap="none">
            <a:spAutoFit/>
          </a:bodyPr>
          <a:lstStyle/>
          <a:p>
            <a:pPr fontAlgn="auto">
              <a:spcBef>
                <a:spcPts val="0"/>
              </a:spcBef>
              <a:spcAft>
                <a:spcPts val="0"/>
              </a:spcAft>
              <a:defRPr sz="1800" b="0" i="0" u="none" strike="noStrike" kern="0" cap="none" spc="0" baseline="0">
                <a:solidFill>
                  <a:srgbClr val="000000"/>
                </a:solidFill>
                <a:uFillTx/>
              </a:defRPr>
            </a:pPr>
            <a:r>
              <a:rPr lang="ja-JP" b="1" kern="0" spc="50">
                <a:solidFill>
                  <a:srgbClr val="000000"/>
                </a:solidFill>
                <a:highlight>
                  <a:srgbClr val="FFFF00"/>
                </a:highlight>
                <a:latin typeface="游ゴシック" pitchFamily="50"/>
                <a:ea typeface="游ゴシック" pitchFamily="50"/>
              </a:rPr>
              <a:t>講座の分類</a:t>
            </a:r>
            <a:endParaRPr lang="en-US" b="1" kern="0" spc="50">
              <a:solidFill>
                <a:srgbClr val="000000"/>
              </a:solidFill>
              <a:highlight>
                <a:srgbClr val="FFFF00"/>
              </a:highlight>
              <a:latin typeface="游ゴシック" pitchFamily="50"/>
              <a:ea typeface="游ゴシック" pitchFamily="50"/>
            </a:endParaRPr>
          </a:p>
        </p:txBody>
      </p:sp>
      <p:sp>
        <p:nvSpPr>
          <p:cNvPr id="42000" name="テキスト ボックス 26">
            <a:extLst>
              <a:ext uri="{FF2B5EF4-FFF2-40B4-BE49-F238E27FC236}">
                <a16:creationId xmlns:a16="http://schemas.microsoft.com/office/drawing/2014/main" id="{4D44A163-D3FE-45FF-AB86-52787D24850F}"/>
              </a:ext>
            </a:extLst>
          </p:cNvPr>
          <p:cNvSpPr txBox="1">
            <a:spLocks noChangeArrowheads="1"/>
          </p:cNvSpPr>
          <p:nvPr/>
        </p:nvSpPr>
        <p:spPr bwMode="auto">
          <a:xfrm>
            <a:off x="1622425" y="1393825"/>
            <a:ext cx="4167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r>
              <a:rPr lang="ja-JP" altLang="ja-JP" b="1">
                <a:solidFill>
                  <a:srgbClr val="000000"/>
                </a:solidFill>
              </a:rPr>
              <a:t>講義・実験（希望があれば）</a:t>
            </a:r>
            <a:endParaRPr lang="en-US" altLang="ja-JP" b="1">
              <a:solidFill>
                <a:srgbClr val="000000"/>
              </a:solidFill>
            </a:endParaRPr>
          </a:p>
        </p:txBody>
      </p:sp>
      <p:sp>
        <p:nvSpPr>
          <p:cNvPr id="42001" name="正方形/長方形 28">
            <a:extLst>
              <a:ext uri="{FF2B5EF4-FFF2-40B4-BE49-F238E27FC236}">
                <a16:creationId xmlns:a16="http://schemas.microsoft.com/office/drawing/2014/main" id="{3B378AC2-CF6D-49E3-8DE0-76E610D10B4A}"/>
              </a:ext>
            </a:extLst>
          </p:cNvPr>
          <p:cNvSpPr>
            <a:spLocks noChangeArrowheads="1"/>
          </p:cNvSpPr>
          <p:nvPr/>
        </p:nvSpPr>
        <p:spPr bwMode="auto">
          <a:xfrm>
            <a:off x="112713" y="6051550"/>
            <a:ext cx="3522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hangingPunct="1"/>
            <a:r>
              <a:rPr lang="ja-JP" altLang="ja-JP" sz="1400" b="1">
                <a:solidFill>
                  <a:srgbClr val="000000"/>
                </a:solidFill>
              </a:rPr>
              <a:t>【対応可能人数】最小</a:t>
            </a:r>
            <a:r>
              <a:rPr lang="en-US" altLang="ja-JP" sz="1400" b="1">
                <a:solidFill>
                  <a:srgbClr val="000000"/>
                </a:solidFill>
              </a:rPr>
              <a:t>1</a:t>
            </a:r>
            <a:r>
              <a:rPr lang="ja-JP" altLang="ja-JP" sz="1400" b="1">
                <a:solidFill>
                  <a:srgbClr val="000000"/>
                </a:solidFill>
              </a:rPr>
              <a:t>名、最大</a:t>
            </a:r>
            <a:r>
              <a:rPr lang="en-US" altLang="ja-JP" sz="1400" b="1">
                <a:solidFill>
                  <a:srgbClr val="000000"/>
                </a:solidFill>
              </a:rPr>
              <a:t>30</a:t>
            </a:r>
            <a:r>
              <a:rPr lang="ja-JP" altLang="ja-JP" sz="1400" b="1">
                <a:solidFill>
                  <a:srgbClr val="000000"/>
                </a:solidFill>
              </a:rPr>
              <a:t>名</a:t>
            </a:r>
            <a:endParaRPr lang="en-US" altLang="ja-JP" sz="1400" b="1">
              <a:solidFill>
                <a:srgbClr val="000000"/>
              </a:solidFill>
            </a:endParaRPr>
          </a:p>
        </p:txBody>
      </p:sp>
      <p:pic>
        <p:nvPicPr>
          <p:cNvPr id="42002" name="図 6">
            <a:extLst>
              <a:ext uri="{FF2B5EF4-FFF2-40B4-BE49-F238E27FC236}">
                <a16:creationId xmlns:a16="http://schemas.microsoft.com/office/drawing/2014/main" id="{3675E2B3-F865-48C5-B4FE-BCCF9658D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538" y="3659188"/>
            <a:ext cx="254793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テキスト ボックス 30">
            <a:extLst>
              <a:ext uri="{FF2B5EF4-FFF2-40B4-BE49-F238E27FC236}">
                <a16:creationId xmlns:a16="http://schemas.microsoft.com/office/drawing/2014/main" id="{678CE3EB-E5A3-4755-9574-9305F3A22E88}"/>
              </a:ext>
            </a:extLst>
          </p:cNvPr>
          <p:cNvSpPr txBox="1">
            <a:spLocks noChangeArrowheads="1"/>
          </p:cNvSpPr>
          <p:nvPr/>
        </p:nvSpPr>
        <p:spPr bwMode="auto">
          <a:xfrm>
            <a:off x="6737350" y="3294063"/>
            <a:ext cx="1965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ja-JP" sz="1200">
                <a:solidFill>
                  <a:srgbClr val="000000"/>
                </a:solidFill>
              </a:rPr>
              <a:t>水質測定の様子</a:t>
            </a:r>
            <a:endParaRPr lang="en-US" altLang="ja-JP" sz="1200">
              <a:solidFill>
                <a:srgbClr val="000000"/>
              </a:solidFill>
            </a:endParaRPr>
          </a:p>
        </p:txBody>
      </p:sp>
      <p:grpSp>
        <p:nvGrpSpPr>
          <p:cNvPr id="42004" name="グループ化 10">
            <a:extLst>
              <a:ext uri="{FF2B5EF4-FFF2-40B4-BE49-F238E27FC236}">
                <a16:creationId xmlns:a16="http://schemas.microsoft.com/office/drawing/2014/main" id="{8DD34398-C8DE-4C81-BE74-D661D1F0F3C5}"/>
              </a:ext>
            </a:extLst>
          </p:cNvPr>
          <p:cNvGrpSpPr>
            <a:grpSpLocks/>
          </p:cNvGrpSpPr>
          <p:nvPr/>
        </p:nvGrpSpPr>
        <p:grpSpPr bwMode="auto">
          <a:xfrm>
            <a:off x="3784600" y="3273425"/>
            <a:ext cx="2619375" cy="2317750"/>
            <a:chOff x="3784308" y="3273140"/>
            <a:chExt cx="2619573" cy="2317418"/>
          </a:xfrm>
        </p:grpSpPr>
        <p:pic>
          <p:nvPicPr>
            <p:cNvPr id="42007" name="図 9">
              <a:extLst>
                <a:ext uri="{FF2B5EF4-FFF2-40B4-BE49-F238E27FC236}">
                  <a16:creationId xmlns:a16="http://schemas.microsoft.com/office/drawing/2014/main" id="{97E00410-763D-4222-9A0C-5EFAE12A1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869" y="3679545"/>
              <a:ext cx="2548012" cy="191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テキスト ボックス 32">
              <a:extLst>
                <a:ext uri="{FF2B5EF4-FFF2-40B4-BE49-F238E27FC236}">
                  <a16:creationId xmlns:a16="http://schemas.microsoft.com/office/drawing/2014/main" id="{24D4499F-AF6F-4261-AC42-72F325EF9D67}"/>
                </a:ext>
              </a:extLst>
            </p:cNvPr>
            <p:cNvSpPr txBox="1">
              <a:spLocks noChangeArrowheads="1"/>
            </p:cNvSpPr>
            <p:nvPr/>
          </p:nvSpPr>
          <p:spPr bwMode="auto">
            <a:xfrm>
              <a:off x="3784308" y="3273140"/>
              <a:ext cx="2548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ja-JP" sz="1200">
                  <a:solidFill>
                    <a:srgbClr val="000000"/>
                  </a:solidFill>
                </a:rPr>
                <a:t>薬品を使った水処理実験</a:t>
              </a:r>
              <a:endParaRPr lang="en-US" altLang="ja-JP" sz="1200">
                <a:solidFill>
                  <a:srgbClr val="000000"/>
                </a:solidFill>
              </a:endParaRPr>
            </a:p>
          </p:txBody>
        </p:sp>
      </p:grpSp>
      <p:pic>
        <p:nvPicPr>
          <p:cNvPr id="42005" name="図 35">
            <a:extLst>
              <a:ext uri="{FF2B5EF4-FFF2-40B4-BE49-F238E27FC236}">
                <a16:creationId xmlns:a16="http://schemas.microsoft.com/office/drawing/2014/main" id="{950C28C5-3C93-4E6F-9922-318F000E8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3" y="3730625"/>
            <a:ext cx="32575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6" name="テキスト ボックス 36">
            <a:extLst>
              <a:ext uri="{FF2B5EF4-FFF2-40B4-BE49-F238E27FC236}">
                <a16:creationId xmlns:a16="http://schemas.microsoft.com/office/drawing/2014/main" id="{A77A08D3-ABFB-43CA-BDA1-1D06D0AC95FD}"/>
              </a:ext>
            </a:extLst>
          </p:cNvPr>
          <p:cNvSpPr txBox="1">
            <a:spLocks noChangeArrowheads="1"/>
          </p:cNvSpPr>
          <p:nvPr/>
        </p:nvSpPr>
        <p:spPr bwMode="auto">
          <a:xfrm>
            <a:off x="374650" y="3205163"/>
            <a:ext cx="340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ja-JP" sz="1200">
                <a:solidFill>
                  <a:srgbClr val="000000"/>
                </a:solidFill>
              </a:rPr>
              <a:t>水は日常生活や生命維持に欠かせない．</a:t>
            </a:r>
            <a:endParaRPr lang="en-US" altLang="ja-JP" sz="1200">
              <a:solidFill>
                <a:srgbClr val="000000"/>
              </a:solidFill>
            </a:endParaRPr>
          </a:p>
          <a:p>
            <a:pPr algn="ctr"/>
            <a:r>
              <a:rPr lang="ja-JP" altLang="ja-JP" sz="1200">
                <a:solidFill>
                  <a:srgbClr val="000000"/>
                </a:solidFill>
              </a:rPr>
              <a:t>水処理の必要性とは？</a:t>
            </a:r>
            <a:endParaRPr lang="en-US" altLang="ja-JP" sz="1200">
              <a:solidFill>
                <a:srgbClr val="000000"/>
              </a:solidFill>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593AE6C-0078-4166-8E42-669866187649}"/>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C3C45C9-DB30-4EF5-AD61-AD1272264A7D}"/>
              </a:ext>
            </a:extLst>
          </p:cNvPr>
          <p:cNvSpPr txBox="1"/>
          <p:nvPr/>
        </p:nvSpPr>
        <p:spPr>
          <a:xfrm>
            <a:off x="1592263" y="2181225"/>
            <a:ext cx="7300912" cy="923330"/>
          </a:xfrm>
          <a:prstGeom prst="rect">
            <a:avLst/>
          </a:prstGeom>
          <a:noFill/>
        </p:spPr>
        <p:txBody>
          <a:bodyPr>
            <a:spAutoFit/>
          </a:bodyPr>
          <a:lstStyle/>
          <a:p>
            <a:pPr algn="just" eaLnBrk="1" fontAlgn="auto" hangingPunct="1">
              <a:spcBef>
                <a:spcPts val="0"/>
              </a:spcBef>
              <a:spcAft>
                <a:spcPts val="0"/>
              </a:spcAft>
              <a:defRPr/>
            </a:pPr>
            <a:r>
              <a:rPr lang="ja-JP" altLang="en-US" dirty="0">
                <a:latin typeface="+mn-ea"/>
                <a:ea typeface="+mn-ea"/>
              </a:rPr>
              <a:t>土をよ～く観察すると“キラキラとした土のつぶ”を発見できたり、土に水をまぜるとやわらかくなります。そのような、土の性質について</a:t>
            </a:r>
            <a:br>
              <a:rPr lang="en-US" altLang="ja-JP" dirty="0">
                <a:latin typeface="+mn-ea"/>
                <a:ea typeface="+mn-ea"/>
              </a:rPr>
            </a:br>
            <a:r>
              <a:rPr lang="ja-JP" altLang="en-US" dirty="0">
                <a:latin typeface="+mn-ea"/>
                <a:ea typeface="+mn-ea"/>
              </a:rPr>
              <a:t>光るどろだんご作りをしながら「楽しく・体験」してみませんか？</a:t>
            </a:r>
          </a:p>
        </p:txBody>
      </p:sp>
      <p:sp>
        <p:nvSpPr>
          <p:cNvPr id="19" name="テキスト ボックス 18">
            <a:extLst>
              <a:ext uri="{FF2B5EF4-FFF2-40B4-BE49-F238E27FC236}">
                <a16:creationId xmlns:a16="http://schemas.microsoft.com/office/drawing/2014/main" id="{FB4F371C-083F-431A-A0E1-B8340D183AA3}"/>
              </a:ext>
            </a:extLst>
          </p:cNvPr>
          <p:cNvSpPr txBox="1"/>
          <p:nvPr/>
        </p:nvSpPr>
        <p:spPr>
          <a:xfrm>
            <a:off x="1622424" y="1776413"/>
            <a:ext cx="6621983" cy="400110"/>
          </a:xfrm>
          <a:prstGeom prst="rect">
            <a:avLst/>
          </a:prstGeom>
          <a:noFill/>
        </p:spPr>
        <p:txBody>
          <a:bodyPr wrap="square">
            <a:spAutoFit/>
          </a:bodyPr>
          <a:lstStyle/>
          <a:p>
            <a:pPr eaLnBrk="1" fontAlgn="auto" hangingPunct="1">
              <a:spcBef>
                <a:spcPts val="0"/>
              </a:spcBef>
              <a:spcAft>
                <a:spcPts val="0"/>
              </a:spcAft>
              <a:defRPr/>
            </a:pPr>
            <a:r>
              <a:rPr lang="ja-JP" altLang="en-US" sz="2000" b="1" dirty="0">
                <a:latin typeface="+mn-ea"/>
                <a:ea typeface="+mn-ea"/>
              </a:rPr>
              <a:t>どろだんご、土のつぶ、土のやわらかさ</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F387FDE2-9B18-46A0-A221-82AB0A453D07}"/>
              </a:ext>
            </a:extLst>
          </p:cNvPr>
          <p:cNvSpPr txBox="1"/>
          <p:nvPr/>
        </p:nvSpPr>
        <p:spPr>
          <a:xfrm>
            <a:off x="3714750" y="6065838"/>
            <a:ext cx="5167313" cy="58477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都市システム工学科　助教　三浦　拓也</a:t>
            </a:r>
            <a:br>
              <a:rPr lang="en-US" altLang="ja-JP" sz="1600" b="1" dirty="0">
                <a:latin typeface="+mn-ea"/>
                <a:ea typeface="+mn-ea"/>
              </a:rPr>
            </a:br>
            <a:r>
              <a:rPr lang="ja-JP" altLang="en-US" sz="1600" b="1" dirty="0">
                <a:latin typeface="+mn-ea"/>
                <a:ea typeface="+mn-ea"/>
              </a:rPr>
              <a:t>　　　　　</a:t>
            </a:r>
          </a:p>
        </p:txBody>
      </p:sp>
      <p:pic>
        <p:nvPicPr>
          <p:cNvPr id="3080" name="図 43" descr="ダイアグラム&#10;&#10;自動的に生成された説明">
            <a:extLst>
              <a:ext uri="{FF2B5EF4-FFF2-40B4-BE49-F238E27FC236}">
                <a16:creationId xmlns:a16="http://schemas.microsoft.com/office/drawing/2014/main" id="{58761856-CABB-96DC-0884-A2C211013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761C98B1-0976-4495-B7DD-BD0E90DF2367}"/>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光るどろだんごを作って土のことをもっと知ろう！</a:t>
            </a:r>
          </a:p>
        </p:txBody>
      </p:sp>
      <p:sp>
        <p:nvSpPr>
          <p:cNvPr id="35" name="正方形/長方形 34">
            <a:extLst>
              <a:ext uri="{FF2B5EF4-FFF2-40B4-BE49-F238E27FC236}">
                <a16:creationId xmlns:a16="http://schemas.microsoft.com/office/drawing/2014/main" id="{BDBA0B5B-6E02-4967-82DD-D1B45F6AD73B}"/>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小学生・中学生</a:t>
            </a:r>
          </a:p>
        </p:txBody>
      </p:sp>
      <p:sp>
        <p:nvSpPr>
          <p:cNvPr id="2" name="正方形/長方形 1">
            <a:extLst>
              <a:ext uri="{FF2B5EF4-FFF2-40B4-BE49-F238E27FC236}">
                <a16:creationId xmlns:a16="http://schemas.microsoft.com/office/drawing/2014/main" id="{28F23A2C-8525-4C89-8CF1-7277F6A5F57D}"/>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DC9176AC-7A09-4BC9-90A6-AC7F1BB134CA}"/>
              </a:ext>
            </a:extLst>
          </p:cNvPr>
          <p:cNvSpPr/>
          <p:nvPr/>
        </p:nvSpPr>
        <p:spPr>
          <a:xfrm>
            <a:off x="127000" y="6383535"/>
            <a:ext cx="3868936" cy="307777"/>
          </a:xfrm>
          <a:prstGeom prst="rect">
            <a:avLst/>
          </a:prstGeom>
        </p:spPr>
        <p:txBody>
          <a:bodyPr wrap="square">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屋内（都市棟１</a:t>
            </a:r>
            <a:r>
              <a:rPr lang="en-US" altLang="ja-JP" sz="1400" b="1" dirty="0">
                <a:latin typeface="+mn-ea"/>
                <a:ea typeface="+mn-ea"/>
              </a:rPr>
              <a:t>F </a:t>
            </a:r>
            <a:r>
              <a:rPr lang="ja-JP" altLang="en-US" sz="1400" b="1" dirty="0">
                <a:latin typeface="+mn-ea"/>
                <a:ea typeface="+mn-ea"/>
              </a:rPr>
              <a:t>土質実験室）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FAE5C4E9-3861-4670-94E0-CCF3EB02FC90}"/>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B8AF3292-89CE-4F15-BE7C-8753B038FF46}"/>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507583DC-6301-40C5-9A4A-961281130334}"/>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62420DE3-1EDC-4E92-97DE-B720CAED984F}"/>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EF03EF6A-B1B5-42F5-9CC5-E13084033742}"/>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工作・体験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80FCB5B4-70E8-40BD-BD82-76DC9BA4FF23}"/>
              </a:ext>
            </a:extLst>
          </p:cNvPr>
          <p:cNvSpPr/>
          <p:nvPr/>
        </p:nvSpPr>
        <p:spPr>
          <a:xfrm>
            <a:off x="120005" y="6093296"/>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10</a:t>
            </a:r>
            <a:r>
              <a:rPr lang="ja-JP" altLang="en-US" sz="1400" b="1" dirty="0">
                <a:latin typeface="+mn-ea"/>
                <a:ea typeface="+mn-ea"/>
              </a:rPr>
              <a:t>名</a:t>
            </a:r>
            <a:endParaRPr lang="en-US" altLang="ja-JP" sz="1400" b="1" dirty="0">
              <a:latin typeface="+mn-ea"/>
              <a:ea typeface="+mn-ea"/>
            </a:endParaRPr>
          </a:p>
        </p:txBody>
      </p:sp>
      <p:pic>
        <p:nvPicPr>
          <p:cNvPr id="8" name="図 7">
            <a:extLst>
              <a:ext uri="{FF2B5EF4-FFF2-40B4-BE49-F238E27FC236}">
                <a16:creationId xmlns:a16="http://schemas.microsoft.com/office/drawing/2014/main" id="{E2574008-C1FA-2E5D-775D-EA4DFB23DCA2}"/>
              </a:ext>
            </a:extLst>
          </p:cNvPr>
          <p:cNvPicPr>
            <a:picLocks noChangeAspect="1"/>
          </p:cNvPicPr>
          <p:nvPr/>
        </p:nvPicPr>
        <p:blipFill>
          <a:blip r:embed="rId4"/>
          <a:stretch>
            <a:fillRect/>
          </a:stretch>
        </p:blipFill>
        <p:spPr>
          <a:xfrm>
            <a:off x="5436096" y="3138488"/>
            <a:ext cx="3407455" cy="2555875"/>
          </a:xfrm>
          <a:prstGeom prst="ellipse">
            <a:avLst/>
          </a:prstGeom>
          <a:ln>
            <a:noFill/>
          </a:ln>
          <a:effectLst>
            <a:softEdge rad="112500"/>
          </a:effectLst>
        </p:spPr>
      </p:pic>
      <p:sp>
        <p:nvSpPr>
          <p:cNvPr id="10" name="テキスト ボックス 9">
            <a:extLst>
              <a:ext uri="{FF2B5EF4-FFF2-40B4-BE49-F238E27FC236}">
                <a16:creationId xmlns:a16="http://schemas.microsoft.com/office/drawing/2014/main" id="{E82198A2-AFB2-3B62-4BA9-455D9E7346CE}"/>
              </a:ext>
            </a:extLst>
          </p:cNvPr>
          <p:cNvSpPr txBox="1"/>
          <p:nvPr/>
        </p:nvSpPr>
        <p:spPr>
          <a:xfrm>
            <a:off x="189850" y="3181105"/>
            <a:ext cx="2863726" cy="369332"/>
          </a:xfrm>
          <a:prstGeom prst="rect">
            <a:avLst/>
          </a:prstGeom>
          <a:noFill/>
        </p:spPr>
        <p:txBody>
          <a:bodyPr wrap="square">
            <a:spAutoFit/>
          </a:bodyPr>
          <a:lstStyle/>
          <a:p>
            <a:pPr algn="just" eaLnBrk="1" fontAlgn="auto" hangingPunct="1">
              <a:spcBef>
                <a:spcPts val="0"/>
              </a:spcBef>
              <a:spcAft>
                <a:spcPts val="0"/>
              </a:spcAft>
              <a:defRPr/>
            </a:pPr>
            <a:r>
              <a:rPr lang="en-US" altLang="ja-JP" b="1" dirty="0">
                <a:latin typeface="+mn-ea"/>
                <a:ea typeface="+mn-ea"/>
              </a:rPr>
              <a:t>【</a:t>
            </a:r>
            <a:r>
              <a:rPr lang="ja-JP" altLang="en-US" b="1" dirty="0">
                <a:latin typeface="+mn-ea"/>
                <a:ea typeface="+mn-ea"/>
              </a:rPr>
              <a:t>工作・体験すること</a:t>
            </a:r>
            <a:r>
              <a:rPr lang="en-US" altLang="ja-JP" b="1" dirty="0">
                <a:latin typeface="+mn-ea"/>
                <a:ea typeface="+mn-ea"/>
              </a:rPr>
              <a:t>】</a:t>
            </a:r>
            <a:endParaRPr lang="ja-JP" altLang="en-US" b="1" dirty="0">
              <a:latin typeface="+mn-ea"/>
              <a:ea typeface="+mn-ea"/>
            </a:endParaRPr>
          </a:p>
        </p:txBody>
      </p:sp>
      <p:sp>
        <p:nvSpPr>
          <p:cNvPr id="11" name="テキスト ボックス 10">
            <a:extLst>
              <a:ext uri="{FF2B5EF4-FFF2-40B4-BE49-F238E27FC236}">
                <a16:creationId xmlns:a16="http://schemas.microsoft.com/office/drawing/2014/main" id="{B7CB3840-B0E7-B19A-40E2-C58280F5CA23}"/>
              </a:ext>
            </a:extLst>
          </p:cNvPr>
          <p:cNvSpPr txBox="1"/>
          <p:nvPr/>
        </p:nvSpPr>
        <p:spPr>
          <a:xfrm>
            <a:off x="467544" y="3543871"/>
            <a:ext cx="4752528" cy="2139047"/>
          </a:xfrm>
          <a:prstGeom prst="rect">
            <a:avLst/>
          </a:prstGeom>
          <a:noFill/>
        </p:spPr>
        <p:txBody>
          <a:bodyPr wrap="square">
            <a:spAutoFit/>
          </a:bodyPr>
          <a:lstStyle/>
          <a:p>
            <a:pPr algn="just" eaLnBrk="1" fontAlgn="auto" hangingPunct="1">
              <a:spcBef>
                <a:spcPts val="0"/>
              </a:spcBef>
              <a:spcAft>
                <a:spcPts val="0"/>
              </a:spcAft>
              <a:defRPr/>
            </a:pPr>
            <a:r>
              <a:rPr lang="ja-JP" altLang="en-US" b="1" u="sng" dirty="0">
                <a:latin typeface="+mn-ea"/>
                <a:ea typeface="+mn-ea"/>
              </a:rPr>
              <a:t>① 土のつぶを観察しよう！</a:t>
            </a:r>
            <a:endParaRPr lang="en-US" altLang="ja-JP" b="1" u="sng" dirty="0">
              <a:latin typeface="+mn-ea"/>
              <a:ea typeface="+mn-ea"/>
            </a:endParaRPr>
          </a:p>
          <a:p>
            <a:pPr algn="just" eaLnBrk="1" fontAlgn="auto" hangingPunct="1">
              <a:spcBef>
                <a:spcPts val="0"/>
              </a:spcBef>
              <a:spcAft>
                <a:spcPts val="0"/>
              </a:spcAft>
              <a:defRPr/>
            </a:pPr>
            <a:endParaRPr lang="en-US" altLang="ja-JP" sz="300" b="1" u="sng" dirty="0">
              <a:latin typeface="+mn-ea"/>
              <a:ea typeface="+mn-ea"/>
            </a:endParaRPr>
          </a:p>
          <a:p>
            <a:pPr algn="just" eaLnBrk="1" fontAlgn="auto" hangingPunct="1">
              <a:spcBef>
                <a:spcPts val="0"/>
              </a:spcBef>
              <a:spcAft>
                <a:spcPts val="0"/>
              </a:spcAft>
              <a:defRPr/>
            </a:pPr>
            <a:r>
              <a:rPr lang="ja-JP" altLang="en-US" dirty="0">
                <a:latin typeface="+mn-ea"/>
                <a:ea typeface="+mn-ea"/>
              </a:rPr>
              <a:t>　　   種類・おおきさ・かたち</a:t>
            </a:r>
            <a:endParaRPr lang="en-US" altLang="ja-JP" dirty="0">
              <a:latin typeface="+mn-ea"/>
              <a:ea typeface="+mn-ea"/>
            </a:endParaRPr>
          </a:p>
          <a:p>
            <a:pPr algn="just" eaLnBrk="1" fontAlgn="auto" hangingPunct="1">
              <a:spcBef>
                <a:spcPts val="0"/>
              </a:spcBef>
              <a:spcAft>
                <a:spcPts val="0"/>
              </a:spcAft>
              <a:defRPr/>
            </a:pPr>
            <a:endParaRPr lang="en-US" altLang="ja-JP" sz="800" dirty="0">
              <a:latin typeface="+mn-ea"/>
              <a:ea typeface="+mn-ea"/>
            </a:endParaRPr>
          </a:p>
          <a:p>
            <a:pPr algn="just" eaLnBrk="1" fontAlgn="auto" hangingPunct="1">
              <a:spcBef>
                <a:spcPts val="0"/>
              </a:spcBef>
              <a:spcAft>
                <a:spcPts val="0"/>
              </a:spcAft>
              <a:defRPr/>
            </a:pPr>
            <a:r>
              <a:rPr lang="ja-JP" altLang="en-US" b="1" u="sng" dirty="0">
                <a:latin typeface="+mn-ea"/>
                <a:ea typeface="+mn-ea"/>
              </a:rPr>
              <a:t>② 土のやわらかさを体験しよう！</a:t>
            </a:r>
            <a:endParaRPr lang="en-US" altLang="ja-JP" b="1" u="sng" dirty="0">
              <a:latin typeface="+mn-ea"/>
              <a:ea typeface="+mn-ea"/>
            </a:endParaRPr>
          </a:p>
          <a:p>
            <a:pPr algn="just" eaLnBrk="1" fontAlgn="auto" hangingPunct="1">
              <a:spcBef>
                <a:spcPts val="0"/>
              </a:spcBef>
              <a:spcAft>
                <a:spcPts val="0"/>
              </a:spcAft>
              <a:defRPr/>
            </a:pPr>
            <a:endParaRPr lang="en-US" altLang="ja-JP" sz="300" b="1" u="sng" dirty="0">
              <a:latin typeface="+mn-ea"/>
              <a:ea typeface="+mn-ea"/>
            </a:endParaRPr>
          </a:p>
          <a:p>
            <a:pPr algn="just" eaLnBrk="1" fontAlgn="auto" hangingPunct="1">
              <a:spcBef>
                <a:spcPts val="0"/>
              </a:spcBef>
              <a:spcAft>
                <a:spcPts val="0"/>
              </a:spcAft>
              <a:defRPr/>
            </a:pPr>
            <a:r>
              <a:rPr lang="ja-JP" altLang="en-US" dirty="0">
                <a:latin typeface="+mn-ea"/>
                <a:ea typeface="+mn-ea"/>
              </a:rPr>
              <a:t>　　   ボロボロ ⇔ かたい ⇔ ドロドロ</a:t>
            </a:r>
            <a:endParaRPr lang="en-US" altLang="ja-JP" dirty="0">
              <a:latin typeface="+mn-ea"/>
              <a:ea typeface="+mn-ea"/>
            </a:endParaRPr>
          </a:p>
          <a:p>
            <a:pPr algn="just" eaLnBrk="1" fontAlgn="auto" hangingPunct="1">
              <a:spcBef>
                <a:spcPts val="0"/>
              </a:spcBef>
              <a:spcAft>
                <a:spcPts val="0"/>
              </a:spcAft>
              <a:defRPr/>
            </a:pPr>
            <a:endParaRPr lang="en-US" altLang="ja-JP" sz="800" dirty="0">
              <a:latin typeface="+mn-ea"/>
              <a:ea typeface="+mn-ea"/>
            </a:endParaRPr>
          </a:p>
          <a:p>
            <a:pPr algn="just" eaLnBrk="1" fontAlgn="auto" hangingPunct="1">
              <a:spcBef>
                <a:spcPts val="0"/>
              </a:spcBef>
              <a:spcAft>
                <a:spcPts val="0"/>
              </a:spcAft>
              <a:defRPr/>
            </a:pPr>
            <a:r>
              <a:rPr lang="ja-JP" altLang="en-US" b="1" u="sng" dirty="0">
                <a:latin typeface="+mn-ea"/>
                <a:ea typeface="+mn-ea"/>
              </a:rPr>
              <a:t>③ 光るどろだんごを作ろう！</a:t>
            </a:r>
            <a:endParaRPr lang="en-US" altLang="ja-JP" b="1" u="sng" dirty="0">
              <a:latin typeface="+mn-ea"/>
              <a:ea typeface="+mn-ea"/>
            </a:endParaRPr>
          </a:p>
          <a:p>
            <a:pPr algn="just" eaLnBrk="1" fontAlgn="auto" hangingPunct="1">
              <a:spcBef>
                <a:spcPts val="0"/>
              </a:spcBef>
              <a:spcAft>
                <a:spcPts val="0"/>
              </a:spcAft>
              <a:defRPr/>
            </a:pPr>
            <a:endParaRPr lang="en-US" altLang="ja-JP" sz="300" b="1" u="sng" dirty="0">
              <a:latin typeface="+mn-ea"/>
              <a:ea typeface="+mn-ea"/>
            </a:endParaRPr>
          </a:p>
          <a:p>
            <a:pPr algn="just" eaLnBrk="1" fontAlgn="auto" hangingPunct="1">
              <a:spcBef>
                <a:spcPts val="0"/>
              </a:spcBef>
              <a:spcAft>
                <a:spcPts val="0"/>
              </a:spcAft>
              <a:defRPr/>
            </a:pPr>
            <a:r>
              <a:rPr lang="ja-JP" altLang="en-US" dirty="0">
                <a:latin typeface="+mn-ea"/>
                <a:ea typeface="+mn-ea"/>
              </a:rPr>
              <a:t>　　   絵もかけるよ！自分だけのオリジナル</a:t>
            </a:r>
            <a:endParaRPr lang="en-US" altLang="ja-JP" dirty="0">
              <a:latin typeface="+mn-ea"/>
              <a:ea typeface="+mn-ea"/>
            </a:endParaRPr>
          </a:p>
        </p:txBody>
      </p:sp>
      <p:sp>
        <p:nvSpPr>
          <p:cNvPr id="12" name="矢印: 右 11">
            <a:extLst>
              <a:ext uri="{FF2B5EF4-FFF2-40B4-BE49-F238E27FC236}">
                <a16:creationId xmlns:a16="http://schemas.microsoft.com/office/drawing/2014/main" id="{C4B49FE8-5559-2BF3-D8E8-CFB8EC825C26}"/>
              </a:ext>
            </a:extLst>
          </p:cNvPr>
          <p:cNvSpPr/>
          <p:nvPr/>
        </p:nvSpPr>
        <p:spPr>
          <a:xfrm>
            <a:off x="900265" y="3927163"/>
            <a:ext cx="216024" cy="210046"/>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6F9183C4-EE9F-0C87-4F41-3AA52599D880}"/>
              </a:ext>
            </a:extLst>
          </p:cNvPr>
          <p:cNvSpPr/>
          <p:nvPr/>
        </p:nvSpPr>
        <p:spPr>
          <a:xfrm>
            <a:off x="900265" y="4644508"/>
            <a:ext cx="216024" cy="210046"/>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66EDE3DD-10C0-F8E3-EF61-5162F1994100}"/>
              </a:ext>
            </a:extLst>
          </p:cNvPr>
          <p:cNvSpPr/>
          <p:nvPr/>
        </p:nvSpPr>
        <p:spPr>
          <a:xfrm>
            <a:off x="900265" y="5364588"/>
            <a:ext cx="216024" cy="210046"/>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a:extLst>
              <a:ext uri="{FF2B5EF4-FFF2-40B4-BE49-F238E27FC236}">
                <a16:creationId xmlns:a16="http://schemas.microsoft.com/office/drawing/2014/main" id="{8343A1A5-FD3A-EABA-E2AB-67DC39E1F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225787"/>
            <a:ext cx="1388498" cy="1643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AE557D9-C13A-1112-696F-E4894B1C8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5680" y="5274543"/>
            <a:ext cx="384809" cy="35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5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7E98843C-00F7-4456-8EAE-EE908D9432EB}"/>
              </a:ext>
            </a:extLst>
          </p:cNvPr>
          <p:cNvSpPr/>
          <p:nvPr/>
        </p:nvSpPr>
        <p:spPr>
          <a:xfrm>
            <a:off x="252413" y="3138488"/>
            <a:ext cx="8640762" cy="2290762"/>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pic>
        <p:nvPicPr>
          <p:cNvPr id="54275" name="図 10">
            <a:extLst>
              <a:ext uri="{FF2B5EF4-FFF2-40B4-BE49-F238E27FC236}">
                <a16:creationId xmlns:a16="http://schemas.microsoft.com/office/drawing/2014/main" id="{943AD8F3-E0B3-49F2-99A6-FBD4F9355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563" y="3275013"/>
            <a:ext cx="26828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9FDE54C6-FF42-4C1A-B70D-B2F33EBB4819}"/>
              </a:ext>
            </a:extLst>
          </p:cNvPr>
          <p:cNvSpPr txBox="1"/>
          <p:nvPr/>
        </p:nvSpPr>
        <p:spPr>
          <a:xfrm>
            <a:off x="1604963" y="2181225"/>
            <a:ext cx="7412037"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橋の模型製作を通じて，橋のしくみや美しさなどを体験的に学びます．橋の強さ・軽さ・デザイン性などを総合的に競うコンテストを実施し，成績優秀者を表彰します． ～自分だけの橋を作ってみましょう！～</a:t>
            </a:r>
          </a:p>
        </p:txBody>
      </p:sp>
      <p:sp>
        <p:nvSpPr>
          <p:cNvPr id="19" name="テキスト ボックス 18">
            <a:extLst>
              <a:ext uri="{FF2B5EF4-FFF2-40B4-BE49-F238E27FC236}">
                <a16:creationId xmlns:a16="http://schemas.microsoft.com/office/drawing/2014/main" id="{DB335F2C-092E-49D9-85E9-32F1CF00A73D}"/>
              </a:ext>
            </a:extLst>
          </p:cNvPr>
          <p:cNvSpPr txBox="1"/>
          <p:nvPr/>
        </p:nvSpPr>
        <p:spPr>
          <a:xfrm>
            <a:off x="1622425" y="1776413"/>
            <a:ext cx="71262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rPr>
              <a:t>橋の構造，</a:t>
            </a:r>
            <a:r>
              <a:rPr lang="ja-JP" altLang="en-US" sz="2000" b="1" dirty="0">
                <a:latin typeface="+mn-ea"/>
                <a:ea typeface="+mn-ea"/>
              </a:rPr>
              <a:t>模型製作，載荷実験，コンテスト</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941D4D39-C24C-4B95-BA29-5E2FC956392A}"/>
              </a:ext>
            </a:extLst>
          </p:cNvPr>
          <p:cNvSpPr txBox="1"/>
          <p:nvPr/>
        </p:nvSpPr>
        <p:spPr>
          <a:xfrm>
            <a:off x="4814888" y="6492875"/>
            <a:ext cx="4768850" cy="307975"/>
          </a:xfrm>
          <a:prstGeom prst="rect">
            <a:avLst/>
          </a:prstGeom>
          <a:noFill/>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担当者</a:t>
            </a:r>
            <a:r>
              <a:rPr lang="en-US" altLang="ja-JP" sz="1400" b="1" dirty="0">
                <a:latin typeface="+mn-ea"/>
                <a:ea typeface="+mn-ea"/>
              </a:rPr>
              <a:t>】</a:t>
            </a:r>
            <a:r>
              <a:rPr lang="ja-JP" altLang="en-US" sz="1400" b="1" dirty="0">
                <a:latin typeface="+mn-ea"/>
                <a:ea typeface="+mn-ea"/>
              </a:rPr>
              <a:t>都市システム工学科　助教　相馬 悠人</a:t>
            </a:r>
          </a:p>
        </p:txBody>
      </p:sp>
      <p:pic>
        <p:nvPicPr>
          <p:cNvPr id="54279" name="図 43" descr="ダイアグラム&#10;&#10;自動的に生成された説明">
            <a:extLst>
              <a:ext uri="{FF2B5EF4-FFF2-40B4-BE49-F238E27FC236}">
                <a16:creationId xmlns:a16="http://schemas.microsoft.com/office/drawing/2014/main" id="{D120B259-35E8-4C38-A890-7DED6DD1A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27">
            <a:extLst>
              <a:ext uri="{FF2B5EF4-FFF2-40B4-BE49-F238E27FC236}">
                <a16:creationId xmlns:a16="http://schemas.microsoft.com/office/drawing/2014/main" id="{ABF78F61-54FF-46D2-B816-3F217C859B3B}"/>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effectLst>
                  <a:outerShdw blurRad="38100" dist="38100" dir="2700000" algn="tl">
                    <a:srgbClr val="000000">
                      <a:alpha val="43137"/>
                    </a:srgbClr>
                  </a:outerShdw>
                </a:effectLst>
                <a:latin typeface="+mn-ea"/>
                <a:ea typeface="+mn-ea"/>
              </a:rPr>
              <a:t>中学生ブリッジデザインコンテスト</a:t>
            </a:r>
          </a:p>
        </p:txBody>
      </p:sp>
      <p:sp>
        <p:nvSpPr>
          <p:cNvPr id="35" name="正方形/長方形 34">
            <a:extLst>
              <a:ext uri="{FF2B5EF4-FFF2-40B4-BE49-F238E27FC236}">
                <a16:creationId xmlns:a16="http://schemas.microsoft.com/office/drawing/2014/main" id="{7653962F-C9D9-4B12-BB4E-9B26318E2F50}"/>
              </a:ext>
            </a:extLst>
          </p:cNvPr>
          <p:cNvSpPr/>
          <p:nvPr/>
        </p:nvSpPr>
        <p:spPr>
          <a:xfrm>
            <a:off x="2409825" y="184150"/>
            <a:ext cx="1666875" cy="449263"/>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7A9EB7A0-34CB-4E22-8AB6-D56380896115}"/>
              </a:ext>
            </a:extLst>
          </p:cNvPr>
          <p:cNvSpPr/>
          <p:nvPr/>
        </p:nvSpPr>
        <p:spPr>
          <a:xfrm>
            <a:off x="222250" y="5507038"/>
            <a:ext cx="4471988" cy="1033462"/>
          </a:xfrm>
          <a:prstGeom prst="rect">
            <a:avLst/>
          </a:prstGeom>
        </p:spPr>
        <p:txBody>
          <a:bodyPr>
            <a:spAutoFit/>
          </a:bodyPr>
          <a:lstStyle/>
          <a:p>
            <a:pPr eaLnBrk="1" fontAlgn="auto" hangingPunct="1">
              <a:lnSpc>
                <a:spcPts val="1800"/>
              </a:lnSpc>
              <a:spcBef>
                <a:spcPts val="0"/>
              </a:spcBef>
              <a:spcAft>
                <a:spcPts val="0"/>
              </a:spcAft>
              <a:defRPr/>
            </a:pPr>
            <a:r>
              <a:rPr lang="en-US" altLang="ja-JP" sz="1400" b="1" dirty="0">
                <a:latin typeface="+mn-ea"/>
                <a:ea typeface="+mn-ea"/>
              </a:rPr>
              <a:t>【</a:t>
            </a:r>
            <a:r>
              <a:rPr lang="ja-JP" altLang="en-US" sz="1400" b="1" dirty="0">
                <a:latin typeface="+mn-ea"/>
                <a:ea typeface="+mn-ea"/>
              </a:rPr>
              <a:t>開講日</a:t>
            </a:r>
            <a:r>
              <a:rPr lang="en-US" altLang="ja-JP" sz="1400" b="1" dirty="0">
                <a:latin typeface="+mn-ea"/>
                <a:ea typeface="+mn-ea"/>
              </a:rPr>
              <a:t>】</a:t>
            </a:r>
          </a:p>
          <a:p>
            <a:pPr eaLnBrk="1" fontAlgn="auto" hangingPunct="1">
              <a:lnSpc>
                <a:spcPts val="1800"/>
              </a:lnSpc>
              <a:spcBef>
                <a:spcPts val="0"/>
              </a:spcBef>
              <a:spcAft>
                <a:spcPts val="0"/>
              </a:spcAft>
              <a:defRPr/>
            </a:pPr>
            <a:r>
              <a:rPr lang="ja-JP" altLang="en-US" sz="1400" b="1" dirty="0">
                <a:latin typeface="+mn-ea"/>
                <a:ea typeface="+mn-ea"/>
              </a:rPr>
              <a:t>  第</a:t>
            </a:r>
            <a:r>
              <a:rPr lang="en-US" altLang="ja-JP" sz="1400" b="1" dirty="0">
                <a:latin typeface="+mn-ea"/>
                <a:ea typeface="+mn-ea"/>
              </a:rPr>
              <a:t>1</a:t>
            </a:r>
            <a:r>
              <a:rPr lang="ja-JP" altLang="en-US" sz="1400" b="1" dirty="0">
                <a:latin typeface="+mn-ea"/>
                <a:ea typeface="+mn-ea"/>
              </a:rPr>
              <a:t>回 </a:t>
            </a:r>
            <a:r>
              <a:rPr lang="en-US" altLang="ja-JP" sz="1400" b="1" dirty="0">
                <a:latin typeface="+mn-ea"/>
                <a:ea typeface="+mn-ea"/>
              </a:rPr>
              <a:t>2025/8/ </a:t>
            </a:r>
            <a:r>
              <a:rPr lang="ja-JP" altLang="en-US" sz="1400" b="1" dirty="0">
                <a:latin typeface="+mn-ea"/>
                <a:ea typeface="+mn-ea"/>
              </a:rPr>
              <a:t> </a:t>
            </a:r>
            <a:r>
              <a:rPr lang="en-US" altLang="ja-JP" sz="1400" b="1" dirty="0">
                <a:latin typeface="+mn-ea"/>
                <a:ea typeface="+mn-ea"/>
              </a:rPr>
              <a:t>4(</a:t>
            </a:r>
            <a:r>
              <a:rPr lang="ja-JP" altLang="en-US" sz="1400" b="1" dirty="0">
                <a:latin typeface="+mn-ea"/>
                <a:ea typeface="+mn-ea"/>
              </a:rPr>
              <a:t>日</a:t>
            </a:r>
            <a:r>
              <a:rPr lang="en-US" altLang="ja-JP" sz="1400" b="1" dirty="0">
                <a:latin typeface="+mn-ea"/>
                <a:ea typeface="+mn-ea"/>
              </a:rPr>
              <a:t>)『</a:t>
            </a:r>
            <a:r>
              <a:rPr lang="ja-JP" altLang="en-US" sz="1400" b="1" dirty="0">
                <a:latin typeface="+mn-ea"/>
                <a:ea typeface="+mn-ea"/>
              </a:rPr>
              <a:t>学んで・つくって</a:t>
            </a:r>
            <a:r>
              <a:rPr lang="en-US" altLang="ja-JP" sz="1400" b="1" dirty="0">
                <a:latin typeface="+mn-ea"/>
              </a:rPr>
              <a:t>』</a:t>
            </a:r>
            <a:endParaRPr lang="en-US" altLang="ja-JP" sz="1400" b="1" dirty="0">
              <a:latin typeface="+mn-ea"/>
              <a:ea typeface="+mn-ea"/>
            </a:endParaRPr>
          </a:p>
          <a:p>
            <a:pPr eaLnBrk="1" fontAlgn="auto" hangingPunct="1">
              <a:lnSpc>
                <a:spcPts val="1800"/>
              </a:lnSpc>
              <a:spcBef>
                <a:spcPts val="0"/>
              </a:spcBef>
              <a:spcAft>
                <a:spcPts val="0"/>
              </a:spcAft>
              <a:defRPr/>
            </a:pPr>
            <a:r>
              <a:rPr lang="ja-JP" altLang="en-US" sz="1400" b="1" dirty="0">
                <a:latin typeface="+mn-ea"/>
                <a:ea typeface="+mn-ea"/>
              </a:rPr>
              <a:t>  第</a:t>
            </a:r>
            <a:r>
              <a:rPr lang="en-US" altLang="ja-JP" sz="1400" b="1" dirty="0">
                <a:latin typeface="+mn-ea"/>
                <a:ea typeface="+mn-ea"/>
              </a:rPr>
              <a:t>2</a:t>
            </a:r>
            <a:r>
              <a:rPr lang="ja-JP" altLang="en-US" sz="1400" b="1" dirty="0">
                <a:latin typeface="+mn-ea"/>
                <a:ea typeface="+mn-ea"/>
              </a:rPr>
              <a:t>回 </a:t>
            </a:r>
            <a:r>
              <a:rPr lang="en-US" altLang="ja-JP" sz="1400" b="1" dirty="0">
                <a:latin typeface="+mn-ea"/>
              </a:rPr>
              <a:t>2024/8/25(</a:t>
            </a:r>
            <a:r>
              <a:rPr lang="ja-JP" altLang="en-US" sz="1400" b="1" dirty="0">
                <a:latin typeface="+mn-ea"/>
              </a:rPr>
              <a:t>日</a:t>
            </a:r>
            <a:r>
              <a:rPr lang="en-US" altLang="ja-JP" sz="1400" b="1" dirty="0">
                <a:latin typeface="+mn-ea"/>
              </a:rPr>
              <a:t>)『</a:t>
            </a:r>
            <a:r>
              <a:rPr lang="ja-JP" altLang="en-US" sz="1400" b="1" dirty="0">
                <a:latin typeface="+mn-ea"/>
              </a:rPr>
              <a:t>コンテスト</a:t>
            </a:r>
            <a:r>
              <a:rPr lang="en-US" altLang="ja-JP" sz="1400" b="1" dirty="0">
                <a:latin typeface="+mn-ea"/>
              </a:rPr>
              <a:t>』</a:t>
            </a:r>
          </a:p>
          <a:p>
            <a:pPr eaLnBrk="1" fontAlgn="auto" hangingPunct="1">
              <a:lnSpc>
                <a:spcPts val="1800"/>
              </a:lnSpc>
              <a:spcBef>
                <a:spcPts val="200"/>
              </a:spcBef>
              <a:spcAft>
                <a:spcPts val="0"/>
              </a:spcAft>
              <a:defRPr/>
            </a:pPr>
            <a:r>
              <a:rPr lang="ja-JP" altLang="en-US" sz="1400" dirty="0">
                <a:latin typeface="+mn-ea"/>
              </a:rPr>
              <a:t>  各回 </a:t>
            </a:r>
            <a:r>
              <a:rPr lang="en-US" altLang="ja-JP" sz="1400" dirty="0">
                <a:latin typeface="+mn-ea"/>
              </a:rPr>
              <a:t>9:00~15:00 (</a:t>
            </a:r>
            <a:r>
              <a:rPr lang="ja-JP" altLang="en-US" sz="1400" dirty="0">
                <a:latin typeface="+mn-ea"/>
              </a:rPr>
              <a:t>目安</a:t>
            </a:r>
            <a:r>
              <a:rPr lang="en-US" altLang="ja-JP" sz="1400" dirty="0">
                <a:latin typeface="+mn-ea"/>
              </a:rPr>
              <a:t>)</a:t>
            </a:r>
            <a:r>
              <a:rPr lang="ja-JP" altLang="en-US" sz="1400" dirty="0">
                <a:latin typeface="+mn-ea"/>
              </a:rPr>
              <a:t>、計</a:t>
            </a:r>
            <a:r>
              <a:rPr lang="en-US" altLang="ja-JP" sz="1400" dirty="0">
                <a:latin typeface="+mn-ea"/>
              </a:rPr>
              <a:t>2</a:t>
            </a:r>
            <a:r>
              <a:rPr lang="ja-JP" altLang="en-US" sz="1400" dirty="0">
                <a:latin typeface="+mn-ea"/>
              </a:rPr>
              <a:t>回で</a:t>
            </a:r>
            <a:r>
              <a:rPr lang="en-US" altLang="ja-JP" sz="1400" dirty="0">
                <a:latin typeface="+mn-ea"/>
              </a:rPr>
              <a:t>1</a:t>
            </a:r>
            <a:r>
              <a:rPr lang="ja-JP" altLang="en-US" sz="1400" dirty="0">
                <a:latin typeface="+mn-ea"/>
              </a:rPr>
              <a:t>講座となります。</a:t>
            </a:r>
            <a:endParaRPr lang="en-US" altLang="ja-JP" sz="1400" dirty="0">
              <a:latin typeface="+mn-ea"/>
              <a:ea typeface="+mn-ea"/>
            </a:endParaRPr>
          </a:p>
        </p:txBody>
      </p:sp>
      <p:sp>
        <p:nvSpPr>
          <p:cNvPr id="41" name="正方形/長方形 40">
            <a:extLst>
              <a:ext uri="{FF2B5EF4-FFF2-40B4-BE49-F238E27FC236}">
                <a16:creationId xmlns:a16="http://schemas.microsoft.com/office/drawing/2014/main" id="{9EEE9863-5E90-4128-ABC4-9FE92C2955F1}"/>
              </a:ext>
            </a:extLst>
          </p:cNvPr>
          <p:cNvSpPr/>
          <p:nvPr/>
        </p:nvSpPr>
        <p:spPr>
          <a:xfrm>
            <a:off x="4814888" y="5794375"/>
            <a:ext cx="3817937"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屋内（都市システム工学科棟）</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F7C84B4C-A021-4551-A75A-13FA069863E7}"/>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38752989-1ECE-4D46-A0B3-AA6117FB54C9}"/>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8D62A5E1-0B8C-4A64-87FF-E039CF09C87A}"/>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43C259F1-A77C-420D-8A92-E1A13B2C28AF}"/>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4F954DC7-84DD-48BE-BE90-62A08B8CA7BB}"/>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工作・</a:t>
            </a:r>
            <a:r>
              <a:rPr lang="ja-JP" altLang="en-US" b="1" dirty="0">
                <a:latin typeface="+mn-ea"/>
              </a:rPr>
              <a:t>実験・</a:t>
            </a:r>
            <a:r>
              <a:rPr lang="ja-JP" altLang="en-US" b="1" dirty="0">
                <a:latin typeface="+mn-ea"/>
                <a:ea typeface="+mn-ea"/>
              </a:rPr>
              <a:t>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4268D9B1-8801-494C-8485-12615200B2D1}"/>
              </a:ext>
            </a:extLst>
          </p:cNvPr>
          <p:cNvSpPr/>
          <p:nvPr/>
        </p:nvSpPr>
        <p:spPr>
          <a:xfrm>
            <a:off x="4814888" y="5507038"/>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30</a:t>
            </a:r>
            <a:r>
              <a:rPr lang="ja-JP" altLang="en-US" sz="1400" b="1" dirty="0">
                <a:latin typeface="+mn-ea"/>
                <a:ea typeface="+mn-ea"/>
              </a:rPr>
              <a:t>名</a:t>
            </a:r>
            <a:endParaRPr lang="en-US" altLang="ja-JP" sz="1400" b="1" dirty="0">
              <a:latin typeface="+mn-ea"/>
              <a:ea typeface="+mn-ea"/>
            </a:endParaRPr>
          </a:p>
        </p:txBody>
      </p:sp>
      <p:sp>
        <p:nvSpPr>
          <p:cNvPr id="28" name="正方形/長方形 27">
            <a:extLst>
              <a:ext uri="{FF2B5EF4-FFF2-40B4-BE49-F238E27FC236}">
                <a16:creationId xmlns:a16="http://schemas.microsoft.com/office/drawing/2014/main" id="{412952BD-9BC7-4AC8-B65E-C92A09CE419C}"/>
              </a:ext>
            </a:extLst>
          </p:cNvPr>
          <p:cNvSpPr/>
          <p:nvPr/>
        </p:nvSpPr>
        <p:spPr>
          <a:xfrm>
            <a:off x="4814888" y="6081713"/>
            <a:ext cx="3817937"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無料</a:t>
            </a:r>
            <a:endParaRPr lang="en-US" altLang="ja-JP" sz="1400" b="1" dirty="0">
              <a:latin typeface="+mn-ea"/>
              <a:ea typeface="+mn-ea"/>
            </a:endParaRPr>
          </a:p>
        </p:txBody>
      </p:sp>
      <p:sp>
        <p:nvSpPr>
          <p:cNvPr id="31" name="テキスト ボックス 30">
            <a:extLst>
              <a:ext uri="{FF2B5EF4-FFF2-40B4-BE49-F238E27FC236}">
                <a16:creationId xmlns:a16="http://schemas.microsoft.com/office/drawing/2014/main" id="{81CAA77C-FFF4-46CD-865E-3B5EC4DD7F8B}"/>
              </a:ext>
            </a:extLst>
          </p:cNvPr>
          <p:cNvSpPr txBox="1"/>
          <p:nvPr/>
        </p:nvSpPr>
        <p:spPr>
          <a:xfrm>
            <a:off x="325438" y="6507163"/>
            <a:ext cx="4606925" cy="277812"/>
          </a:xfrm>
          <a:prstGeom prst="rect">
            <a:avLst/>
          </a:prstGeom>
          <a:noFill/>
        </p:spPr>
        <p:txBody>
          <a:bodyPr>
            <a:spAutoFit/>
          </a:bodyPr>
          <a:lstStyle/>
          <a:p>
            <a:pPr eaLnBrk="1" fontAlgn="auto" hangingPunct="1">
              <a:spcBef>
                <a:spcPts val="0"/>
              </a:spcBef>
              <a:spcAft>
                <a:spcPts val="0"/>
              </a:spcAft>
              <a:defRPr/>
            </a:pPr>
            <a:r>
              <a:rPr lang="en-US" altLang="ja-JP" sz="1200" dirty="0">
                <a:latin typeface="+mn-ea"/>
                <a:ea typeface="+mn-ea"/>
              </a:rPr>
              <a:t>※ </a:t>
            </a:r>
            <a:r>
              <a:rPr lang="ja-JP" altLang="en-US" sz="1200" dirty="0">
                <a:latin typeface="+mn-ea"/>
                <a:ea typeface="+mn-ea"/>
              </a:rPr>
              <a:t>開講日の約</a:t>
            </a:r>
            <a:r>
              <a:rPr lang="en-US" altLang="ja-JP" sz="1200" dirty="0">
                <a:latin typeface="+mn-ea"/>
                <a:ea typeface="+mn-ea"/>
              </a:rPr>
              <a:t>1</a:t>
            </a:r>
            <a:r>
              <a:rPr lang="ja-JP" altLang="en-US" sz="1200" dirty="0">
                <a:latin typeface="+mn-ea"/>
                <a:ea typeface="+mn-ea"/>
              </a:rPr>
              <a:t>ヶ月前から福島高専</a:t>
            </a:r>
            <a:r>
              <a:rPr lang="en-US" altLang="ja-JP" sz="1200" dirty="0">
                <a:latin typeface="+mn-ea"/>
                <a:ea typeface="+mn-ea"/>
              </a:rPr>
              <a:t>HP</a:t>
            </a:r>
            <a:r>
              <a:rPr lang="ja-JP" altLang="en-US" sz="1200" dirty="0">
                <a:latin typeface="+mn-ea"/>
                <a:ea typeface="+mn-ea"/>
              </a:rPr>
              <a:t>において参加申込を開始</a:t>
            </a:r>
          </a:p>
        </p:txBody>
      </p:sp>
      <p:pic>
        <p:nvPicPr>
          <p:cNvPr id="54292" name="図 6">
            <a:extLst>
              <a:ext uri="{FF2B5EF4-FFF2-40B4-BE49-F238E27FC236}">
                <a16:creationId xmlns:a16="http://schemas.microsoft.com/office/drawing/2014/main" id="{AA4261ED-3884-479D-8CBC-B8C8A1364E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3275013"/>
            <a:ext cx="26828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28" descr="landmark_hashi_setooohashi.png (800×714)">
            <a:extLst>
              <a:ext uri="{FF2B5EF4-FFF2-40B4-BE49-F238E27FC236}">
                <a16:creationId xmlns:a16="http://schemas.microsoft.com/office/drawing/2014/main" id="{15E81233-8C26-443B-B8DF-58AD9CFDE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763" y="804863"/>
            <a:ext cx="1522412"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4" name="図 7">
            <a:extLst>
              <a:ext uri="{FF2B5EF4-FFF2-40B4-BE49-F238E27FC236}">
                <a16:creationId xmlns:a16="http://schemas.microsoft.com/office/drawing/2014/main" id="{338577AE-C240-4983-9584-A6336E3B5B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648" t="9555" r="20917" b="33717"/>
          <a:stretch>
            <a:fillRect/>
          </a:stretch>
        </p:blipFill>
        <p:spPr bwMode="auto">
          <a:xfrm>
            <a:off x="6061075" y="3276600"/>
            <a:ext cx="27178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966A685F-F81B-4C7A-B4A8-2B1FDDBAECE0}"/>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D4BCEE2-4CBE-4E61-893A-F4C5D05F67B3}"/>
              </a:ext>
            </a:extLst>
          </p:cNvPr>
          <p:cNvSpPr txBox="1"/>
          <p:nvPr/>
        </p:nvSpPr>
        <p:spPr>
          <a:xfrm>
            <a:off x="1592263" y="2181225"/>
            <a:ext cx="7300912" cy="369888"/>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マーケティングの基礎を学びます。</a:t>
            </a:r>
          </a:p>
        </p:txBody>
      </p:sp>
      <p:sp>
        <p:nvSpPr>
          <p:cNvPr id="19" name="テキスト ボックス 18">
            <a:extLst>
              <a:ext uri="{FF2B5EF4-FFF2-40B4-BE49-F238E27FC236}">
                <a16:creationId xmlns:a16="http://schemas.microsoft.com/office/drawing/2014/main" id="{DD267E52-2142-46DA-BA76-357B7363CF36}"/>
              </a:ext>
            </a:extLst>
          </p:cNvPr>
          <p:cNvSpPr txBox="1"/>
          <p:nvPr/>
        </p:nvSpPr>
        <p:spPr>
          <a:xfrm>
            <a:off x="1622425" y="1776413"/>
            <a:ext cx="6550025" cy="369887"/>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マーケティング、ビジネス、コミュニケーション</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E63A94A5-63D8-411A-A6A2-BD37D6C3AD55}"/>
              </a:ext>
            </a:extLst>
          </p:cNvPr>
          <p:cNvSpPr txBox="1"/>
          <p:nvPr/>
        </p:nvSpPr>
        <p:spPr>
          <a:xfrm>
            <a:off x="3714750" y="6065838"/>
            <a:ext cx="5167313" cy="58477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ビジネスコミュニケーション学科　准教授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大仁田 香織</a:t>
            </a:r>
          </a:p>
        </p:txBody>
      </p:sp>
      <p:pic>
        <p:nvPicPr>
          <p:cNvPr id="11270" name="図 43" descr="ダイアグラム&#10;&#10;自動的に生成された説明">
            <a:extLst>
              <a:ext uri="{FF2B5EF4-FFF2-40B4-BE49-F238E27FC236}">
                <a16:creationId xmlns:a16="http://schemas.microsoft.com/office/drawing/2014/main" id="{53B7467C-39D8-47F5-B69D-680B34ED7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158B9C02-5345-4D40-B4ED-65FF6CADC062}"/>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売れる仕組みを考える</a:t>
            </a:r>
          </a:p>
        </p:txBody>
      </p:sp>
      <p:sp>
        <p:nvSpPr>
          <p:cNvPr id="35" name="正方形/長方形 34">
            <a:extLst>
              <a:ext uri="{FF2B5EF4-FFF2-40B4-BE49-F238E27FC236}">
                <a16:creationId xmlns:a16="http://schemas.microsoft.com/office/drawing/2014/main" id="{AAA72953-4B73-41FE-B8CA-FAA98EEFDF72}"/>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小学生～一般</a:t>
            </a:r>
          </a:p>
        </p:txBody>
      </p:sp>
      <p:sp>
        <p:nvSpPr>
          <p:cNvPr id="2" name="正方形/長方形 1">
            <a:extLst>
              <a:ext uri="{FF2B5EF4-FFF2-40B4-BE49-F238E27FC236}">
                <a16:creationId xmlns:a16="http://schemas.microsoft.com/office/drawing/2014/main" id="{7255E679-D7CC-4D6C-B5C3-EFC784B12AA0}"/>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】Ⅰ</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D4A12DE1-7D46-4280-9E7C-A7B6691D3EEA}"/>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3CFFFBC3-FBAF-4F27-9F1D-A52B2E499334}"/>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C9D33276-F217-4576-B12E-E989C3D2F478}"/>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13263F23-0B61-4DAC-A786-6989F986D5DD}"/>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410FCA17-2460-401A-B27A-5DDC902EBB53}"/>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65B386AD-C3A3-4069-A84A-119BD8608A27}"/>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ED439D7B-BA09-4030-AAF1-6AB98F275C6B}"/>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1101DEB0-3183-466F-8EEE-9D31890B8CD4}"/>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10</a:t>
            </a:r>
            <a:r>
              <a:rPr lang="ja-JP" altLang="en-US" sz="1400" b="1" dirty="0">
                <a:latin typeface="+mn-ea"/>
                <a:ea typeface="+mn-ea"/>
              </a:rPr>
              <a:t>名、最大</a:t>
            </a:r>
            <a:r>
              <a:rPr lang="en-US" altLang="ja-JP" sz="1400" b="1" dirty="0">
                <a:latin typeface="+mn-ea"/>
                <a:ea typeface="+mn-ea"/>
              </a:rPr>
              <a:t>30</a:t>
            </a:r>
            <a:r>
              <a:rPr lang="ja-JP" altLang="en-US" sz="1400" b="1" dirty="0">
                <a:latin typeface="+mn-ea"/>
                <a:ea typeface="+mn-ea"/>
              </a:rPr>
              <a:t>名</a:t>
            </a:r>
            <a:endParaRPr lang="en-US" altLang="ja-JP" sz="1400" b="1" dirty="0">
              <a:latin typeface="+mn-ea"/>
              <a:ea typeface="+mn-ea"/>
            </a:endParaRPr>
          </a:p>
        </p:txBody>
      </p:sp>
      <p:pic>
        <p:nvPicPr>
          <p:cNvPr id="11282" name="図 5">
            <a:extLst>
              <a:ext uri="{FF2B5EF4-FFF2-40B4-BE49-F238E27FC236}">
                <a16:creationId xmlns:a16="http://schemas.microsoft.com/office/drawing/2014/main" id="{40C738DE-2E72-48CD-A891-AA5C5A08E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 y="3148013"/>
            <a:ext cx="30480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7DBF9730-71CC-4CE1-AE81-0912C039D6DE}"/>
              </a:ext>
            </a:extLst>
          </p:cNvPr>
          <p:cNvSpPr txBox="1"/>
          <p:nvPr/>
        </p:nvSpPr>
        <p:spPr>
          <a:xfrm>
            <a:off x="3432175" y="3665538"/>
            <a:ext cx="5537200" cy="1476375"/>
          </a:xfrm>
          <a:prstGeom prst="rect">
            <a:avLst/>
          </a:prstGeom>
          <a:noFill/>
        </p:spPr>
        <p:txBody>
          <a:bodyPr>
            <a:spAutoFit/>
          </a:bodyPr>
          <a:lstStyle/>
          <a:p>
            <a:pPr>
              <a:defRPr/>
            </a:pPr>
            <a:r>
              <a:rPr lang="ja-JP" altLang="en-US" dirty="0">
                <a:latin typeface="+mn-ea"/>
                <a:ea typeface="+mn-ea"/>
              </a:rPr>
              <a:t>モノ・サービス</a:t>
            </a:r>
            <a:r>
              <a:rPr lang="ja-JP" altLang="en-US" dirty="0"/>
              <a:t>を顧客に伝えるには？</a:t>
            </a:r>
            <a:br>
              <a:rPr lang="en-US" altLang="ja-JP" dirty="0"/>
            </a:br>
            <a:br>
              <a:rPr lang="en-US" altLang="ja-JP" dirty="0"/>
            </a:br>
            <a:r>
              <a:rPr lang="ja-JP" altLang="en-US" dirty="0"/>
              <a:t>差別化とは？ブランディングとは？  など</a:t>
            </a:r>
            <a:br>
              <a:rPr lang="en-US" altLang="ja-JP" dirty="0"/>
            </a:br>
            <a:endParaRPr lang="en-US" altLang="ja-JP" dirty="0"/>
          </a:p>
          <a:p>
            <a:pPr>
              <a:defRPr/>
            </a:pPr>
            <a:r>
              <a:rPr lang="ja-JP" altLang="en-US" dirty="0"/>
              <a:t>企業が行っているマーケティング活動を学びます。</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024E26FE-CFB7-421E-920F-FBFC5F8AC9D7}"/>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83A62A0E-6FB8-4E45-BC9B-D1BDB189F96F}"/>
              </a:ext>
            </a:extLst>
          </p:cNvPr>
          <p:cNvSpPr txBox="1"/>
          <p:nvPr/>
        </p:nvSpPr>
        <p:spPr>
          <a:xfrm>
            <a:off x="1592263" y="2181225"/>
            <a:ext cx="7300912" cy="646113"/>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身近な課題をビジネスの視点で捉え、解決するアイデアを考える</a:t>
            </a:r>
            <a:endParaRPr lang="en-US" altLang="ja-JP" dirty="0">
              <a:latin typeface="+mn-ea"/>
              <a:ea typeface="+mn-ea"/>
            </a:endParaRPr>
          </a:p>
          <a:p>
            <a:pPr eaLnBrk="1" fontAlgn="auto" hangingPunct="1">
              <a:spcBef>
                <a:spcPts val="0"/>
              </a:spcBef>
              <a:spcAft>
                <a:spcPts val="0"/>
              </a:spcAft>
              <a:defRPr/>
            </a:pPr>
            <a:r>
              <a:rPr lang="ja-JP" altLang="en-US" dirty="0">
                <a:latin typeface="+mn-ea"/>
                <a:ea typeface="+mn-ea"/>
              </a:rPr>
              <a:t>ワークショップです。</a:t>
            </a:r>
          </a:p>
        </p:txBody>
      </p:sp>
      <p:sp>
        <p:nvSpPr>
          <p:cNvPr id="19" name="テキスト ボックス 18">
            <a:extLst>
              <a:ext uri="{FF2B5EF4-FFF2-40B4-BE49-F238E27FC236}">
                <a16:creationId xmlns:a16="http://schemas.microsoft.com/office/drawing/2014/main" id="{B3142DF7-F3A5-42DA-B911-A3CF94DC91F4}"/>
              </a:ext>
            </a:extLst>
          </p:cNvPr>
          <p:cNvSpPr txBox="1"/>
          <p:nvPr/>
        </p:nvSpPr>
        <p:spPr>
          <a:xfrm>
            <a:off x="1622425" y="1776413"/>
            <a:ext cx="65500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ビジネスアイデア、</a:t>
            </a:r>
            <a:r>
              <a:rPr lang="ja-JP" altLang="en-US" b="1" dirty="0">
                <a:latin typeface="+mn-ea"/>
                <a:ea typeface="+mn-ea"/>
              </a:rPr>
              <a:t>課題解決、起業家精神</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4EEC4CAA-CFF4-49AC-A1D1-D22553C087E0}"/>
              </a:ext>
            </a:extLst>
          </p:cNvPr>
          <p:cNvSpPr txBox="1"/>
          <p:nvPr/>
        </p:nvSpPr>
        <p:spPr>
          <a:xfrm>
            <a:off x="3714750" y="6065838"/>
            <a:ext cx="5167313" cy="58477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ビジネスコミュニケーション学科　准教授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大仁田 香織</a:t>
            </a:r>
          </a:p>
        </p:txBody>
      </p:sp>
      <p:pic>
        <p:nvPicPr>
          <p:cNvPr id="72710" name="図 43" descr="ダイアグラム&#10;&#10;自動的に生成された説明">
            <a:extLst>
              <a:ext uri="{FF2B5EF4-FFF2-40B4-BE49-F238E27FC236}">
                <a16:creationId xmlns:a16="http://schemas.microsoft.com/office/drawing/2014/main" id="{9DF11890-9747-4E62-8BC0-C5958F9F0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44282E2E-78D3-4521-8F5E-BADBE191CB7E}"/>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ビジネスアイデアの創出</a:t>
            </a:r>
          </a:p>
        </p:txBody>
      </p:sp>
      <p:sp>
        <p:nvSpPr>
          <p:cNvPr id="35" name="正方形/長方形 34">
            <a:extLst>
              <a:ext uri="{FF2B5EF4-FFF2-40B4-BE49-F238E27FC236}">
                <a16:creationId xmlns:a16="http://schemas.microsoft.com/office/drawing/2014/main" id="{3458BF38-EDAF-4A3C-A106-0016A7187436}"/>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中学生～一般</a:t>
            </a:r>
          </a:p>
        </p:txBody>
      </p:sp>
      <p:sp>
        <p:nvSpPr>
          <p:cNvPr id="2" name="正方形/長方形 1">
            <a:extLst>
              <a:ext uri="{FF2B5EF4-FFF2-40B4-BE49-F238E27FC236}">
                <a16:creationId xmlns:a16="http://schemas.microsoft.com/office/drawing/2014/main" id="{94948B82-0353-4804-8E48-5B40FBDBC533}"/>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】2</a:t>
            </a:r>
            <a:r>
              <a:rPr lang="ja-JP" altLang="en-US" sz="1400" b="1" dirty="0">
                <a:latin typeface="+mn-ea"/>
                <a:ea typeface="+mn-ea"/>
              </a:rPr>
              <a:t>時間～</a:t>
            </a:r>
            <a:r>
              <a:rPr lang="en-US" altLang="ja-JP" sz="1400" b="1" dirty="0">
                <a:latin typeface="+mn-ea"/>
                <a:ea typeface="+mn-ea"/>
              </a:rPr>
              <a:t>3</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1B6EF4F0-9BE9-44F4-A060-C89C1572166D}"/>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D0E9BC34-1320-4F16-9B33-8640C4EDA6F1}"/>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3CE83CD6-C07B-4A3C-8012-A061678AC660}"/>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EAD7A205-CAD2-4D5A-B7A8-6541BE6DDABC}"/>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72A9DC6C-0D52-4903-87A0-A6B8C056DD5A}"/>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CDAE160E-EFC8-457C-95CA-B528A233E324}"/>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E1529DAE-431E-4578-A11B-91E2FCC202D8}"/>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6DA16674-48A0-4436-A317-8CB60C18A94D}"/>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40</a:t>
            </a:r>
            <a:r>
              <a:rPr lang="ja-JP" altLang="en-US" sz="1400" b="1" dirty="0">
                <a:latin typeface="+mn-ea"/>
                <a:ea typeface="+mn-ea"/>
              </a:rPr>
              <a:t>名</a:t>
            </a:r>
            <a:endParaRPr lang="en-US" altLang="ja-JP" sz="1400" b="1" dirty="0">
              <a:latin typeface="+mn-ea"/>
              <a:ea typeface="+mn-ea"/>
            </a:endParaRPr>
          </a:p>
        </p:txBody>
      </p:sp>
      <p:pic>
        <p:nvPicPr>
          <p:cNvPr id="72722" name="図 6" descr="アイコン&#10;&#10;自動的に生成された説明">
            <a:extLst>
              <a:ext uri="{FF2B5EF4-FFF2-40B4-BE49-F238E27FC236}">
                <a16:creationId xmlns:a16="http://schemas.microsoft.com/office/drawing/2014/main" id="{FB7EBA56-C5DD-4B19-99AE-9AD582873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5" y="3694113"/>
            <a:ext cx="2100263"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3" name="図 7" descr="挿絵, ウィンドウ, 記号, 時計 が含まれている画像&#10;&#10;自動的に生成された説明">
            <a:extLst>
              <a:ext uri="{FF2B5EF4-FFF2-40B4-BE49-F238E27FC236}">
                <a16:creationId xmlns:a16="http://schemas.microsoft.com/office/drawing/2014/main" id="{8B9C43DA-D2B1-4B49-8586-7B129D4B4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3729038"/>
            <a:ext cx="32131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4" name="図 8" descr="シャツ が含まれている画像&#10;&#10;自動的に生成された説明">
            <a:extLst>
              <a:ext uri="{FF2B5EF4-FFF2-40B4-BE49-F238E27FC236}">
                <a16:creationId xmlns:a16="http://schemas.microsoft.com/office/drawing/2014/main" id="{B7BEEA76-46D2-4D3D-8DA1-15314ED94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0813" y="3500438"/>
            <a:ext cx="358616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1024C3C8-8C40-4709-868C-7031459EFDF7}"/>
              </a:ext>
            </a:extLst>
          </p:cNvPr>
          <p:cNvSpPr txBox="1"/>
          <p:nvPr/>
        </p:nvSpPr>
        <p:spPr>
          <a:xfrm>
            <a:off x="619125" y="3240088"/>
            <a:ext cx="7905750" cy="369887"/>
          </a:xfrm>
          <a:prstGeom prst="rect">
            <a:avLst/>
          </a:prstGeom>
          <a:noFill/>
        </p:spPr>
        <p:txBody>
          <a:bodyPr>
            <a:spAutoFit/>
          </a:bodyPr>
          <a:lstStyle/>
          <a:p>
            <a:pPr algn="ctr" eaLnBrk="1" fontAlgn="auto" hangingPunct="1">
              <a:spcBef>
                <a:spcPts val="0"/>
              </a:spcBef>
              <a:spcAft>
                <a:spcPts val="0"/>
              </a:spcAft>
              <a:defRPr/>
            </a:pPr>
            <a:r>
              <a:rPr lang="ja-JP" altLang="en-US" b="1" dirty="0">
                <a:latin typeface="+mn-ea"/>
                <a:ea typeface="+mn-ea"/>
              </a:rPr>
              <a:t>課題を解決するビジネスアイデアの創出</a:t>
            </a:r>
            <a:endParaRPr lang="en-US" altLang="ja-JP" b="1" dirty="0">
              <a:latin typeface="+mn-ea"/>
              <a:ea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B3F70DFB-C6CF-45B7-A9B7-9C88BE61B62B}"/>
              </a:ext>
            </a:extLst>
          </p:cNvPr>
          <p:cNvGraphicFramePr>
            <a:graphicFrameLocks noGrp="1"/>
          </p:cNvGraphicFramePr>
          <p:nvPr>
            <p:extLst>
              <p:ext uri="{D42A27DB-BD31-4B8C-83A1-F6EECF244321}">
                <p14:modId xmlns:p14="http://schemas.microsoft.com/office/powerpoint/2010/main" val="3026984722"/>
              </p:ext>
            </p:extLst>
          </p:nvPr>
        </p:nvGraphicFramePr>
        <p:xfrm>
          <a:off x="263818" y="836712"/>
          <a:ext cx="8616362" cy="3888000"/>
        </p:xfrm>
        <a:graphic>
          <a:graphicData uri="http://schemas.openxmlformats.org/drawingml/2006/table">
            <a:tbl>
              <a:tblPr bandRow="1">
                <a:tableStyleId>{E8B1032C-EA38-4F05-BA0D-38AFFFC7BED3}</a:tableStyleId>
              </a:tblPr>
              <a:tblGrid>
                <a:gridCol w="3649255">
                  <a:extLst>
                    <a:ext uri="{9D8B030D-6E8A-4147-A177-3AD203B41FA5}">
                      <a16:colId xmlns:a16="http://schemas.microsoft.com/office/drawing/2014/main" val="3677890147"/>
                    </a:ext>
                  </a:extLst>
                </a:gridCol>
                <a:gridCol w="2075506">
                  <a:extLst>
                    <a:ext uri="{9D8B030D-6E8A-4147-A177-3AD203B41FA5}">
                      <a16:colId xmlns:a16="http://schemas.microsoft.com/office/drawing/2014/main" val="2428335456"/>
                    </a:ext>
                  </a:extLst>
                </a:gridCol>
                <a:gridCol w="2891601">
                  <a:extLst>
                    <a:ext uri="{9D8B030D-6E8A-4147-A177-3AD203B41FA5}">
                      <a16:colId xmlns:a16="http://schemas.microsoft.com/office/drawing/2014/main" val="2052469057"/>
                    </a:ext>
                  </a:extLst>
                </a:gridCol>
              </a:tblGrid>
              <a:tr h="288000">
                <a:tc>
                  <a:txBody>
                    <a:bodyPr/>
                    <a:lstStyle/>
                    <a:p>
                      <a:pPr algn="ctr" fontAlgn="ctr"/>
                      <a:r>
                        <a:rPr lang="ja-JP" altLang="en-US" sz="1100" b="1" u="none" strike="noStrike" dirty="0">
                          <a:effectLst/>
                          <a:latin typeface="+mn-ea"/>
                          <a:ea typeface="+mn-ea"/>
                        </a:rPr>
                        <a:t>テーマ</a:t>
                      </a:r>
                      <a:endParaRPr lang="ja-JP" altLang="en-US" sz="1100" b="1" i="0" u="none" strike="noStrike" dirty="0">
                        <a:solidFill>
                          <a:srgbClr val="000000"/>
                        </a:solidFill>
                        <a:effectLst/>
                        <a:latin typeface="+mn-ea"/>
                        <a:ea typeface="+mn-ea"/>
                      </a:endParaRPr>
                    </a:p>
                  </a:txBody>
                  <a:tcPr marL="5162" marR="5162" marT="5162" marB="0" anchor="ctr"/>
                </a:tc>
                <a:tc>
                  <a:txBody>
                    <a:bodyPr/>
                    <a:lstStyle/>
                    <a:p>
                      <a:pPr algn="ctr" fontAlgn="ctr"/>
                      <a:r>
                        <a:rPr lang="ja-JP" altLang="en-US" sz="1100" b="1" u="none" strike="noStrike" dirty="0">
                          <a:effectLst/>
                          <a:latin typeface="+mn-ea"/>
                          <a:ea typeface="+mn-ea"/>
                        </a:rPr>
                        <a:t>講座の分類</a:t>
                      </a:r>
                      <a:endParaRPr lang="ja-JP" altLang="en-US" sz="1100" b="1" i="0" u="none" strike="noStrike" dirty="0">
                        <a:solidFill>
                          <a:srgbClr val="000000"/>
                        </a:solidFill>
                        <a:effectLst/>
                        <a:latin typeface="+mn-ea"/>
                        <a:ea typeface="+mn-ea"/>
                      </a:endParaRPr>
                    </a:p>
                  </a:txBody>
                  <a:tcPr marL="5162" marR="5162" marT="5162" marB="0" anchor="ctr"/>
                </a:tc>
                <a:tc>
                  <a:txBody>
                    <a:bodyPr/>
                    <a:lstStyle/>
                    <a:p>
                      <a:pPr algn="ctr" fontAlgn="ctr"/>
                      <a:r>
                        <a:rPr lang="ja-JP" altLang="en-US" sz="1100" b="1" u="none" strike="noStrike" dirty="0">
                          <a:effectLst/>
                          <a:latin typeface="+mn-ea"/>
                          <a:ea typeface="+mn-ea"/>
                        </a:rPr>
                        <a:t>担当者</a:t>
                      </a:r>
                      <a:endParaRPr lang="ja-JP" altLang="en-US" sz="1100" b="1" i="0" u="none" strike="noStrike" dirty="0">
                        <a:solidFill>
                          <a:srgbClr val="000000"/>
                        </a:solidFill>
                        <a:effectLst/>
                        <a:latin typeface="+mn-ea"/>
                        <a:ea typeface="+mn-ea"/>
                      </a:endParaRPr>
                    </a:p>
                  </a:txBody>
                  <a:tcPr marL="5162" marR="5162" marT="5162" marB="0" anchor="ctr"/>
                </a:tc>
                <a:extLst>
                  <a:ext uri="{0D108BD9-81ED-4DB2-BD59-A6C34878D82A}">
                    <a16:rowId xmlns:a16="http://schemas.microsoft.com/office/drawing/2014/main" val="1672150443"/>
                  </a:ext>
                </a:extLst>
              </a:tr>
              <a:tr h="360000">
                <a:tc>
                  <a:txBody>
                    <a:bodyPr/>
                    <a:lstStyle/>
                    <a:p>
                      <a:pPr algn="l" fontAlgn="ctr"/>
                      <a:r>
                        <a:rPr lang="ja-JP" altLang="en-US" sz="1100" b="0" i="0" u="none" strike="noStrike" dirty="0">
                          <a:solidFill>
                            <a:srgbClr val="000000"/>
                          </a:solidFill>
                          <a:effectLst/>
                          <a:latin typeface="+mn-ea"/>
                          <a:ea typeface="+mn-ea"/>
                          <a:hlinkClick r:id="rId2" action="ppaction://hlinksldjump"/>
                        </a:rPr>
                        <a:t>ビビッと謎解きのカガク</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mn-ea"/>
                          <a:ea typeface="+mn-ea"/>
                        </a:rPr>
                        <a:t>簡単な実験</a:t>
                      </a:r>
                      <a:endParaRPr lang="en-US" altLang="ja-JP"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b="0" i="0" u="none" strike="noStrike" dirty="0">
                          <a:solidFill>
                            <a:srgbClr val="000000"/>
                          </a:solidFill>
                          <a:effectLst/>
                          <a:latin typeface="+mn-ea"/>
                          <a:ea typeface="+mn-ea"/>
                        </a:rPr>
                        <a:t>化学・バイオ工学科スタッフ </a:t>
                      </a:r>
                    </a:p>
                    <a:p>
                      <a:pPr algn="l" fontAlgn="ctr"/>
                      <a:r>
                        <a:rPr lang="ja-JP" altLang="en-US" sz="1100" b="0" i="0" u="none" strike="noStrike" dirty="0">
                          <a:solidFill>
                            <a:srgbClr val="000000"/>
                          </a:solidFill>
                          <a:effectLst/>
                          <a:latin typeface="+mn-ea"/>
                          <a:ea typeface="+mn-ea"/>
                        </a:rPr>
                        <a:t>モノづくりセンター化学系スタッフ</a:t>
                      </a:r>
                    </a:p>
                  </a:txBody>
                  <a:tcPr marL="5473" marR="5473" marT="5473" marB="0" anchor="ctr"/>
                </a:tc>
                <a:extLst>
                  <a:ext uri="{0D108BD9-81ED-4DB2-BD59-A6C34878D82A}">
                    <a16:rowId xmlns:a16="http://schemas.microsoft.com/office/drawing/2014/main" val="2230853319"/>
                  </a:ext>
                </a:extLst>
              </a:tr>
              <a:tr h="288000">
                <a:tc>
                  <a:txBody>
                    <a:bodyPr/>
                    <a:lstStyle/>
                    <a:p>
                      <a:pPr algn="l" fontAlgn="ctr"/>
                      <a:r>
                        <a:rPr lang="ja-JP" altLang="en-US" sz="1100" u="none" strike="noStrike" dirty="0">
                          <a:effectLst/>
                          <a:latin typeface="+mn-ea"/>
                          <a:ea typeface="+mn-ea"/>
                          <a:hlinkClick r:id="rId3" action="ppaction://hlinksldjump"/>
                        </a:rPr>
                        <a:t>金属コマを作ろう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モノづくり・体験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モノづくり教育研究支援センター　福崎</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069229183"/>
                  </a:ext>
                </a:extLst>
              </a:tr>
              <a:tr h="288000">
                <a:tc>
                  <a:txBody>
                    <a:bodyPr/>
                    <a:lstStyle/>
                    <a:p>
                      <a:pPr algn="l" fontAlgn="ctr"/>
                      <a:r>
                        <a:rPr lang="ja-JP" altLang="en-US" sz="1100" u="none" strike="noStrike" dirty="0">
                          <a:effectLst/>
                          <a:latin typeface="+mn-ea"/>
                          <a:ea typeface="+mn-ea"/>
                          <a:hlinkClick r:id="rId4" action="ppaction://hlinksldjump"/>
                        </a:rPr>
                        <a:t>蒸気の力で動くポンポン船を作ろう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a:effectLst/>
                          <a:latin typeface="+mn-ea"/>
                          <a:ea typeface="+mn-ea"/>
                        </a:rPr>
                        <a:t>講義、工作</a:t>
                      </a:r>
                      <a:endParaRPr lang="ja-JP" altLang="en-US" sz="1100" b="0" i="0" u="none" strike="noStrike">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モノづくり教育研究支援センター　福崎</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3141056802"/>
                  </a:ext>
                </a:extLst>
              </a:tr>
              <a:tr h="288000">
                <a:tc>
                  <a:txBody>
                    <a:bodyPr/>
                    <a:lstStyle/>
                    <a:p>
                      <a:pPr algn="l" fontAlgn="ctr"/>
                      <a:r>
                        <a:rPr lang="ja-JP" altLang="en-US" sz="1100" u="none" strike="noStrike" dirty="0">
                          <a:effectLst/>
                          <a:latin typeface="+mn-ea"/>
                          <a:ea typeface="+mn-ea"/>
                          <a:hlinkClick r:id="rId5" action="ppaction://hlinksldjump"/>
                        </a:rPr>
                        <a:t>ウインドカーを作ろう（アクリルバージョン）</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a:effectLst/>
                          <a:latin typeface="+mn-ea"/>
                          <a:ea typeface="+mn-ea"/>
                        </a:rPr>
                        <a:t>講義・工作・体験</a:t>
                      </a:r>
                      <a:endParaRPr lang="ja-JP" altLang="en-US" sz="1100" b="0" i="0" u="none" strike="noStrike">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モノづくり教育研究支援センター　福崎</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403720080"/>
                  </a:ext>
                </a:extLst>
              </a:tr>
              <a:tr h="288000">
                <a:tc>
                  <a:txBody>
                    <a:bodyPr/>
                    <a:lstStyle/>
                    <a:p>
                      <a:pPr algn="l" fontAlgn="ctr"/>
                      <a:r>
                        <a:rPr lang="ja-JP" altLang="en-US" sz="1100" u="none" strike="noStrike" dirty="0">
                          <a:effectLst/>
                          <a:latin typeface="+mn-ea"/>
                          <a:ea typeface="+mn-ea"/>
                          <a:hlinkClick r:id="rId6" action="ppaction://hlinksldjump"/>
                        </a:rPr>
                        <a:t>充電式飛行機を作ろう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講義・工作・体験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モノづくり教育研究支援センター　松口</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3298663928"/>
                  </a:ext>
                </a:extLst>
              </a:tr>
              <a:tr h="288000">
                <a:tc>
                  <a:txBody>
                    <a:bodyPr/>
                    <a:lstStyle/>
                    <a:p>
                      <a:pPr algn="l" fontAlgn="ctr"/>
                      <a:r>
                        <a:rPr lang="ja-JP" altLang="en-US" sz="1100" u="none" strike="noStrike" dirty="0">
                          <a:effectLst/>
                          <a:latin typeface="+mn-ea"/>
                          <a:ea typeface="+mn-ea"/>
                          <a:hlinkClick r:id="rId7" action="ppaction://hlinksldjump"/>
                        </a:rPr>
                        <a:t>プロペラシューターを作ろう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講義・工作・体験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a:effectLst/>
                          <a:latin typeface="+mn-ea"/>
                          <a:ea typeface="+mn-ea"/>
                        </a:rPr>
                        <a:t>モノづくり教育研究支援センター　松口</a:t>
                      </a:r>
                      <a:endParaRPr lang="ja-JP" altLang="en-US" sz="1100" b="0" i="0" u="none" strike="noStrike">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72891081"/>
                  </a:ext>
                </a:extLst>
              </a:tr>
              <a:tr h="288000">
                <a:tc>
                  <a:txBody>
                    <a:bodyPr/>
                    <a:lstStyle/>
                    <a:p>
                      <a:pPr algn="l" fontAlgn="ctr"/>
                      <a:r>
                        <a:rPr lang="en-US" altLang="ja-JP" sz="1100" u="none" strike="noStrike" dirty="0">
                          <a:effectLst/>
                          <a:latin typeface="+mn-ea"/>
                          <a:ea typeface="+mn-ea"/>
                          <a:hlinkClick r:id="rId8" action="ppaction://hlinksldjump"/>
                        </a:rPr>
                        <a:t>LED</a:t>
                      </a:r>
                      <a:r>
                        <a:rPr lang="ja-JP" altLang="en-US" sz="1100" u="none" strike="noStrike" dirty="0">
                          <a:effectLst/>
                          <a:latin typeface="+mn-ea"/>
                          <a:ea typeface="+mn-ea"/>
                          <a:hlinkClick r:id="rId8" action="ppaction://hlinksldjump"/>
                        </a:rPr>
                        <a:t>イルミネーションプレートを作ろう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講義・工作・体験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a:effectLst/>
                          <a:latin typeface="+mn-ea"/>
                          <a:ea typeface="+mn-ea"/>
                        </a:rPr>
                        <a:t>モノづくり教育研究支援センター　柳沼</a:t>
                      </a:r>
                      <a:endParaRPr lang="ja-JP" altLang="en-US" sz="1100" b="0" i="0" u="none" strike="noStrike">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1334999114"/>
                  </a:ext>
                </a:extLst>
              </a:tr>
              <a:tr h="288000">
                <a:tc>
                  <a:txBody>
                    <a:bodyPr/>
                    <a:lstStyle/>
                    <a:p>
                      <a:pPr algn="l" fontAlgn="ctr"/>
                      <a:r>
                        <a:rPr lang="ja-JP" altLang="en-US" sz="1100" u="none" strike="noStrike" dirty="0">
                          <a:effectLst/>
                          <a:latin typeface="+mn-ea"/>
                          <a:ea typeface="+mn-ea"/>
                          <a:hlinkClick r:id="rId9" action="ppaction://hlinksldjump"/>
                        </a:rPr>
                        <a:t>スターリングエンジン模型の製作</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講義・工作・体験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a:effectLst/>
                          <a:latin typeface="+mn-ea"/>
                          <a:ea typeface="+mn-ea"/>
                        </a:rPr>
                        <a:t>モノづくり教育研究支援センター　柳沼</a:t>
                      </a:r>
                      <a:endParaRPr lang="ja-JP" altLang="en-US" sz="1100" b="0" i="0" u="none" strike="noStrike">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564846304"/>
                  </a:ext>
                </a:extLst>
              </a:tr>
              <a:tr h="288000">
                <a:tc>
                  <a:txBody>
                    <a:bodyPr/>
                    <a:lstStyle/>
                    <a:p>
                      <a:pPr algn="l" fontAlgn="ctr"/>
                      <a:r>
                        <a:rPr lang="ja-JP" altLang="en-US" sz="1100" u="none" strike="noStrike" dirty="0">
                          <a:effectLst/>
                          <a:latin typeface="+mn-ea"/>
                          <a:ea typeface="+mn-ea"/>
                          <a:hlinkClick r:id="rId10" action="ppaction://hlinksldjump"/>
                        </a:rPr>
                        <a:t>ゴム動力水陸両用恐竜模型の製作</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講義、工作</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モノづくり教育研究支援センター　木村</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657927112"/>
                  </a:ext>
                </a:extLst>
              </a:tr>
              <a:tr h="360000">
                <a:tc>
                  <a:txBody>
                    <a:bodyPr/>
                    <a:lstStyle/>
                    <a:p>
                      <a:pPr algn="l" fontAlgn="ctr"/>
                      <a:r>
                        <a:rPr lang="ja-JP" altLang="en-US" sz="1100" u="none" strike="noStrike" dirty="0">
                          <a:effectLst/>
                          <a:latin typeface="+mn-ea"/>
                          <a:ea typeface="+mn-ea"/>
                          <a:hlinkClick r:id="rId11" action="ppaction://hlinksldjump"/>
                        </a:rPr>
                        <a:t>登山道を歩いて人と自然の繋がりを感じてみよう！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体験</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ビジネスコミュニケーション学科　田渕</a:t>
                      </a:r>
                      <a:br>
                        <a:rPr lang="ja-JP" altLang="en-US" sz="1100" u="none" strike="noStrike" dirty="0">
                          <a:effectLst/>
                          <a:latin typeface="+mn-ea"/>
                          <a:ea typeface="+mn-ea"/>
                        </a:rPr>
                      </a:br>
                      <a:r>
                        <a:rPr lang="ja-JP" altLang="en-US" sz="1100" u="none" strike="noStrike" dirty="0">
                          <a:effectLst/>
                          <a:latin typeface="+mn-ea"/>
                          <a:ea typeface="+mn-ea"/>
                        </a:rPr>
                        <a:t>都市システム工学科 緑川　技術職員 鈴木</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370381404"/>
                  </a:ext>
                </a:extLst>
              </a:tr>
              <a:tr h="288000">
                <a:tc>
                  <a:txBody>
                    <a:bodyPr/>
                    <a:lstStyle/>
                    <a:p>
                      <a:pPr algn="l" fontAlgn="ctr"/>
                      <a:r>
                        <a:rPr lang="ja-JP" altLang="en-US" sz="1100" u="none" strike="noStrike" dirty="0">
                          <a:effectLst/>
                          <a:latin typeface="+mn-ea"/>
                          <a:ea typeface="+mn-ea"/>
                          <a:hlinkClick r:id="rId12" action="ppaction://hlinksldjump"/>
                        </a:rPr>
                        <a:t>シッティングバレーボールを体験しよう</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体験（スポーツ講座）</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機械システム工学科　松尾</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2359485035"/>
                  </a:ext>
                </a:extLst>
              </a:tr>
              <a:tr h="288000">
                <a:tc>
                  <a:txBody>
                    <a:bodyPr/>
                    <a:lstStyle/>
                    <a:p>
                      <a:pPr algn="l" fontAlgn="ctr"/>
                      <a:r>
                        <a:rPr lang="ja-JP" altLang="en-US" sz="1100" u="none" strike="noStrike" dirty="0">
                          <a:effectLst/>
                          <a:latin typeface="+mn-ea"/>
                          <a:ea typeface="+mn-ea"/>
                          <a:hlinkClick r:id="rId13" action="ppaction://hlinksldjump"/>
                        </a:rPr>
                        <a:t>卓球講座</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体験（スポーツ講座）</a:t>
                      </a:r>
                      <a:endParaRPr lang="ja-JP" altLang="en-US" sz="1100" b="0" i="0" u="none" strike="noStrike" dirty="0">
                        <a:solidFill>
                          <a:srgbClr val="000000"/>
                        </a:solidFill>
                        <a:effectLst/>
                        <a:latin typeface="+mn-ea"/>
                        <a:ea typeface="+mn-ea"/>
                      </a:endParaRPr>
                    </a:p>
                  </a:txBody>
                  <a:tcPr marL="5473" marR="5473" marT="5473" marB="0" anchor="ctr"/>
                </a:tc>
                <a:tc>
                  <a:txBody>
                    <a:bodyPr/>
                    <a:lstStyle/>
                    <a:p>
                      <a:pPr algn="l" fontAlgn="ctr"/>
                      <a:r>
                        <a:rPr lang="ja-JP" altLang="en-US" sz="1100" u="none" strike="noStrike" dirty="0">
                          <a:effectLst/>
                          <a:latin typeface="+mn-ea"/>
                          <a:ea typeface="+mn-ea"/>
                        </a:rPr>
                        <a:t>都市システム工学科　丹野</a:t>
                      </a:r>
                      <a:endParaRPr lang="ja-JP" altLang="en-US" sz="1100" b="0" i="0" u="none" strike="noStrike" dirty="0">
                        <a:solidFill>
                          <a:srgbClr val="000000"/>
                        </a:solidFill>
                        <a:effectLst/>
                        <a:latin typeface="+mn-ea"/>
                        <a:ea typeface="+mn-ea"/>
                      </a:endParaRPr>
                    </a:p>
                  </a:txBody>
                  <a:tcPr marL="5473" marR="5473" marT="5473" marB="0" anchor="ctr"/>
                </a:tc>
                <a:extLst>
                  <a:ext uri="{0D108BD9-81ED-4DB2-BD59-A6C34878D82A}">
                    <a16:rowId xmlns:a16="http://schemas.microsoft.com/office/drawing/2014/main" val="3174940506"/>
                  </a:ext>
                </a:extLst>
              </a:tr>
            </a:tbl>
          </a:graphicData>
        </a:graphic>
      </p:graphicFrame>
      <p:sp>
        <p:nvSpPr>
          <p:cNvPr id="4" name="タイトル 1">
            <a:extLst>
              <a:ext uri="{FF2B5EF4-FFF2-40B4-BE49-F238E27FC236}">
                <a16:creationId xmlns:a16="http://schemas.microsoft.com/office/drawing/2014/main" id="{8C77AFB4-5476-4196-BABF-38DEDF713EBD}"/>
              </a:ext>
            </a:extLst>
          </p:cNvPr>
          <p:cNvSpPr>
            <a:spLocks noGrp="1"/>
          </p:cNvSpPr>
          <p:nvPr>
            <p:ph type="title"/>
          </p:nvPr>
        </p:nvSpPr>
        <p:spPr>
          <a:xfrm>
            <a:off x="263818" y="195261"/>
            <a:ext cx="7886700" cy="531812"/>
          </a:xfrm>
        </p:spPr>
        <p:txBody>
          <a:bodyPr/>
          <a:lstStyle/>
          <a:p>
            <a:pPr>
              <a:defRPr/>
            </a:pPr>
            <a:r>
              <a:rPr lang="ja-JP" altLang="en-US" sz="2800" b="1" dirty="0">
                <a:ln w="0"/>
                <a:solidFill>
                  <a:schemeClr val="accent6">
                    <a:lumMod val="75000"/>
                  </a:schemeClr>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rPr>
              <a:t>福島高専 公開講座コンテンツ一覧</a:t>
            </a:r>
          </a:p>
        </p:txBody>
      </p:sp>
      <p:pic>
        <p:nvPicPr>
          <p:cNvPr id="5" name="図 43" descr="ダイアグラム&#10;&#10;自動的に生成された説明">
            <a:extLst>
              <a:ext uri="{FF2B5EF4-FFF2-40B4-BE49-F238E27FC236}">
                <a16:creationId xmlns:a16="http://schemas.microsoft.com/office/drawing/2014/main" id="{F4604C54-4FD4-4766-98F0-ADBDB79FB5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2280" y="202605"/>
            <a:ext cx="18018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49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9DB3FE7E-364B-41DD-9F8A-DA418F1E6337}"/>
              </a:ext>
            </a:extLst>
          </p:cNvPr>
          <p:cNvSpPr/>
          <p:nvPr/>
        </p:nvSpPr>
        <p:spPr>
          <a:xfrm>
            <a:off x="277813" y="3397250"/>
            <a:ext cx="8640762" cy="2297113"/>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3075" name="テキスト ボックス 13">
            <a:extLst>
              <a:ext uri="{FF2B5EF4-FFF2-40B4-BE49-F238E27FC236}">
                <a16:creationId xmlns:a16="http://schemas.microsoft.com/office/drawing/2014/main" id="{6F421BD2-329C-46C9-B05E-796E1E8EC420}"/>
              </a:ext>
            </a:extLst>
          </p:cNvPr>
          <p:cNvSpPr txBox="1">
            <a:spLocks noChangeArrowheads="1"/>
          </p:cNvSpPr>
          <p:nvPr/>
        </p:nvSpPr>
        <p:spPr bwMode="auto">
          <a:xfrm>
            <a:off x="1511300" y="2351088"/>
            <a:ext cx="73009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600" b="1"/>
              <a:t>「つい買っちゃった！」「コレほしい！」という経験はありませんか？</a:t>
            </a:r>
            <a:endParaRPr lang="en-US" altLang="ja-JP" sz="1600" b="1"/>
          </a:p>
          <a:p>
            <a:r>
              <a:rPr lang="ja-JP" altLang="en-US" sz="700" b="1"/>
              <a:t>　</a:t>
            </a:r>
          </a:p>
          <a:p>
            <a:r>
              <a:rPr lang="ja-JP" altLang="en-US" sz="1600" b="1"/>
              <a:t>心理学や行動経済学の実験を通じて、 “買いたくなる” ヒミツ を探ります。</a:t>
            </a:r>
          </a:p>
        </p:txBody>
      </p:sp>
      <p:sp>
        <p:nvSpPr>
          <p:cNvPr id="19" name="テキスト ボックス 18">
            <a:extLst>
              <a:ext uri="{FF2B5EF4-FFF2-40B4-BE49-F238E27FC236}">
                <a16:creationId xmlns:a16="http://schemas.microsoft.com/office/drawing/2014/main" id="{FD1C565B-DB2D-4AF1-B2D8-16DA70F0A573}"/>
              </a:ext>
            </a:extLst>
          </p:cNvPr>
          <p:cNvSpPr txBox="1"/>
          <p:nvPr/>
        </p:nvSpPr>
        <p:spPr>
          <a:xfrm>
            <a:off x="1622425" y="1889125"/>
            <a:ext cx="5181600" cy="369888"/>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消費者心理、行動経済学、マーケティング</a:t>
            </a:r>
            <a:endParaRPr lang="en-US" altLang="ja-JP" sz="1600" b="1" dirty="0">
              <a:latin typeface="+mn-ea"/>
              <a:ea typeface="+mn-ea"/>
            </a:endParaRPr>
          </a:p>
        </p:txBody>
      </p:sp>
      <p:sp>
        <p:nvSpPr>
          <p:cNvPr id="32" name="テキスト ボックス 31">
            <a:extLst>
              <a:ext uri="{FF2B5EF4-FFF2-40B4-BE49-F238E27FC236}">
                <a16:creationId xmlns:a16="http://schemas.microsoft.com/office/drawing/2014/main" id="{9C5F2312-2921-403F-A13D-ED7FD8894C7F}"/>
              </a:ext>
            </a:extLst>
          </p:cNvPr>
          <p:cNvSpPr txBox="1"/>
          <p:nvPr/>
        </p:nvSpPr>
        <p:spPr>
          <a:xfrm>
            <a:off x="3827463" y="5824538"/>
            <a:ext cx="5167312"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ビジネスコミュニケーション学科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准教授　大仁田 香織　　　　　</a:t>
            </a:r>
          </a:p>
        </p:txBody>
      </p:sp>
      <p:pic>
        <p:nvPicPr>
          <p:cNvPr id="3078" name="図 43" descr="ダイアグラム&#10;&#10;自動的に生成された説明">
            <a:extLst>
              <a:ext uri="{FF2B5EF4-FFF2-40B4-BE49-F238E27FC236}">
                <a16:creationId xmlns:a16="http://schemas.microsoft.com/office/drawing/2014/main" id="{6C207D8E-18C0-4A5A-9FBE-52583BB66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0C932D12-B257-4DEF-BCE2-FB7758303293}"/>
              </a:ext>
            </a:extLst>
          </p:cNvPr>
          <p:cNvSpPr txBox="1">
            <a:spLocks noChangeArrowheads="1"/>
          </p:cNvSpPr>
          <p:nvPr/>
        </p:nvSpPr>
        <p:spPr bwMode="auto">
          <a:xfrm>
            <a:off x="244475" y="708025"/>
            <a:ext cx="8642350" cy="738188"/>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400" b="1" dirty="0">
                <a:latin typeface="+mn-ea"/>
                <a:ea typeface="+mn-ea"/>
              </a:rPr>
              <a:t>「なぜ？ほしい？」 心理学実験を通じて学ぶ</a:t>
            </a:r>
            <a:endParaRPr lang="en-US" altLang="ja-JP" sz="2400" b="1" dirty="0">
              <a:latin typeface="+mn-ea"/>
              <a:ea typeface="+mn-ea"/>
            </a:endParaRPr>
          </a:p>
          <a:p>
            <a:pPr algn="ctr" eaLnBrk="1" hangingPunct="1">
              <a:defRPr/>
            </a:pPr>
            <a:r>
              <a:rPr lang="ja-JP" altLang="en-US" sz="2400" b="1" dirty="0">
                <a:latin typeface="+mn-ea"/>
                <a:ea typeface="+mn-ea"/>
              </a:rPr>
              <a:t> </a:t>
            </a:r>
            <a:r>
              <a:rPr lang="en-US" altLang="ja-JP" sz="2400" b="1" dirty="0">
                <a:latin typeface="+mn-ea"/>
                <a:ea typeface="+mn-ea"/>
              </a:rPr>
              <a:t>"</a:t>
            </a:r>
            <a:r>
              <a:rPr lang="ja-JP" altLang="en-US" sz="2400" b="1" dirty="0">
                <a:latin typeface="+mn-ea"/>
              </a:rPr>
              <a:t>お買い物のフシギ</a:t>
            </a:r>
            <a:r>
              <a:rPr lang="en-US" altLang="ja-JP" sz="2400" b="1" dirty="0">
                <a:latin typeface="+mn-ea"/>
                <a:ea typeface="+mn-ea"/>
              </a:rPr>
              <a:t>"</a:t>
            </a:r>
            <a:endParaRPr lang="ja-JP" altLang="en-US" sz="2400" b="1" dirty="0">
              <a:latin typeface="+mn-ea"/>
              <a:ea typeface="+mn-ea"/>
            </a:endParaRPr>
          </a:p>
        </p:txBody>
      </p:sp>
      <p:sp>
        <p:nvSpPr>
          <p:cNvPr id="35" name="正方形/長方形 34">
            <a:extLst>
              <a:ext uri="{FF2B5EF4-FFF2-40B4-BE49-F238E27FC236}">
                <a16:creationId xmlns:a16="http://schemas.microsoft.com/office/drawing/2014/main" id="{5F917D2D-4AC5-47D4-B5C3-98AF91E8E550}"/>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EB9673B8-15C1-4BEB-AB8D-B9385DD32D48}"/>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E0580F64-0BC2-43A1-8572-4E9EAF83150D}"/>
              </a:ext>
            </a:extLst>
          </p:cNvPr>
          <p:cNvSpPr/>
          <p:nvPr/>
        </p:nvSpPr>
        <p:spPr>
          <a:xfrm>
            <a:off x="112713" y="6294438"/>
            <a:ext cx="561181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 図書館</a:t>
            </a:r>
            <a:r>
              <a:rPr lang="en-US" altLang="ja-JP" sz="1400" b="1" dirty="0">
                <a:latin typeface="+mn-ea"/>
                <a:ea typeface="+mn-ea"/>
              </a:rPr>
              <a:t>3</a:t>
            </a:r>
            <a:r>
              <a:rPr lang="ja-JP" altLang="en-US" sz="1400" b="1" dirty="0">
                <a:latin typeface="+mn-ea"/>
                <a:ea typeface="+mn-ea"/>
              </a:rPr>
              <a:t>階（アクティブラーニングスペース）</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0E9560B7-62D3-4493-88EE-12C369FDD204}"/>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B93F1782-2FCB-4675-9B03-6D163D00DDCA}"/>
              </a:ext>
            </a:extLst>
          </p:cNvPr>
          <p:cNvSpPr txBox="1"/>
          <p:nvPr/>
        </p:nvSpPr>
        <p:spPr>
          <a:xfrm>
            <a:off x="234950" y="1897063"/>
            <a:ext cx="1370013" cy="369887"/>
          </a:xfrm>
          <a:prstGeom prst="rect">
            <a:avLst/>
          </a:prstGeom>
          <a:noFill/>
        </p:spPr>
        <p:txBody>
          <a:bodyPr wrap="none">
            <a:spAutoFit/>
          </a:bodyPr>
          <a:lstStyle/>
          <a:p>
            <a:pPr>
              <a:defRPr/>
            </a:pPr>
            <a:r>
              <a:rPr lang="ja-JP" altLang="en-US" b="1" spc="50" dirty="0">
                <a:ln w="9525" cmpd="sng">
                  <a:noFill/>
                  <a:prstDash val="solid"/>
                </a:ln>
                <a:latin typeface="+mn-ea"/>
                <a:ea typeface="+mn-ea"/>
              </a:rPr>
              <a:t>キーワード</a:t>
            </a:r>
            <a:endParaRPr lang="en-US" altLang="ja-JP" b="1" spc="50" dirty="0">
              <a:ln w="9525" cmpd="sng">
                <a:noFill/>
                <a:prstDash val="solid"/>
              </a:ln>
              <a:latin typeface="+mn-ea"/>
              <a:ea typeface="+mn-ea"/>
            </a:endParaRPr>
          </a:p>
        </p:txBody>
      </p:sp>
      <p:sp>
        <p:nvSpPr>
          <p:cNvPr id="5" name="テキスト ボックス 4">
            <a:extLst>
              <a:ext uri="{FF2B5EF4-FFF2-40B4-BE49-F238E27FC236}">
                <a16:creationId xmlns:a16="http://schemas.microsoft.com/office/drawing/2014/main" id="{BEADB46C-4E69-40A1-9B1F-508DC844DDB2}"/>
              </a:ext>
            </a:extLst>
          </p:cNvPr>
          <p:cNvSpPr txBox="1"/>
          <p:nvPr/>
        </p:nvSpPr>
        <p:spPr>
          <a:xfrm>
            <a:off x="250825" y="2284413"/>
            <a:ext cx="1371600" cy="369887"/>
          </a:xfrm>
          <a:prstGeom prst="rect">
            <a:avLst/>
          </a:prstGeom>
          <a:noFill/>
        </p:spPr>
        <p:txBody>
          <a:bodyPr wrap="none">
            <a:spAutoFit/>
          </a:bodyPr>
          <a:lstStyle/>
          <a:p>
            <a:pPr>
              <a:defRPr/>
            </a:pPr>
            <a:r>
              <a:rPr lang="ja-JP" altLang="en-US" b="1" spc="50" dirty="0">
                <a:ln w="9525" cmpd="sng">
                  <a:noFill/>
                  <a:prstDash val="solid"/>
                </a:ln>
                <a:latin typeface="+mn-ea"/>
                <a:ea typeface="+mn-ea"/>
              </a:rPr>
              <a:t>講座の概要</a:t>
            </a:r>
            <a:endParaRPr lang="en-US" altLang="ja-JP" b="1" spc="50" dirty="0">
              <a:ln w="9525" cmpd="sng">
                <a:noFill/>
                <a:prstDash val="solid"/>
              </a:ln>
              <a:latin typeface="+mn-ea"/>
              <a:ea typeface="+mn-ea"/>
            </a:endParaRPr>
          </a:p>
        </p:txBody>
      </p:sp>
      <p:sp>
        <p:nvSpPr>
          <p:cNvPr id="21" name="正方形/長方形 20">
            <a:extLst>
              <a:ext uri="{FF2B5EF4-FFF2-40B4-BE49-F238E27FC236}">
                <a16:creationId xmlns:a16="http://schemas.microsoft.com/office/drawing/2014/main" id="{D09EAB8E-729A-4D6C-9BB9-D9E08C75C79C}"/>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E2468266-E05E-43D1-B99A-11A9EC3765AD}"/>
              </a:ext>
            </a:extLst>
          </p:cNvPr>
          <p:cNvSpPr txBox="1"/>
          <p:nvPr/>
        </p:nvSpPr>
        <p:spPr>
          <a:xfrm>
            <a:off x="234950" y="1490663"/>
            <a:ext cx="1370013" cy="368300"/>
          </a:xfrm>
          <a:prstGeom prst="rect">
            <a:avLst/>
          </a:prstGeom>
          <a:noFill/>
        </p:spPr>
        <p:txBody>
          <a:bodyPr wrap="none">
            <a:spAutoFit/>
          </a:bodyPr>
          <a:lstStyle/>
          <a:p>
            <a:pPr>
              <a:defRPr/>
            </a:pPr>
            <a:r>
              <a:rPr lang="ja-JP" altLang="en-US" b="1" spc="50" dirty="0">
                <a:ln w="9525" cmpd="sng">
                  <a:noFill/>
                  <a:prstDash val="solid"/>
                </a:ln>
                <a:latin typeface="+mn-ea"/>
                <a:ea typeface="+mn-ea"/>
              </a:rPr>
              <a:t>講座の分類</a:t>
            </a:r>
            <a:endParaRPr lang="en-US" altLang="ja-JP" b="1" spc="50" dirty="0">
              <a:ln w="9525" cmpd="sng">
                <a:noFill/>
                <a:prstDash val="solid"/>
              </a:ln>
              <a:latin typeface="+mn-ea"/>
              <a:ea typeface="+mn-ea"/>
            </a:endParaRPr>
          </a:p>
        </p:txBody>
      </p:sp>
      <p:sp>
        <p:nvSpPr>
          <p:cNvPr id="27" name="テキスト ボックス 26">
            <a:extLst>
              <a:ext uri="{FF2B5EF4-FFF2-40B4-BE49-F238E27FC236}">
                <a16:creationId xmlns:a16="http://schemas.microsoft.com/office/drawing/2014/main" id="{6C33532D-C520-4929-BAAE-F5A79311F2C9}"/>
              </a:ext>
            </a:extLst>
          </p:cNvPr>
          <p:cNvSpPr txBox="1"/>
          <p:nvPr/>
        </p:nvSpPr>
        <p:spPr>
          <a:xfrm>
            <a:off x="1622425" y="1506538"/>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心理学実験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98C8B7A7-99E6-4B14-A2E8-4D5B87D1A8B3}"/>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最小４名、最大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pic>
        <p:nvPicPr>
          <p:cNvPr id="3090" name="図 7" descr="時計と文字の加工写真&#10;&#10;AI 生成コンテンツは誤りを含む可能性があります。">
            <a:extLst>
              <a:ext uri="{FF2B5EF4-FFF2-40B4-BE49-F238E27FC236}">
                <a16:creationId xmlns:a16="http://schemas.microsoft.com/office/drawing/2014/main" id="{EA1C47E0-87E6-4C5A-91BA-2641647A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5" y="3179763"/>
            <a:ext cx="21812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図 6" descr="四角形&#10;&#10;AI 生成コンテンツは誤りを含む可能性があります。">
            <a:extLst>
              <a:ext uri="{FF2B5EF4-FFF2-40B4-BE49-F238E27FC236}">
                <a16:creationId xmlns:a16="http://schemas.microsoft.com/office/drawing/2014/main" id="{D01B5426-A71E-4BCC-8074-C26F22296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50" y="3538538"/>
            <a:ext cx="23939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図 7" descr="四角形&#10;&#10;AI 生成コンテンツは誤りを含む可能性があります。">
            <a:extLst>
              <a:ext uri="{FF2B5EF4-FFF2-40B4-BE49-F238E27FC236}">
                <a16:creationId xmlns:a16="http://schemas.microsoft.com/office/drawing/2014/main" id="{B80521C0-82D9-42C4-AB23-7F39972C7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013" y="3500438"/>
            <a:ext cx="26574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図 8" descr="四角形&#10;&#10;AI 生成コンテンツは誤りを含む可能性があります。">
            <a:extLst>
              <a:ext uri="{FF2B5EF4-FFF2-40B4-BE49-F238E27FC236}">
                <a16:creationId xmlns:a16="http://schemas.microsoft.com/office/drawing/2014/main" id="{FF3020BF-06F6-4AFD-B904-68D558B53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825" y="4132263"/>
            <a:ext cx="23955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テキスト ボックス 9">
            <a:extLst>
              <a:ext uri="{FF2B5EF4-FFF2-40B4-BE49-F238E27FC236}">
                <a16:creationId xmlns:a16="http://schemas.microsoft.com/office/drawing/2014/main" id="{409DC92D-4D19-4642-8EC6-5FECD7355B5D}"/>
              </a:ext>
            </a:extLst>
          </p:cNvPr>
          <p:cNvSpPr txBox="1">
            <a:spLocks noChangeArrowheads="1"/>
          </p:cNvSpPr>
          <p:nvPr/>
        </p:nvSpPr>
        <p:spPr bwMode="auto">
          <a:xfrm>
            <a:off x="1027113" y="3538538"/>
            <a:ext cx="204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b="1">
                <a:latin typeface="HG丸ｺﾞｼｯｸM-PRO" panose="020F0600000000000000" pitchFamily="50" charset="-128"/>
                <a:ea typeface="HG丸ｺﾞｼｯｸM-PRO" panose="020F0600000000000000" pitchFamily="50" charset="-128"/>
              </a:rPr>
              <a:t>お店のレイアウト</a:t>
            </a:r>
          </a:p>
        </p:txBody>
      </p:sp>
      <p:sp>
        <p:nvSpPr>
          <p:cNvPr id="3095" name="テキスト ボックス 10">
            <a:extLst>
              <a:ext uri="{FF2B5EF4-FFF2-40B4-BE49-F238E27FC236}">
                <a16:creationId xmlns:a16="http://schemas.microsoft.com/office/drawing/2014/main" id="{EF837F51-7F93-4E4B-9EF5-B6C567D399CE}"/>
              </a:ext>
            </a:extLst>
          </p:cNvPr>
          <p:cNvSpPr txBox="1">
            <a:spLocks noChangeArrowheads="1"/>
          </p:cNvSpPr>
          <p:nvPr/>
        </p:nvSpPr>
        <p:spPr bwMode="auto">
          <a:xfrm>
            <a:off x="1576388" y="4138613"/>
            <a:ext cx="157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b="1">
                <a:latin typeface="HG丸ｺﾞｼｯｸM-PRO" panose="020F0600000000000000" pitchFamily="50" charset="-128"/>
                <a:ea typeface="HG丸ｺﾞｼｯｸM-PRO" panose="020F0600000000000000" pitchFamily="50" charset="-128"/>
              </a:rPr>
              <a:t>コラボグッズ</a:t>
            </a:r>
          </a:p>
        </p:txBody>
      </p:sp>
      <p:sp>
        <p:nvSpPr>
          <p:cNvPr id="3096" name="テキスト ボックス 11">
            <a:extLst>
              <a:ext uri="{FF2B5EF4-FFF2-40B4-BE49-F238E27FC236}">
                <a16:creationId xmlns:a16="http://schemas.microsoft.com/office/drawing/2014/main" id="{856FC22C-4AFB-4505-87AB-3065111932FC}"/>
              </a:ext>
            </a:extLst>
          </p:cNvPr>
          <p:cNvSpPr txBox="1">
            <a:spLocks noChangeArrowheads="1"/>
          </p:cNvSpPr>
          <p:nvPr/>
        </p:nvSpPr>
        <p:spPr bwMode="auto">
          <a:xfrm>
            <a:off x="5983288" y="3513138"/>
            <a:ext cx="227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b="1">
                <a:latin typeface="HG丸ｺﾞｼｯｸM-PRO" panose="020F0600000000000000" pitchFamily="50" charset="-128"/>
                <a:ea typeface="HG丸ｺﾞｼｯｸM-PRO" panose="020F0600000000000000" pitchFamily="50" charset="-128"/>
              </a:rPr>
              <a:t>パッケージデザイン</a:t>
            </a:r>
          </a:p>
        </p:txBody>
      </p:sp>
      <p:pic>
        <p:nvPicPr>
          <p:cNvPr id="3097" name="図 12" descr="四角形&#10;&#10;AI 生成コンテンツは誤りを含む可能性があります。">
            <a:extLst>
              <a:ext uri="{FF2B5EF4-FFF2-40B4-BE49-F238E27FC236}">
                <a16:creationId xmlns:a16="http://schemas.microsoft.com/office/drawing/2014/main" id="{2B9E6F21-6429-4D2C-8D5B-403FC0CA1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588" y="4187825"/>
            <a:ext cx="2655887"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8" name="テキスト ボックス 14">
            <a:extLst>
              <a:ext uri="{FF2B5EF4-FFF2-40B4-BE49-F238E27FC236}">
                <a16:creationId xmlns:a16="http://schemas.microsoft.com/office/drawing/2014/main" id="{A6EB422D-BAE1-480E-91DB-57CD2D5FBF90}"/>
              </a:ext>
            </a:extLst>
          </p:cNvPr>
          <p:cNvSpPr txBox="1">
            <a:spLocks noChangeArrowheads="1"/>
          </p:cNvSpPr>
          <p:nvPr/>
        </p:nvSpPr>
        <p:spPr bwMode="auto">
          <a:xfrm>
            <a:off x="5924550" y="4206875"/>
            <a:ext cx="2179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b="1">
                <a:latin typeface="HG丸ｺﾞｼｯｸM-PRO" panose="020F0600000000000000" pitchFamily="50" charset="-128"/>
                <a:ea typeface="HG丸ｺﾞｼｯｸM-PRO" panose="020F0600000000000000" pitchFamily="50" charset="-128"/>
              </a:rPr>
              <a:t>お店で聞く音楽</a:t>
            </a:r>
          </a:p>
        </p:txBody>
      </p:sp>
      <p:sp>
        <p:nvSpPr>
          <p:cNvPr id="3099" name="テキスト ボックス 16">
            <a:extLst>
              <a:ext uri="{FF2B5EF4-FFF2-40B4-BE49-F238E27FC236}">
                <a16:creationId xmlns:a16="http://schemas.microsoft.com/office/drawing/2014/main" id="{1F1E99DC-6868-4F0D-BA5C-C394EBA0EAAA}"/>
              </a:ext>
            </a:extLst>
          </p:cNvPr>
          <p:cNvSpPr txBox="1">
            <a:spLocks noChangeArrowheads="1"/>
          </p:cNvSpPr>
          <p:nvPr/>
        </p:nvSpPr>
        <p:spPr bwMode="auto">
          <a:xfrm>
            <a:off x="277813" y="4916488"/>
            <a:ext cx="86407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sz="1100">
                <a:latin typeface="HG丸ｺﾞｼｯｸM-PRO" panose="020F0600000000000000" pitchFamily="50" charset="-128"/>
                <a:ea typeface="HG丸ｺﾞｼｯｸM-PRO" panose="020F0600000000000000" pitchFamily="50" charset="-128"/>
              </a:rPr>
              <a:t>商品を見て「欲しいな！」「買いたいな！」と思うことを「消費者心理（しょうひしゃしんり）」といいます。</a:t>
            </a:r>
            <a:endParaRPr lang="en-US" altLang="ja-JP" sz="1100">
              <a:latin typeface="HG丸ｺﾞｼｯｸM-PRO" panose="020F0600000000000000" pitchFamily="50" charset="-128"/>
              <a:ea typeface="HG丸ｺﾞｼｯｸM-PRO" panose="020F0600000000000000" pitchFamily="50" charset="-128"/>
            </a:endParaRPr>
          </a:p>
          <a:p>
            <a:pPr algn="ctr"/>
            <a:r>
              <a:rPr lang="ja-JP" altLang="en-US" sz="1100">
                <a:latin typeface="HG丸ｺﾞｼｯｸM-PRO" panose="020F0600000000000000" pitchFamily="50" charset="-128"/>
                <a:ea typeface="HG丸ｺﾞｼｯｸM-PRO" panose="020F0600000000000000" pitchFamily="50" charset="-128"/>
              </a:rPr>
              <a:t>お店や会社の人は、商品やサービスにさまざまな工夫をして、より多くの人に買ってもらうための仕掛けをしています。</a:t>
            </a:r>
            <a:endParaRPr lang="en-US" altLang="ja-JP" sz="1100">
              <a:latin typeface="HG丸ｺﾞｼｯｸM-PRO" panose="020F0600000000000000" pitchFamily="50" charset="-128"/>
              <a:ea typeface="HG丸ｺﾞｼｯｸM-PRO" panose="020F0600000000000000" pitchFamily="50" charset="-128"/>
            </a:endParaRPr>
          </a:p>
          <a:p>
            <a:pPr algn="ctr"/>
            <a:r>
              <a:rPr lang="ja-JP" altLang="en-US" sz="1100">
                <a:latin typeface="HG丸ｺﾞｼｯｸM-PRO" panose="020F0600000000000000" pitchFamily="50" charset="-128"/>
                <a:ea typeface="HG丸ｺﾞｼｯｸM-PRO" panose="020F0600000000000000" pitchFamily="50" charset="-128"/>
              </a:rPr>
              <a:t>ビジネスに大きな影響を与えている消費者心理学と行動経済学を学ぶ講座です。</a:t>
            </a:r>
            <a:endParaRPr lang="en-US" altLang="ja-JP" sz="1100">
              <a:latin typeface="HG丸ｺﾞｼｯｸM-PRO" panose="020F0600000000000000" pitchFamily="50" charset="-128"/>
              <a:ea typeface="HG丸ｺﾞｼｯｸM-PRO" panose="020F0600000000000000" pitchFamily="50" charset="-128"/>
            </a:endParaRPr>
          </a:p>
          <a:p>
            <a:pPr algn="ctr"/>
            <a:endParaRPr lang="ja-JP" altLang="en-US" sz="110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ABAC9015-DDBD-4E0B-9B90-C83BC9FD353A}"/>
              </a:ext>
            </a:extLst>
          </p:cNvPr>
          <p:cNvSpPr txBox="1"/>
          <p:nvPr/>
        </p:nvSpPr>
        <p:spPr>
          <a:xfrm>
            <a:off x="4822825" y="4670425"/>
            <a:ext cx="677863" cy="168275"/>
          </a:xfrm>
          <a:prstGeom prst="rect">
            <a:avLst/>
          </a:prstGeom>
          <a:noFill/>
        </p:spPr>
        <p:txBody>
          <a:bodyPr>
            <a:spAutoFit/>
          </a:bodyPr>
          <a:lstStyle/>
          <a:p>
            <a:pPr>
              <a:defRPr/>
            </a:pPr>
            <a:r>
              <a:rPr lang="ja-JP" altLang="en-US" sz="500" b="1" dirty="0">
                <a:solidFill>
                  <a:srgbClr val="1F1F1F"/>
                </a:solidFill>
                <a:latin typeface="+mj-ea"/>
                <a:ea typeface="+mj-ea"/>
              </a:rPr>
              <a:t>イラスト</a:t>
            </a:r>
            <a:r>
              <a:rPr lang="en-US" altLang="ja-JP" sz="500" b="1" dirty="0">
                <a:solidFill>
                  <a:srgbClr val="1F1F1F"/>
                </a:solidFill>
                <a:latin typeface="+mj-ea"/>
                <a:ea typeface="+mj-ea"/>
              </a:rPr>
              <a:t>AC</a:t>
            </a:r>
            <a:endParaRPr lang="ja-JP" altLang="en-US" sz="5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10A3BBD8-6DCA-44FE-A53B-9805C31CDD6D}"/>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r>
              <a:rPr lang="ja-JP" altLang="en-US" sz="1600" b="1" dirty="0">
                <a:solidFill>
                  <a:schemeClr val="tx1"/>
                </a:solidFill>
                <a:latin typeface="+mn-ea"/>
              </a:rPr>
              <a:t>・テレビアニメとアニメ映画の違いは何だろう？</a:t>
            </a: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r>
              <a:rPr lang="ja-JP" altLang="en-US" sz="1600" b="1" dirty="0">
                <a:solidFill>
                  <a:schemeClr val="tx1"/>
                </a:solidFill>
                <a:latin typeface="+mn-ea"/>
              </a:rPr>
              <a:t>・「それいけ</a:t>
            </a:r>
            <a:r>
              <a:rPr lang="en-US" altLang="ja-JP" sz="1600" b="1" dirty="0">
                <a:solidFill>
                  <a:schemeClr val="tx1"/>
                </a:solidFill>
                <a:latin typeface="+mn-ea"/>
              </a:rPr>
              <a:t>!</a:t>
            </a:r>
            <a:r>
              <a:rPr lang="ja-JP" altLang="en-US" sz="1600" b="1" dirty="0">
                <a:solidFill>
                  <a:schemeClr val="tx1"/>
                </a:solidFill>
                <a:latin typeface="+mn-ea"/>
              </a:rPr>
              <a:t>アンパンマン」と「機動戦士ガンダム」の違いは何だろう？</a:t>
            </a: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r>
              <a:rPr lang="ja-JP" altLang="en-US" sz="1600" b="1" dirty="0">
                <a:solidFill>
                  <a:schemeClr val="tx1"/>
                </a:solidFill>
                <a:latin typeface="+mn-ea"/>
              </a:rPr>
              <a:t>・ミッキーマウスと綾波レイ</a:t>
            </a:r>
            <a:r>
              <a:rPr lang="en-US" altLang="ja-JP" sz="1600" b="1" dirty="0">
                <a:solidFill>
                  <a:schemeClr val="tx1"/>
                </a:solidFill>
                <a:latin typeface="+mn-ea"/>
              </a:rPr>
              <a:t>(</a:t>
            </a:r>
            <a:r>
              <a:rPr lang="ja-JP" altLang="en-US" sz="1600" b="1" dirty="0">
                <a:solidFill>
                  <a:schemeClr val="tx1"/>
                </a:solidFill>
                <a:latin typeface="+mn-ea"/>
              </a:rPr>
              <a:t>「新世紀エヴァンゲリオン」</a:t>
            </a:r>
            <a:r>
              <a:rPr lang="en-US" altLang="ja-JP" sz="1600" b="1" dirty="0">
                <a:solidFill>
                  <a:schemeClr val="tx1"/>
                </a:solidFill>
                <a:latin typeface="+mn-ea"/>
              </a:rPr>
              <a:t>)</a:t>
            </a:r>
            <a:r>
              <a:rPr lang="ja-JP" altLang="en-US" sz="1600" b="1">
                <a:solidFill>
                  <a:schemeClr val="tx1"/>
                </a:solidFill>
                <a:latin typeface="+mn-ea"/>
              </a:rPr>
              <a:t>は、どちらも人気キャラクターだけど、違い</a:t>
            </a:r>
            <a:r>
              <a:rPr lang="ja-JP" altLang="en-US" sz="1600" b="1" dirty="0">
                <a:solidFill>
                  <a:schemeClr val="tx1"/>
                </a:solidFill>
                <a:latin typeface="+mn-ea"/>
              </a:rPr>
              <a:t>は何だろう？</a:t>
            </a: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21E52C19-E857-49CA-9099-04D6897FAC35}"/>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①日本のアニメの発展の歴史</a:t>
            </a:r>
            <a:endParaRPr lang="en-US" altLang="ja-JP" dirty="0">
              <a:latin typeface="+mn-ea"/>
              <a:ea typeface="+mn-ea"/>
            </a:endParaRPr>
          </a:p>
          <a:p>
            <a:pPr eaLnBrk="1" fontAlgn="auto" hangingPunct="1">
              <a:spcBef>
                <a:spcPts val="0"/>
              </a:spcBef>
              <a:spcAft>
                <a:spcPts val="0"/>
              </a:spcAft>
              <a:defRPr/>
            </a:pPr>
            <a:r>
              <a:rPr lang="ja-JP" altLang="en-US" dirty="0">
                <a:latin typeface="+mn-ea"/>
                <a:ea typeface="+mn-ea"/>
              </a:rPr>
              <a:t>②アメリカのアニメにはない、日本独自のアニメの特徴</a:t>
            </a:r>
            <a:endParaRPr lang="en-US" altLang="ja-JP" dirty="0">
              <a:latin typeface="+mn-ea"/>
              <a:ea typeface="+mn-ea"/>
            </a:endParaRPr>
          </a:p>
          <a:p>
            <a:pPr eaLnBrk="1" fontAlgn="auto" hangingPunct="1">
              <a:spcBef>
                <a:spcPts val="0"/>
              </a:spcBef>
              <a:spcAft>
                <a:spcPts val="0"/>
              </a:spcAft>
              <a:defRPr/>
            </a:pPr>
            <a:r>
              <a:rPr lang="ja-JP" altLang="en-US" dirty="0">
                <a:latin typeface="+mn-ea"/>
                <a:ea typeface="+mn-ea"/>
              </a:rPr>
              <a:t>③キャラクタービジネスとキャラクター消費ビジネスの違い</a:t>
            </a:r>
          </a:p>
        </p:txBody>
      </p:sp>
      <p:sp>
        <p:nvSpPr>
          <p:cNvPr id="19" name="テキスト ボックス 18">
            <a:extLst>
              <a:ext uri="{FF2B5EF4-FFF2-40B4-BE49-F238E27FC236}">
                <a16:creationId xmlns:a16="http://schemas.microsoft.com/office/drawing/2014/main" id="{14DE4ABD-9780-4C03-A66D-A63A3294CEB4}"/>
              </a:ext>
            </a:extLst>
          </p:cNvPr>
          <p:cNvSpPr txBox="1"/>
          <p:nvPr/>
        </p:nvSpPr>
        <p:spPr>
          <a:xfrm>
            <a:off x="1622425" y="1776413"/>
            <a:ext cx="41671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テレビアニメ、キャラクター</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CB9C4501-C6F9-4EE5-A42C-6A1DAD71ECDA}"/>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ビジネスコミュニケーション学科</a:t>
            </a:r>
            <a:endParaRPr lang="en-US" altLang="ja-JP" sz="1600" b="1" dirty="0">
              <a:latin typeface="+mn-ea"/>
              <a:ea typeface="+mn-ea"/>
            </a:endParaRPr>
          </a:p>
          <a:p>
            <a:pPr algn="r" eaLnBrk="1" fontAlgn="auto" hangingPunct="1">
              <a:spcBef>
                <a:spcPts val="0"/>
              </a:spcBef>
              <a:spcAft>
                <a:spcPts val="0"/>
              </a:spcAft>
              <a:defRPr/>
            </a:pPr>
            <a:r>
              <a:rPr lang="ja-JP" altLang="en-US" sz="1600" b="1">
                <a:latin typeface="+mn-ea"/>
                <a:ea typeface="+mn-ea"/>
              </a:rPr>
              <a:t>講師　</a:t>
            </a:r>
            <a:r>
              <a:rPr lang="ja-JP" altLang="en-US" sz="1600" b="1" dirty="0">
                <a:latin typeface="+mn-ea"/>
                <a:ea typeface="+mn-ea"/>
              </a:rPr>
              <a:t>若林　晃央</a:t>
            </a:r>
          </a:p>
        </p:txBody>
      </p:sp>
      <p:pic>
        <p:nvPicPr>
          <p:cNvPr id="9222" name="図 43" descr="ダイアグラム&#10;&#10;自動的に生成された説明">
            <a:extLst>
              <a:ext uri="{FF2B5EF4-FFF2-40B4-BE49-F238E27FC236}">
                <a16:creationId xmlns:a16="http://schemas.microsoft.com/office/drawing/2014/main" id="{04CCDF53-EDDC-4D43-8F39-CD202B1E8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89AA2E35-5398-48CF-9FF4-C5EEF1BD75B1}"/>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日本のアニメビジネス</a:t>
            </a:r>
          </a:p>
        </p:txBody>
      </p:sp>
      <p:sp>
        <p:nvSpPr>
          <p:cNvPr id="35" name="正方形/長方形 34">
            <a:extLst>
              <a:ext uri="{FF2B5EF4-FFF2-40B4-BE49-F238E27FC236}">
                <a16:creationId xmlns:a16="http://schemas.microsoft.com/office/drawing/2014/main" id="{1348DF71-7372-4B2A-9C20-683A13426DE6}"/>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A3C975C1-99E7-4DF6-85F9-BB4A77651937}"/>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】2</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FCFEDC5C-3CB8-45C7-ACD2-C6A69426D9CE}"/>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屋内（教室）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73A46800-22E3-4BE2-84C2-42030EC7CBBC}"/>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83545CDD-3155-4F62-B53C-16A7688D5D97}"/>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78E46531-2365-4157-BB51-8B60B2BC5923}"/>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9BA22106-5E18-4C06-A6E1-038CB92DF98C}"/>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1538F953-F379-459F-B28D-F69086046C2E}"/>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82F040B9-DEEC-42EB-902C-BEA4EE8968FB}"/>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40</a:t>
            </a:r>
            <a:r>
              <a:rPr lang="ja-JP" altLang="en-US" sz="1400" b="1" dirty="0">
                <a:latin typeface="+mn-ea"/>
                <a:ea typeface="+mn-ea"/>
              </a:rPr>
              <a:t>名</a:t>
            </a:r>
            <a:endParaRPr lang="en-US" altLang="ja-JP" sz="1400" b="1" dirty="0">
              <a:latin typeface="+mn-ea"/>
              <a:ea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C7208C2A-D6F1-4BA2-85A3-AD850A2AA1BE}"/>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3E594BAE-5956-4198-B9FE-A879BECC491E}"/>
              </a:ext>
            </a:extLst>
          </p:cNvPr>
          <p:cNvSpPr txBox="1"/>
          <p:nvPr/>
        </p:nvSpPr>
        <p:spPr>
          <a:xfrm>
            <a:off x="1592263" y="2181225"/>
            <a:ext cx="7300912" cy="646113"/>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カフェ経営ゲームをプレイしながら、マーケティングの考え方と、　競争地位に基づく競争戦略について学びます。</a:t>
            </a:r>
          </a:p>
        </p:txBody>
      </p:sp>
      <p:sp>
        <p:nvSpPr>
          <p:cNvPr id="19" name="テキスト ボックス 18">
            <a:extLst>
              <a:ext uri="{FF2B5EF4-FFF2-40B4-BE49-F238E27FC236}">
                <a16:creationId xmlns:a16="http://schemas.microsoft.com/office/drawing/2014/main" id="{C52B850A-E7B9-47E6-A324-B3F48FDAC1FF}"/>
              </a:ext>
            </a:extLst>
          </p:cNvPr>
          <p:cNvSpPr txBox="1"/>
          <p:nvPr/>
        </p:nvSpPr>
        <p:spPr>
          <a:xfrm>
            <a:off x="1622425" y="1776413"/>
            <a:ext cx="41671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マーケティング、カフェ経営</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510AC718-0F37-4823-8F87-F120416A24C4}"/>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ビジネスコミュニケーション学科</a:t>
            </a:r>
            <a:br>
              <a:rPr lang="en-US" altLang="ja-JP" sz="1600" b="1" dirty="0">
                <a:latin typeface="+mn-ea"/>
                <a:ea typeface="+mn-ea"/>
              </a:rPr>
            </a:br>
            <a:r>
              <a:rPr lang="ja-JP" altLang="en-US" sz="1600" b="1" dirty="0">
                <a:latin typeface="+mn-ea"/>
                <a:ea typeface="+mn-ea"/>
              </a:rPr>
              <a:t>　　　　　講師　若林　晃央</a:t>
            </a:r>
          </a:p>
        </p:txBody>
      </p:sp>
      <p:sp>
        <p:nvSpPr>
          <p:cNvPr id="34" name="吹き出し: 角を丸めた四角形 33">
            <a:extLst>
              <a:ext uri="{FF2B5EF4-FFF2-40B4-BE49-F238E27FC236}">
                <a16:creationId xmlns:a16="http://schemas.microsoft.com/office/drawing/2014/main" id="{454B8011-3FA3-4877-AEE1-94154E8F65D4}"/>
              </a:ext>
            </a:extLst>
          </p:cNvPr>
          <p:cNvSpPr/>
          <p:nvPr/>
        </p:nvSpPr>
        <p:spPr>
          <a:xfrm>
            <a:off x="5435600" y="-673100"/>
            <a:ext cx="2166938" cy="614362"/>
          </a:xfrm>
          <a:prstGeom prst="wedgeRoundRectCallout">
            <a:avLst>
              <a:gd name="adj1" fmla="val -74471"/>
              <a:gd name="adj2" fmla="val 61823"/>
              <a:gd name="adj3" fmla="val 16667"/>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eaLnBrk="1" fontAlgn="auto" hangingPunct="1">
              <a:spcBef>
                <a:spcPts val="0"/>
              </a:spcBef>
              <a:spcAft>
                <a:spcPts val="0"/>
              </a:spcAft>
              <a:defRPr/>
            </a:pPr>
            <a:r>
              <a:rPr lang="ja-JP" altLang="en-US" sz="1100" dirty="0">
                <a:solidFill>
                  <a:schemeClr val="tx1"/>
                </a:solidFill>
                <a:latin typeface="+mn-ea"/>
              </a:rPr>
              <a:t>講座の対象者を記入してください。（小学生・中学生・社会人等）</a:t>
            </a:r>
            <a:endParaRPr lang="en-US" altLang="ja-JP" sz="1100" dirty="0">
              <a:solidFill>
                <a:schemeClr val="tx1"/>
              </a:solidFill>
              <a:latin typeface="+mn-ea"/>
            </a:endParaRPr>
          </a:p>
        </p:txBody>
      </p:sp>
      <p:pic>
        <p:nvPicPr>
          <p:cNvPr id="3079" name="図 43" descr="ダイアグラム&#10;&#10;自動的に生成された説明">
            <a:extLst>
              <a:ext uri="{FF2B5EF4-FFF2-40B4-BE49-F238E27FC236}">
                <a16:creationId xmlns:a16="http://schemas.microsoft.com/office/drawing/2014/main" id="{DA643969-3A29-41CD-83F5-D14BA7337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06357B9B-EC72-430D-B396-F5DA10E5637A}"/>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a:latin typeface="+mn-ea"/>
                <a:ea typeface="+mn-ea"/>
              </a:rPr>
              <a:t>ゲームで学ぶマーケティング</a:t>
            </a:r>
            <a:endParaRPr lang="ja-JP" altLang="en-US" sz="2800" b="1" dirty="0">
              <a:latin typeface="+mn-ea"/>
              <a:ea typeface="+mn-ea"/>
            </a:endParaRPr>
          </a:p>
        </p:txBody>
      </p:sp>
      <p:sp>
        <p:nvSpPr>
          <p:cNvPr id="35" name="正方形/長方形 34">
            <a:extLst>
              <a:ext uri="{FF2B5EF4-FFF2-40B4-BE49-F238E27FC236}">
                <a16:creationId xmlns:a16="http://schemas.microsoft.com/office/drawing/2014/main" id="{3A0DC7D4-5D3B-40C7-8A78-7707498045D3}"/>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CFDC11BE-73A7-4C35-B28D-DC0C85CBC5BC}"/>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２時間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1CF5A343-DED8-4207-98BC-2E3E4E6C616F}"/>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48A66548-2766-4F58-8EA1-8A4BF2E944B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BF22BB41-0E8B-4979-8BC1-8197F6FF12B3}"/>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E818AFD9-D8EA-4144-8868-51D19D985DD2}"/>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DBD51594-830D-41AD-A7DD-AF4719852C4B}"/>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3AE459F1-B8D8-4E94-A1DD-8BF36761FF93}"/>
              </a:ext>
            </a:extLst>
          </p:cNvPr>
          <p:cNvSpPr txBox="1"/>
          <p:nvPr/>
        </p:nvSpPr>
        <p:spPr>
          <a:xfrm>
            <a:off x="1622425" y="1393825"/>
            <a:ext cx="4167188" cy="369888"/>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6DFC10F5-C342-4908-ACE7-C4AAA3B6CD5F}"/>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10</a:t>
            </a:r>
            <a:r>
              <a:rPr lang="ja-JP" altLang="en-US" sz="1400" b="1" dirty="0">
                <a:latin typeface="+mn-ea"/>
                <a:ea typeface="+mn-ea"/>
              </a:rPr>
              <a:t>名</a:t>
            </a:r>
            <a:endParaRPr lang="en-US" altLang="ja-JP" sz="1400" b="1" dirty="0">
              <a:latin typeface="+mn-ea"/>
              <a:ea typeface="+mn-ea"/>
            </a:endParaRPr>
          </a:p>
        </p:txBody>
      </p:sp>
      <p:pic>
        <p:nvPicPr>
          <p:cNvPr id="3090" name="図 6">
            <a:extLst>
              <a:ext uri="{FF2B5EF4-FFF2-40B4-BE49-F238E27FC236}">
                <a16:creationId xmlns:a16="http://schemas.microsoft.com/office/drawing/2014/main" id="{4CC208EE-0DDC-4358-AFBB-4C75EF148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240088"/>
            <a:ext cx="42068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図 8">
            <a:extLst>
              <a:ext uri="{FF2B5EF4-FFF2-40B4-BE49-F238E27FC236}">
                <a16:creationId xmlns:a16="http://schemas.microsoft.com/office/drawing/2014/main" id="{0C6F8E54-8744-4942-9073-D841629E56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3240088"/>
            <a:ext cx="4205287"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392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8D2C3616-0999-4CED-9044-18B622D08B0A}"/>
              </a:ext>
            </a:extLst>
          </p:cNvPr>
          <p:cNvSpPr/>
          <p:nvPr/>
        </p:nvSpPr>
        <p:spPr>
          <a:xfrm>
            <a:off x="252413" y="3440113"/>
            <a:ext cx="8640762" cy="23256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5123" name="テキスト ボックス 13">
            <a:extLst>
              <a:ext uri="{FF2B5EF4-FFF2-40B4-BE49-F238E27FC236}">
                <a16:creationId xmlns:a16="http://schemas.microsoft.com/office/drawing/2014/main" id="{943F69C8-43E4-4392-9540-C9765EED517C}"/>
              </a:ext>
            </a:extLst>
          </p:cNvPr>
          <p:cNvSpPr txBox="1">
            <a:spLocks noChangeArrowheads="1"/>
          </p:cNvSpPr>
          <p:nvPr/>
        </p:nvSpPr>
        <p:spPr bwMode="auto">
          <a:xfrm>
            <a:off x="1592263" y="2181225"/>
            <a:ext cx="73009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ja-JP"/>
              <a:t>おこづかい帳と</a:t>
            </a:r>
            <a:r>
              <a:rPr lang="ja-JP" altLang="en-US"/>
              <a:t>会計報告書</a:t>
            </a:r>
            <a:r>
              <a:rPr lang="ja-JP" altLang="ja-JP"/>
              <a:t>の違いを通じて，企業と会計の関係について学</a:t>
            </a:r>
            <a:r>
              <a:rPr lang="ja-JP" altLang="en-US"/>
              <a:t>びます．講義の後半では，簿記処理（仕訳：しわけ）の仕組みについて少しだけ学びます．高専の授業に近い形式で実施します．</a:t>
            </a:r>
            <a:endParaRPr lang="en-US" altLang="ja-JP"/>
          </a:p>
          <a:p>
            <a:r>
              <a:rPr lang="en-US" altLang="ja-JP"/>
              <a:t>※</a:t>
            </a:r>
            <a:r>
              <a:rPr lang="ja-JP" altLang="en-US"/>
              <a:t>こちらの講座は昨年度とほぼ同じものとなります．</a:t>
            </a:r>
            <a:endParaRPr lang="en-US" altLang="ja-JP"/>
          </a:p>
          <a:p>
            <a:endParaRPr lang="ja-JP" altLang="ja-JP"/>
          </a:p>
        </p:txBody>
      </p:sp>
      <p:sp>
        <p:nvSpPr>
          <p:cNvPr id="19" name="テキスト ボックス 18">
            <a:extLst>
              <a:ext uri="{FF2B5EF4-FFF2-40B4-BE49-F238E27FC236}">
                <a16:creationId xmlns:a16="http://schemas.microsoft.com/office/drawing/2014/main" id="{9B15CABD-E7A6-4EC5-8E62-49DAB7868E79}"/>
              </a:ext>
            </a:extLst>
          </p:cNvPr>
          <p:cNvSpPr txBox="1"/>
          <p:nvPr/>
        </p:nvSpPr>
        <p:spPr>
          <a:xfrm>
            <a:off x="1622425" y="1776413"/>
            <a:ext cx="41671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会計学、複式簿記</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EE95A57B-B44A-4885-ACB4-32F743A5A367}"/>
              </a:ext>
            </a:extLst>
          </p:cNvPr>
          <p:cNvSpPr txBox="1"/>
          <p:nvPr/>
        </p:nvSpPr>
        <p:spPr>
          <a:xfrm>
            <a:off x="3863975" y="6448425"/>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ﾋﾞｼﾞﾈｽｺﾐｭﾆｹｰｼｮﾝ学科　助教　安部　智博</a:t>
            </a:r>
            <a:br>
              <a:rPr lang="en-US" altLang="ja-JP" sz="1600" b="1" dirty="0">
                <a:latin typeface="+mn-ea"/>
                <a:ea typeface="+mn-ea"/>
              </a:rPr>
            </a:br>
            <a:r>
              <a:rPr lang="ja-JP" altLang="en-US" sz="1600" b="1" dirty="0">
                <a:latin typeface="+mn-ea"/>
                <a:ea typeface="+mn-ea"/>
              </a:rPr>
              <a:t>　　　　　</a:t>
            </a:r>
          </a:p>
        </p:txBody>
      </p:sp>
      <p:pic>
        <p:nvPicPr>
          <p:cNvPr id="5126" name="図 43" descr="ダイアグラム&#10;&#10;自動的に生成された説明">
            <a:extLst>
              <a:ext uri="{FF2B5EF4-FFF2-40B4-BE49-F238E27FC236}">
                <a16:creationId xmlns:a16="http://schemas.microsoft.com/office/drawing/2014/main" id="{3F90AD0D-ADBC-4107-8B23-107563EED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D3666CD0-AE0F-4057-91D7-D967283BFE00}"/>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ja-JP" sz="2400" b="1" dirty="0"/>
              <a:t>簿記・会計</a:t>
            </a:r>
            <a:r>
              <a:rPr lang="ja-JP" altLang="en-US" sz="2400" b="1" dirty="0"/>
              <a:t>（</a:t>
            </a:r>
            <a:r>
              <a:rPr lang="en-US" altLang="ja-JP" sz="2400" b="1" dirty="0"/>
              <a:t>1/2</a:t>
            </a:r>
            <a:r>
              <a:rPr lang="ja-JP" altLang="en-US" sz="2400" b="1" dirty="0"/>
              <a:t>）</a:t>
            </a:r>
            <a:r>
              <a:rPr lang="ja-JP" altLang="ja-JP" sz="2400" b="1" dirty="0"/>
              <a:t>―</a:t>
            </a:r>
            <a:r>
              <a:rPr lang="ja-JP" altLang="en-US" sz="2400" b="1" dirty="0"/>
              <a:t>会計って何？</a:t>
            </a:r>
            <a:endParaRPr lang="ja-JP" altLang="en-US" sz="3600" b="1" dirty="0">
              <a:latin typeface="+mn-ea"/>
              <a:ea typeface="+mn-ea"/>
            </a:endParaRPr>
          </a:p>
        </p:txBody>
      </p:sp>
      <p:sp>
        <p:nvSpPr>
          <p:cNvPr id="35" name="正方形/長方形 34">
            <a:extLst>
              <a:ext uri="{FF2B5EF4-FFF2-40B4-BE49-F238E27FC236}">
                <a16:creationId xmlns:a16="http://schemas.microsoft.com/office/drawing/2014/main" id="{E0B3FEC7-BB3A-4FB1-876F-9ECBE36396C7}"/>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273B12EF-629B-4E33-BB5F-4936DFCD756E}"/>
              </a:ext>
            </a:extLst>
          </p:cNvPr>
          <p:cNvSpPr/>
          <p:nvPr/>
        </p:nvSpPr>
        <p:spPr>
          <a:xfrm>
            <a:off x="127000" y="5813425"/>
            <a:ext cx="509270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】2</a:t>
            </a:r>
            <a:r>
              <a:rPr lang="ja-JP" altLang="en-US" sz="1400" b="1" dirty="0">
                <a:latin typeface="+mn-ea"/>
                <a:ea typeface="+mn-ea"/>
              </a:rPr>
              <a:t>時間程度（</a:t>
            </a:r>
            <a:r>
              <a:rPr lang="en-US" altLang="ja-JP" sz="1400" b="1" dirty="0">
                <a:latin typeface="+mn-ea"/>
                <a:ea typeface="+mn-ea"/>
              </a:rPr>
              <a:t>90</a:t>
            </a:r>
            <a:r>
              <a:rPr lang="ja-JP" altLang="en-US" sz="1400" b="1" dirty="0">
                <a:latin typeface="+mn-ea"/>
                <a:ea typeface="+mn-ea"/>
              </a:rPr>
              <a:t>分授業：高専の授業時間）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B6DA4D50-5536-4B87-A0A6-6F9263566E33}"/>
              </a:ext>
            </a:extLst>
          </p:cNvPr>
          <p:cNvSpPr/>
          <p:nvPr/>
        </p:nvSpPr>
        <p:spPr>
          <a:xfrm>
            <a:off x="112713" y="6294438"/>
            <a:ext cx="539591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屋内（ﾋﾞｼﾞﾈｽｺﾐｭﾆｹｰｼｮﾝ学科教室）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5362A0DD-C0AF-4246-BC4B-2629CEB4B1D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1C594B78-0CD9-45C6-8327-5106C80B2360}"/>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F7A62A0D-63B2-4623-9289-677852D4B461}"/>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講座の内容</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F6EBFA9D-D76F-4787-9BDC-149178D4AC42}"/>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70D7E7BE-79DC-4E0B-A544-94FEED3E25C1}"/>
              </a:ext>
            </a:extLst>
          </p:cNvPr>
          <p:cNvSpPr txBox="1"/>
          <p:nvPr/>
        </p:nvSpPr>
        <p:spPr>
          <a:xfrm>
            <a:off x="1630363" y="1376363"/>
            <a:ext cx="4168775"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029342E8-6B76-4EAC-8D96-1AE98B09E1A8}"/>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1</a:t>
            </a:r>
            <a:r>
              <a:rPr lang="ja-JP" altLang="en-US" sz="1400" b="1" dirty="0">
                <a:latin typeface="+mn-ea"/>
                <a:ea typeface="+mn-ea"/>
              </a:rPr>
              <a:t>名、最大</a:t>
            </a:r>
            <a:r>
              <a:rPr lang="en-US" altLang="ja-JP" sz="1400" b="1" dirty="0">
                <a:latin typeface="+mn-ea"/>
                <a:ea typeface="+mn-ea"/>
              </a:rPr>
              <a:t>10</a:t>
            </a:r>
            <a:r>
              <a:rPr lang="ja-JP" altLang="en-US" sz="1400" b="1" dirty="0">
                <a:latin typeface="+mn-ea"/>
                <a:ea typeface="+mn-ea"/>
              </a:rPr>
              <a:t>名</a:t>
            </a:r>
            <a:endParaRPr lang="en-US" altLang="ja-JP" sz="1400" b="1" dirty="0">
              <a:latin typeface="+mn-ea"/>
              <a:ea typeface="+mn-ea"/>
            </a:endParaRPr>
          </a:p>
        </p:txBody>
      </p:sp>
      <p:pic>
        <p:nvPicPr>
          <p:cNvPr id="8" name="図 7">
            <a:extLst>
              <a:ext uri="{FF2B5EF4-FFF2-40B4-BE49-F238E27FC236}">
                <a16:creationId xmlns:a16="http://schemas.microsoft.com/office/drawing/2014/main" id="{C2DF9948-B958-4306-B28C-4DDA21E6059E}"/>
              </a:ext>
            </a:extLst>
          </p:cNvPr>
          <p:cNvPicPr>
            <a:picLocks noChangeAspect="1"/>
          </p:cNvPicPr>
          <p:nvPr/>
        </p:nvPicPr>
        <p:blipFill>
          <a:blip r:embed="rId4"/>
          <a:stretch>
            <a:fillRect/>
          </a:stretch>
        </p:blipFill>
        <p:spPr>
          <a:xfrm>
            <a:off x="1979712" y="3572380"/>
            <a:ext cx="2296677" cy="129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a:extLst>
              <a:ext uri="{FF2B5EF4-FFF2-40B4-BE49-F238E27FC236}">
                <a16:creationId xmlns:a16="http://schemas.microsoft.com/office/drawing/2014/main" id="{EDC70237-B624-4CE3-82AA-E7D1E304F058}"/>
              </a:ext>
            </a:extLst>
          </p:cNvPr>
          <p:cNvPicPr>
            <a:picLocks noChangeAspect="1"/>
          </p:cNvPicPr>
          <p:nvPr/>
        </p:nvPicPr>
        <p:blipFill>
          <a:blip r:embed="rId5"/>
          <a:stretch>
            <a:fillRect/>
          </a:stretch>
        </p:blipFill>
        <p:spPr>
          <a:xfrm>
            <a:off x="4647400" y="3562247"/>
            <a:ext cx="2284426" cy="1284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角丸四角形 11">
            <a:extLst>
              <a:ext uri="{FF2B5EF4-FFF2-40B4-BE49-F238E27FC236}">
                <a16:creationId xmlns:a16="http://schemas.microsoft.com/office/drawing/2014/main" id="{D0783F7F-B73D-4501-AE7A-893FDB0D9EF6}"/>
              </a:ext>
            </a:extLst>
          </p:cNvPr>
          <p:cNvSpPr/>
          <p:nvPr/>
        </p:nvSpPr>
        <p:spPr>
          <a:xfrm>
            <a:off x="614363" y="4997450"/>
            <a:ext cx="8064500" cy="688975"/>
          </a:xfrm>
          <a:prstGeom prst="roundRect">
            <a:avLst/>
          </a:prstGeom>
          <a:ln w="28575"/>
        </p:spPr>
        <p:style>
          <a:lnRef idx="2">
            <a:schemeClr val="accent1"/>
          </a:lnRef>
          <a:fillRef idx="1">
            <a:schemeClr val="lt1"/>
          </a:fillRef>
          <a:effectRef idx="0">
            <a:schemeClr val="accent1"/>
          </a:effectRef>
          <a:fontRef idx="minor">
            <a:schemeClr val="dk1"/>
          </a:fontRef>
        </p:style>
        <p:txBody>
          <a:bodyPr anchor="ctr"/>
          <a:lstStyle/>
          <a:p>
            <a:pPr>
              <a:defRPr/>
            </a:pPr>
            <a:r>
              <a:rPr lang="ja-JP" altLang="en-US" dirty="0" err="1"/>
              <a:t>おこづ</a:t>
            </a:r>
            <a:r>
              <a:rPr lang="ja-JP" altLang="en-US" dirty="0"/>
              <a:t>かい帳や会計の仕組みについて講義を行います．受講者からの質問を受けるなどコミュニケーションをはかりながら授業を進めます！</a:t>
            </a:r>
            <a:endParaRPr lang="en-US" altLang="ja-JP"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4CA95C7-F501-4667-8538-DDCF76FCA26B}"/>
              </a:ext>
            </a:extLst>
          </p:cNvPr>
          <p:cNvSpPr/>
          <p:nvPr/>
        </p:nvSpPr>
        <p:spPr>
          <a:xfrm>
            <a:off x="252413" y="3440113"/>
            <a:ext cx="8640762" cy="23256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7171" name="テキスト ボックス 13">
            <a:extLst>
              <a:ext uri="{FF2B5EF4-FFF2-40B4-BE49-F238E27FC236}">
                <a16:creationId xmlns:a16="http://schemas.microsoft.com/office/drawing/2014/main" id="{C160C7AD-7645-4132-AEEA-4C794EA7FAEE}"/>
              </a:ext>
            </a:extLst>
          </p:cNvPr>
          <p:cNvSpPr txBox="1">
            <a:spLocks noChangeArrowheads="1"/>
          </p:cNvSpPr>
          <p:nvPr/>
        </p:nvSpPr>
        <p:spPr bwMode="auto">
          <a:xfrm>
            <a:off x="1592263" y="2181225"/>
            <a:ext cx="7300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ja-JP"/>
              <a:t>会計データ作成に</a:t>
            </a:r>
            <a:r>
              <a:rPr lang="ja-JP" altLang="en-US"/>
              <a:t>利用される</a:t>
            </a:r>
            <a:r>
              <a:rPr lang="ja-JP" altLang="ja-JP"/>
              <a:t>簿記の技術</a:t>
            </a:r>
            <a:r>
              <a:rPr lang="ja-JP" altLang="en-US"/>
              <a:t>（仕訳：しわけ）の仕組みについて学びます．簿記・会計</a:t>
            </a:r>
            <a:r>
              <a:rPr lang="en-US" altLang="ja-JP"/>
              <a:t>1/2</a:t>
            </a:r>
            <a:r>
              <a:rPr lang="ja-JP" altLang="en-US"/>
              <a:t>を受講していなくても理解できる内容で進めたいと思います．本講座で簿記を身近に感じてもらいたいと思います．高専の授業に近い形式で実施します．</a:t>
            </a:r>
            <a:endParaRPr lang="ja-JP" altLang="ja-JP"/>
          </a:p>
        </p:txBody>
      </p:sp>
      <p:sp>
        <p:nvSpPr>
          <p:cNvPr id="19" name="テキスト ボックス 18">
            <a:extLst>
              <a:ext uri="{FF2B5EF4-FFF2-40B4-BE49-F238E27FC236}">
                <a16:creationId xmlns:a16="http://schemas.microsoft.com/office/drawing/2014/main" id="{241871D8-539A-466B-8303-CEC4E7FC6D06}"/>
              </a:ext>
            </a:extLst>
          </p:cNvPr>
          <p:cNvSpPr txBox="1"/>
          <p:nvPr/>
        </p:nvSpPr>
        <p:spPr>
          <a:xfrm>
            <a:off x="1622425" y="1776413"/>
            <a:ext cx="41671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会計学、複式簿記</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EE8A009B-83C7-4EE1-B91B-6BC508E0B5CE}"/>
              </a:ext>
            </a:extLst>
          </p:cNvPr>
          <p:cNvSpPr txBox="1"/>
          <p:nvPr/>
        </p:nvSpPr>
        <p:spPr>
          <a:xfrm>
            <a:off x="3863975" y="6380163"/>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ﾋﾞｼﾞﾈｽｺﾐｭﾆｹｰｼｮﾝ学科　助教　安部　智博</a:t>
            </a:r>
            <a:br>
              <a:rPr lang="en-US" altLang="ja-JP" sz="1600" b="1" dirty="0">
                <a:latin typeface="+mn-ea"/>
                <a:ea typeface="+mn-ea"/>
              </a:rPr>
            </a:br>
            <a:r>
              <a:rPr lang="ja-JP" altLang="en-US" sz="1600" b="1" dirty="0">
                <a:latin typeface="+mn-ea"/>
                <a:ea typeface="+mn-ea"/>
              </a:rPr>
              <a:t>　　　　　</a:t>
            </a:r>
          </a:p>
        </p:txBody>
      </p:sp>
      <p:pic>
        <p:nvPicPr>
          <p:cNvPr id="7174" name="図 43" descr="ダイアグラム&#10;&#10;自動的に生成された説明">
            <a:extLst>
              <a:ext uri="{FF2B5EF4-FFF2-40B4-BE49-F238E27FC236}">
                <a16:creationId xmlns:a16="http://schemas.microsoft.com/office/drawing/2014/main" id="{BFB5AFE7-0D41-4990-9314-C53F8692C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EB5ADF30-C388-4A01-80A4-2BEBCE3A349E}"/>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ja-JP" sz="2400" b="1" dirty="0"/>
              <a:t>簿記・会計</a:t>
            </a:r>
            <a:r>
              <a:rPr lang="ja-JP" altLang="en-US" sz="2400" b="1" dirty="0"/>
              <a:t>（</a:t>
            </a:r>
            <a:r>
              <a:rPr lang="en-US" altLang="ja-JP" sz="2400" b="1" dirty="0"/>
              <a:t>2/2</a:t>
            </a:r>
            <a:r>
              <a:rPr lang="ja-JP" altLang="en-US" sz="2400" b="1" dirty="0"/>
              <a:t>）</a:t>
            </a:r>
            <a:r>
              <a:rPr lang="ja-JP" altLang="ja-JP" sz="2400" b="1" dirty="0"/>
              <a:t>―簿記の技術を学ぼう</a:t>
            </a:r>
            <a:endParaRPr lang="ja-JP" altLang="en-US" sz="3600" b="1" dirty="0">
              <a:latin typeface="+mn-ea"/>
              <a:ea typeface="+mn-ea"/>
            </a:endParaRPr>
          </a:p>
        </p:txBody>
      </p:sp>
      <p:sp>
        <p:nvSpPr>
          <p:cNvPr id="35" name="正方形/長方形 34">
            <a:extLst>
              <a:ext uri="{FF2B5EF4-FFF2-40B4-BE49-F238E27FC236}">
                <a16:creationId xmlns:a16="http://schemas.microsoft.com/office/drawing/2014/main" id="{91CE7FB4-6C9E-48EF-8E46-EF0E0313A540}"/>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E8E95C84-0BC0-49DE-A0EE-C2D144E11DBB}"/>
              </a:ext>
            </a:extLst>
          </p:cNvPr>
          <p:cNvSpPr/>
          <p:nvPr/>
        </p:nvSpPr>
        <p:spPr>
          <a:xfrm>
            <a:off x="127000" y="5813425"/>
            <a:ext cx="509270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】2</a:t>
            </a:r>
            <a:r>
              <a:rPr lang="ja-JP" altLang="en-US" sz="1400" b="1" dirty="0">
                <a:latin typeface="+mn-ea"/>
                <a:ea typeface="+mn-ea"/>
              </a:rPr>
              <a:t>時間程度（</a:t>
            </a:r>
            <a:r>
              <a:rPr lang="en-US" altLang="ja-JP" sz="1400" b="1" dirty="0">
                <a:latin typeface="+mn-ea"/>
                <a:ea typeface="+mn-ea"/>
              </a:rPr>
              <a:t>90</a:t>
            </a:r>
            <a:r>
              <a:rPr lang="ja-JP" altLang="en-US" sz="1400" b="1" dirty="0">
                <a:latin typeface="+mn-ea"/>
                <a:ea typeface="+mn-ea"/>
              </a:rPr>
              <a:t>分授業：高専の授業時間）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5F7A37EC-A7CE-4B51-9B66-9A959D9EF9F8}"/>
              </a:ext>
            </a:extLst>
          </p:cNvPr>
          <p:cNvSpPr/>
          <p:nvPr/>
        </p:nvSpPr>
        <p:spPr>
          <a:xfrm>
            <a:off x="112713" y="6294438"/>
            <a:ext cx="539591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屋内（ﾋﾞｼﾞﾈｽｺﾐｭﾆｹｰｼｮﾝ学科教室）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EAE622AC-F22B-4D5B-A70D-62C34A8BB640}"/>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FBBB77B6-4C89-4017-9013-9770B6AEE35B}"/>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D539B384-592E-4051-854A-24E957867EE1}"/>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講座の内容</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051F92BF-99D4-472C-A955-83931D49096B}"/>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0052D1C8-7634-45EE-9731-AF209E120050}"/>
              </a:ext>
            </a:extLst>
          </p:cNvPr>
          <p:cNvSpPr txBox="1"/>
          <p:nvPr/>
        </p:nvSpPr>
        <p:spPr>
          <a:xfrm>
            <a:off x="1630363" y="1376363"/>
            <a:ext cx="4168775"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B957956B-B5DE-4E5C-A5EE-F8EB1A1E16EA}"/>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1</a:t>
            </a:r>
            <a:r>
              <a:rPr lang="ja-JP" altLang="en-US" sz="1400" b="1" dirty="0">
                <a:latin typeface="+mn-ea"/>
                <a:ea typeface="+mn-ea"/>
              </a:rPr>
              <a:t>名、最大</a:t>
            </a:r>
            <a:r>
              <a:rPr lang="en-US" altLang="ja-JP" sz="1400" b="1" dirty="0">
                <a:latin typeface="+mn-ea"/>
                <a:ea typeface="+mn-ea"/>
              </a:rPr>
              <a:t>10</a:t>
            </a:r>
            <a:r>
              <a:rPr lang="ja-JP" altLang="en-US" sz="1400" b="1" dirty="0">
                <a:latin typeface="+mn-ea"/>
                <a:ea typeface="+mn-ea"/>
              </a:rPr>
              <a:t>名</a:t>
            </a:r>
            <a:endParaRPr lang="en-US" altLang="ja-JP" sz="1400" b="1" dirty="0">
              <a:latin typeface="+mn-ea"/>
              <a:ea typeface="+mn-ea"/>
            </a:endParaRPr>
          </a:p>
        </p:txBody>
      </p:sp>
      <p:pic>
        <p:nvPicPr>
          <p:cNvPr id="10" name="図 9">
            <a:extLst>
              <a:ext uri="{FF2B5EF4-FFF2-40B4-BE49-F238E27FC236}">
                <a16:creationId xmlns:a16="http://schemas.microsoft.com/office/drawing/2014/main" id="{2027E47E-FE81-430D-80E0-4E851B84A609}"/>
              </a:ext>
            </a:extLst>
          </p:cNvPr>
          <p:cNvPicPr>
            <a:picLocks noChangeAspect="1"/>
          </p:cNvPicPr>
          <p:nvPr/>
        </p:nvPicPr>
        <p:blipFill>
          <a:blip r:embed="rId4"/>
          <a:stretch>
            <a:fillRect/>
          </a:stretch>
        </p:blipFill>
        <p:spPr>
          <a:xfrm>
            <a:off x="4692045" y="3554413"/>
            <a:ext cx="2443011" cy="1374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図 10">
            <a:extLst>
              <a:ext uri="{FF2B5EF4-FFF2-40B4-BE49-F238E27FC236}">
                <a16:creationId xmlns:a16="http://schemas.microsoft.com/office/drawing/2014/main" id="{BBD59F94-407E-4FF8-98C2-7C1A73F6317C}"/>
              </a:ext>
            </a:extLst>
          </p:cNvPr>
          <p:cNvPicPr>
            <a:picLocks noChangeAspect="1"/>
          </p:cNvPicPr>
          <p:nvPr/>
        </p:nvPicPr>
        <p:blipFill>
          <a:blip r:embed="rId5"/>
          <a:stretch>
            <a:fillRect/>
          </a:stretch>
        </p:blipFill>
        <p:spPr>
          <a:xfrm>
            <a:off x="1938013" y="3554413"/>
            <a:ext cx="2384425" cy="1341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角丸四角形 11">
            <a:extLst>
              <a:ext uri="{FF2B5EF4-FFF2-40B4-BE49-F238E27FC236}">
                <a16:creationId xmlns:a16="http://schemas.microsoft.com/office/drawing/2014/main" id="{6EEED04C-30E7-44AF-81DD-57A38904C2AC}"/>
              </a:ext>
            </a:extLst>
          </p:cNvPr>
          <p:cNvSpPr/>
          <p:nvPr/>
        </p:nvSpPr>
        <p:spPr>
          <a:xfrm>
            <a:off x="430213" y="4994275"/>
            <a:ext cx="8283575" cy="720725"/>
          </a:xfrm>
          <a:prstGeom prst="roundRect">
            <a:avLst/>
          </a:prstGeom>
          <a:ln w="28575"/>
        </p:spPr>
        <p:style>
          <a:lnRef idx="2">
            <a:schemeClr val="accent1"/>
          </a:lnRef>
          <a:fillRef idx="1">
            <a:schemeClr val="lt1"/>
          </a:fillRef>
          <a:effectRef idx="0">
            <a:schemeClr val="accent1"/>
          </a:effectRef>
          <a:fontRef idx="minor">
            <a:schemeClr val="dk1"/>
          </a:fontRef>
        </p:style>
        <p:txBody>
          <a:bodyPr anchor="ctr"/>
          <a:lstStyle/>
          <a:p>
            <a:pPr>
              <a:defRPr/>
            </a:pPr>
            <a:r>
              <a:rPr lang="ja-JP" altLang="en-US" dirty="0"/>
              <a:t>スライドを用い，複式簿記の技術である仕訳（しわけ）についての講義を行います．実際に問題を解くことで簿記処理に慣れてもらえると思います！</a:t>
            </a:r>
            <a:endParaRPr lang="en-US" altLang="ja-JP"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C59EECF5-877F-4993-B3D6-080F9DA97936}"/>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3075" name="テキスト ボックス 13">
            <a:extLst>
              <a:ext uri="{FF2B5EF4-FFF2-40B4-BE49-F238E27FC236}">
                <a16:creationId xmlns:a16="http://schemas.microsoft.com/office/drawing/2014/main" id="{7814C076-1871-490E-90E3-B232E549DB6D}"/>
              </a:ext>
            </a:extLst>
          </p:cNvPr>
          <p:cNvSpPr txBox="1">
            <a:spLocks noChangeArrowheads="1"/>
          </p:cNvSpPr>
          <p:nvPr/>
        </p:nvSpPr>
        <p:spPr bwMode="auto">
          <a:xfrm>
            <a:off x="1592263" y="2181225"/>
            <a:ext cx="7300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a:latin typeface="MS Gothic" panose="020B0609070205080204" pitchFamily="49" charset="-128"/>
                <a:ea typeface="MS Gothic" panose="020B0609070205080204" pitchFamily="49" charset="-128"/>
              </a:rPr>
              <a:t>初めに</a:t>
            </a:r>
            <a:r>
              <a:rPr lang="en-US" altLang="ja-JP">
                <a:latin typeface="MS Gothic" panose="020B0609070205080204" pitchFamily="49" charset="-128"/>
                <a:ea typeface="MS Gothic" panose="020B0609070205080204" pitchFamily="49" charset="-128"/>
              </a:rPr>
              <a:t>PVA</a:t>
            </a:r>
            <a:r>
              <a:rPr lang="ja-JP" altLang="en-US">
                <a:latin typeface="MS Gothic" panose="020B0609070205080204" pitchFamily="49" charset="-128"/>
                <a:ea typeface="MS Gothic" panose="020B0609070205080204" pitchFamily="49" charset="-128"/>
              </a:rPr>
              <a:t>の溶液に食塩を加えると塩析が生じる仕組みを小学生向けに講義する。次に洗濯のりに飽和食塩水を混ぜて塩析させた</a:t>
            </a:r>
            <a:r>
              <a:rPr lang="en-US" altLang="ja-JP">
                <a:latin typeface="MS Gothic" panose="020B0609070205080204" pitchFamily="49" charset="-128"/>
                <a:ea typeface="MS Gothic" panose="020B0609070205080204" pitchFamily="49" charset="-128"/>
              </a:rPr>
              <a:t>PVA</a:t>
            </a:r>
            <a:r>
              <a:rPr lang="ja-JP" altLang="en-US">
                <a:latin typeface="MS Gothic" panose="020B0609070205080204" pitchFamily="49" charset="-128"/>
                <a:ea typeface="MS Gothic" panose="020B0609070205080204" pitchFamily="49" charset="-128"/>
              </a:rPr>
              <a:t>を割り箸で絡め取り，それを成形してスーパーボールを作製する．</a:t>
            </a:r>
          </a:p>
        </p:txBody>
      </p:sp>
      <p:sp>
        <p:nvSpPr>
          <p:cNvPr id="19" name="テキスト ボックス 18">
            <a:extLst>
              <a:ext uri="{FF2B5EF4-FFF2-40B4-BE49-F238E27FC236}">
                <a16:creationId xmlns:a16="http://schemas.microsoft.com/office/drawing/2014/main" id="{E225110F-C25A-4018-BDA2-1E5F98E5F6FD}"/>
              </a:ext>
            </a:extLst>
          </p:cNvPr>
          <p:cNvSpPr txBox="1"/>
          <p:nvPr/>
        </p:nvSpPr>
        <p:spPr>
          <a:xfrm>
            <a:off x="1622425" y="1776413"/>
            <a:ext cx="4167188" cy="400050"/>
          </a:xfrm>
          <a:prstGeom prst="rect">
            <a:avLst/>
          </a:prstGeom>
          <a:noFill/>
        </p:spPr>
        <p:txBody>
          <a:bodyPr>
            <a:spAutoFit/>
          </a:bodyPr>
          <a:lstStyle/>
          <a:p>
            <a:pPr eaLnBrk="1" fontAlgn="auto" hangingPunct="1">
              <a:spcBef>
                <a:spcPts val="0"/>
              </a:spcBef>
              <a:spcAft>
                <a:spcPts val="0"/>
              </a:spcAft>
              <a:defRPr/>
            </a:pPr>
            <a:r>
              <a:rPr lang="ja-JP" altLang="en-US" sz="2000" b="1">
                <a:latin typeface="+mn-ea"/>
                <a:ea typeface="+mn-ea"/>
              </a:rPr>
              <a:t>塩析・スーパーボール</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7D659E51-BE2E-4836-93CB-76DF64EC26CC}"/>
              </a:ext>
            </a:extLst>
          </p:cNvPr>
          <p:cNvSpPr txBox="1"/>
          <p:nvPr/>
        </p:nvSpPr>
        <p:spPr>
          <a:xfrm>
            <a:off x="3725863" y="6189663"/>
            <a:ext cx="5167312" cy="33972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a:latin typeface="+mn-ea"/>
                <a:ea typeface="+mn-ea"/>
              </a:rPr>
              <a:t>担当者</a:t>
            </a:r>
            <a:r>
              <a:rPr lang="en-US" altLang="ja-JP" sz="1600" b="1" dirty="0">
                <a:latin typeface="+mn-ea"/>
                <a:ea typeface="+mn-ea"/>
              </a:rPr>
              <a:t>】</a:t>
            </a:r>
            <a:r>
              <a:rPr lang="ja-JP" altLang="en-US" sz="1600" b="1">
                <a:latin typeface="+mn-ea"/>
                <a:ea typeface="+mn-ea"/>
              </a:rPr>
              <a:t>一般教科　准教授　小田　洋平　　　　　</a:t>
            </a:r>
            <a:endParaRPr lang="ja-JP" altLang="en-US" sz="1600" b="1" dirty="0">
              <a:latin typeface="+mn-ea"/>
              <a:ea typeface="+mn-ea"/>
            </a:endParaRPr>
          </a:p>
        </p:txBody>
      </p:sp>
      <p:pic>
        <p:nvPicPr>
          <p:cNvPr id="3078" name="図 43" descr="ダイアグラム&#10;&#10;自動的に生成された説明">
            <a:extLst>
              <a:ext uri="{FF2B5EF4-FFF2-40B4-BE49-F238E27FC236}">
                <a16:creationId xmlns:a16="http://schemas.microsoft.com/office/drawing/2014/main" id="{126975BE-34AF-43AD-8BD5-0A15F33BE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1D91F518-CF7C-48BB-B3FE-F71994E70531}"/>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a:latin typeface="+mn-ea"/>
                <a:ea typeface="+mn-ea"/>
              </a:rPr>
              <a:t>スーパーボールをつくろう</a:t>
            </a:r>
            <a:endParaRPr lang="ja-JP" altLang="en-US" sz="2800" b="1" dirty="0">
              <a:latin typeface="+mn-ea"/>
              <a:ea typeface="+mn-ea"/>
            </a:endParaRPr>
          </a:p>
        </p:txBody>
      </p:sp>
      <p:sp>
        <p:nvSpPr>
          <p:cNvPr id="35" name="正方形/長方形 34">
            <a:extLst>
              <a:ext uri="{FF2B5EF4-FFF2-40B4-BE49-F238E27FC236}">
                <a16:creationId xmlns:a16="http://schemas.microsoft.com/office/drawing/2014/main" id="{69B0EE14-46BD-416F-8E2D-36BF2AD1FD0D}"/>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a:solidFill>
                  <a:schemeClr val="tx1"/>
                </a:solidFill>
                <a:latin typeface="+mn-ea"/>
              </a:rPr>
              <a:t>小学校中学年～高学年向け</a:t>
            </a:r>
            <a:endParaRPr lang="ja-JP" altLang="en-US" sz="2000" b="1" dirty="0">
              <a:solidFill>
                <a:schemeClr val="tx1"/>
              </a:solidFill>
              <a:latin typeface="+mn-ea"/>
            </a:endParaRPr>
          </a:p>
        </p:txBody>
      </p:sp>
      <p:sp>
        <p:nvSpPr>
          <p:cNvPr id="2" name="正方形/長方形 1">
            <a:extLst>
              <a:ext uri="{FF2B5EF4-FFF2-40B4-BE49-F238E27FC236}">
                <a16:creationId xmlns:a16="http://schemas.microsoft.com/office/drawing/2014/main" id="{8E566FBF-C89D-4AD3-A941-467B1C25C75C}"/>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a:t>
            </a:r>
            <a:r>
              <a:rPr lang="ja-JP" altLang="en-US" sz="1400" b="1">
                <a:latin typeface="+mn-ea"/>
                <a:ea typeface="+mn-ea"/>
              </a:rPr>
              <a:t>時間</a:t>
            </a:r>
            <a:r>
              <a:rPr lang="en-US" altLang="ja-JP" sz="1400" b="1" dirty="0">
                <a:latin typeface="+mn-ea"/>
                <a:ea typeface="+mn-ea"/>
              </a:rPr>
              <a:t>】1〜1.5</a:t>
            </a:r>
            <a:r>
              <a:rPr lang="ja-JP" altLang="en-US" sz="1400" b="1">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3794A428-537E-4B6F-85BA-F8ED53849A90}"/>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屋内（理科室）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9F4A78AB-8691-4215-BA7E-B27E609F718B}"/>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3F45F7D0-28EC-462C-A777-CC47933288B2}"/>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DE7301DE-A41B-46EB-98DF-89B84F64632C}"/>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916EA863-FED1-4698-B2C7-BF52E22F092F}"/>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a:t>
            </a:r>
            <a:r>
              <a:rPr lang="ja-JP" altLang="en-US" sz="1400" b="1">
                <a:latin typeface="+mn-ea"/>
                <a:ea typeface="+mn-ea"/>
              </a:rPr>
              <a:t>負担</a:t>
            </a:r>
            <a:r>
              <a:rPr lang="en-US" altLang="ja-JP" sz="1400" b="1" dirty="0">
                <a:latin typeface="+mn-ea"/>
                <a:ea typeface="+mn-ea"/>
              </a:rPr>
              <a:t>】</a:t>
            </a:r>
            <a:r>
              <a:rPr lang="ja-JP" altLang="en-US" sz="1400" b="1">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705E405A-16B7-4AA3-80E6-A492669B7D85}"/>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4297145D-C914-4DE5-A920-9CD97A042C97}"/>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a:latin typeface="+mn-ea"/>
                <a:ea typeface="+mn-ea"/>
              </a:rPr>
              <a:t>講義・工作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F4EE1C73-9AAE-48DC-A08D-A3BC4DD2E7B8}"/>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a:t>
            </a:r>
            <a:r>
              <a:rPr lang="ja-JP" altLang="en-US" sz="1400" b="1">
                <a:latin typeface="+mn-ea"/>
                <a:ea typeface="+mn-ea"/>
              </a:rPr>
              <a:t>人数</a:t>
            </a:r>
            <a:r>
              <a:rPr lang="en-US" altLang="ja-JP" sz="1400" b="1" dirty="0">
                <a:latin typeface="+mn-ea"/>
                <a:ea typeface="+mn-ea"/>
              </a:rPr>
              <a:t>】25</a:t>
            </a:r>
            <a:r>
              <a:rPr lang="ja-JP" altLang="en-US" sz="1400" b="1">
                <a:latin typeface="+mn-ea"/>
                <a:ea typeface="+mn-ea"/>
              </a:rPr>
              <a:t>名程度まで</a:t>
            </a:r>
            <a:endParaRPr lang="en-US" altLang="ja-JP" sz="1400" b="1" dirty="0">
              <a:latin typeface="+mn-ea"/>
              <a:ea typeface="+mn-ea"/>
            </a:endParaRPr>
          </a:p>
        </p:txBody>
      </p:sp>
      <p:sp>
        <p:nvSpPr>
          <p:cNvPr id="3090" name="テキスト ボックス 7">
            <a:extLst>
              <a:ext uri="{FF2B5EF4-FFF2-40B4-BE49-F238E27FC236}">
                <a16:creationId xmlns:a16="http://schemas.microsoft.com/office/drawing/2014/main" id="{3B1528A6-186B-46D4-812E-543BA2DF2469}"/>
              </a:ext>
            </a:extLst>
          </p:cNvPr>
          <p:cNvSpPr txBox="1">
            <a:spLocks noChangeArrowheads="1"/>
          </p:cNvSpPr>
          <p:nvPr/>
        </p:nvSpPr>
        <p:spPr bwMode="auto">
          <a:xfrm>
            <a:off x="987425" y="5229225"/>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latin typeface="MS Gothic" panose="020B0609070205080204" pitchFamily="49" charset="-128"/>
                <a:ea typeface="MS Gothic" panose="020B0609070205080204" pitchFamily="49" charset="-128"/>
              </a:rPr>
              <a:t>講義の様子</a:t>
            </a:r>
          </a:p>
        </p:txBody>
      </p:sp>
      <p:sp>
        <p:nvSpPr>
          <p:cNvPr id="3091" name="テキスト ボックス 12">
            <a:extLst>
              <a:ext uri="{FF2B5EF4-FFF2-40B4-BE49-F238E27FC236}">
                <a16:creationId xmlns:a16="http://schemas.microsoft.com/office/drawing/2014/main" id="{0AD7C5B9-661B-4777-AF72-B3E2855D30D8}"/>
              </a:ext>
            </a:extLst>
          </p:cNvPr>
          <p:cNvSpPr txBox="1">
            <a:spLocks noChangeArrowheads="1"/>
          </p:cNvSpPr>
          <p:nvPr/>
        </p:nvSpPr>
        <p:spPr bwMode="auto">
          <a:xfrm>
            <a:off x="3954463" y="5238750"/>
            <a:ext cx="1339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latin typeface="MS Gothic" panose="020B0609070205080204" pitchFamily="49" charset="-128"/>
                <a:ea typeface="MS Gothic" panose="020B0609070205080204" pitchFamily="49" charset="-128"/>
              </a:rPr>
              <a:t>工作の様子</a:t>
            </a:r>
          </a:p>
        </p:txBody>
      </p:sp>
      <p:sp>
        <p:nvSpPr>
          <p:cNvPr id="3092" name="テキスト ボックス 14">
            <a:extLst>
              <a:ext uri="{FF2B5EF4-FFF2-40B4-BE49-F238E27FC236}">
                <a16:creationId xmlns:a16="http://schemas.microsoft.com/office/drawing/2014/main" id="{63F61AAE-69F6-4908-8648-972E010328C1}"/>
              </a:ext>
            </a:extLst>
          </p:cNvPr>
          <p:cNvSpPr txBox="1">
            <a:spLocks noChangeArrowheads="1"/>
          </p:cNvSpPr>
          <p:nvPr/>
        </p:nvSpPr>
        <p:spPr bwMode="auto">
          <a:xfrm>
            <a:off x="7154863" y="5238750"/>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latin typeface="MS Gothic" panose="020B0609070205080204" pitchFamily="49" charset="-128"/>
                <a:ea typeface="MS Gothic" panose="020B0609070205080204" pitchFamily="49" charset="-128"/>
              </a:rPr>
              <a:t>製作物</a:t>
            </a:r>
          </a:p>
        </p:txBody>
      </p:sp>
      <p:pic>
        <p:nvPicPr>
          <p:cNvPr id="3093" name="図 11" descr="キッチンで作業をしている人たち&#10;&#10;低い精度で自動的に生成された説明">
            <a:extLst>
              <a:ext uri="{FF2B5EF4-FFF2-40B4-BE49-F238E27FC236}">
                <a16:creationId xmlns:a16="http://schemas.microsoft.com/office/drawing/2014/main" id="{5511CBBD-C4F3-4310-890C-931FC759A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3" y="3328988"/>
            <a:ext cx="22987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図 13" descr="部屋に集まっている人々&#10;&#10;自動的に生成された説明">
            <a:extLst>
              <a:ext uri="{FF2B5EF4-FFF2-40B4-BE49-F238E27FC236}">
                <a16:creationId xmlns:a16="http://schemas.microsoft.com/office/drawing/2014/main" id="{7F1AFB56-3370-4DA7-AEBF-124B4495F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038" y="3328988"/>
            <a:ext cx="22987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図 15" descr="文字の書かれた紙&#10;&#10;中程度の精度で自動的に生成された説明">
            <a:extLst>
              <a:ext uri="{FF2B5EF4-FFF2-40B4-BE49-F238E27FC236}">
                <a16:creationId xmlns:a16="http://schemas.microsoft.com/office/drawing/2014/main" id="{7E89B17E-088D-49D5-85FB-FA5500C53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3328988"/>
            <a:ext cx="22987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B5BE3773-3157-4946-8BEB-3252749DFCEF}"/>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7411" name="テキスト ボックス 13">
            <a:extLst>
              <a:ext uri="{FF2B5EF4-FFF2-40B4-BE49-F238E27FC236}">
                <a16:creationId xmlns:a16="http://schemas.microsoft.com/office/drawing/2014/main" id="{90C49C81-AC94-4E8A-BA78-6B6104D9657E}"/>
              </a:ext>
            </a:extLst>
          </p:cNvPr>
          <p:cNvSpPr txBox="1">
            <a:spLocks noChangeArrowheads="1"/>
          </p:cNvSpPr>
          <p:nvPr/>
        </p:nvSpPr>
        <p:spPr bwMode="auto">
          <a:xfrm>
            <a:off x="1592263" y="2181225"/>
            <a:ext cx="7300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a:latin typeface="ＭＳ ゴシック" panose="020B0609070205080204" pitchFamily="49" charset="-128"/>
                <a:ea typeface="ＭＳ ゴシック" panose="020B0609070205080204" pitchFamily="49" charset="-128"/>
              </a:rPr>
              <a:t>結晶はどのようにできているかについて講義し、結晶ツリーの作製を行います。吸取り紙をツリーの幹と枝の形状に切り取り、尿素の水溶液を含ませてから蒸発させて結晶を析出させます。</a:t>
            </a:r>
          </a:p>
        </p:txBody>
      </p:sp>
      <p:sp>
        <p:nvSpPr>
          <p:cNvPr id="19" name="テキスト ボックス 18">
            <a:extLst>
              <a:ext uri="{FF2B5EF4-FFF2-40B4-BE49-F238E27FC236}">
                <a16:creationId xmlns:a16="http://schemas.microsoft.com/office/drawing/2014/main" id="{CBDBF664-14CD-47CD-8118-AC3B803F5B7B}"/>
              </a:ext>
            </a:extLst>
          </p:cNvPr>
          <p:cNvSpPr txBox="1"/>
          <p:nvPr/>
        </p:nvSpPr>
        <p:spPr>
          <a:xfrm>
            <a:off x="1622425" y="1776413"/>
            <a:ext cx="4167188" cy="400050"/>
          </a:xfrm>
          <a:prstGeom prst="rect">
            <a:avLst/>
          </a:prstGeom>
          <a:noFill/>
        </p:spPr>
        <p:txBody>
          <a:bodyPr>
            <a:spAutoFit/>
          </a:bodyPr>
          <a:lstStyle/>
          <a:p>
            <a:pPr eaLnBrk="1" fontAlgn="auto" hangingPunct="1">
              <a:spcBef>
                <a:spcPts val="0"/>
              </a:spcBef>
              <a:spcAft>
                <a:spcPts val="0"/>
              </a:spcAft>
              <a:defRPr/>
            </a:pPr>
            <a:r>
              <a:rPr lang="ja-JP" altLang="en-US" sz="2000" b="1">
                <a:latin typeface="+mn-ea"/>
                <a:ea typeface="+mn-ea"/>
              </a:rPr>
              <a:t>結晶、析出、クリスマスツリー</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D208920C-1E9D-4A77-BAB9-C417E900F1C6}"/>
              </a:ext>
            </a:extLst>
          </p:cNvPr>
          <p:cNvSpPr txBox="1"/>
          <p:nvPr/>
        </p:nvSpPr>
        <p:spPr>
          <a:xfrm>
            <a:off x="3725863" y="6189663"/>
            <a:ext cx="5167312" cy="33972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一般教科　教授　小田　洋平　　　　　</a:t>
            </a:r>
          </a:p>
        </p:txBody>
      </p:sp>
      <p:pic>
        <p:nvPicPr>
          <p:cNvPr id="17414" name="図 43" descr="ダイアグラム&#10;&#10;自動的に生成された説明">
            <a:extLst>
              <a:ext uri="{FF2B5EF4-FFF2-40B4-BE49-F238E27FC236}">
                <a16:creationId xmlns:a16="http://schemas.microsoft.com/office/drawing/2014/main" id="{79B2A068-C0AB-4B94-BCEB-78178AF2B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031B7A16-C066-4F78-BED6-830811CB2CBF}"/>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a:latin typeface="+mn-ea"/>
                <a:ea typeface="+mn-ea"/>
              </a:rPr>
              <a:t>結晶ツリーをつくろう</a:t>
            </a:r>
            <a:endParaRPr lang="ja-JP" altLang="en-US" sz="2800" b="1" dirty="0">
              <a:latin typeface="+mn-ea"/>
              <a:ea typeface="+mn-ea"/>
            </a:endParaRPr>
          </a:p>
        </p:txBody>
      </p:sp>
      <p:sp>
        <p:nvSpPr>
          <p:cNvPr id="35" name="正方形/長方形 34">
            <a:extLst>
              <a:ext uri="{FF2B5EF4-FFF2-40B4-BE49-F238E27FC236}">
                <a16:creationId xmlns:a16="http://schemas.microsoft.com/office/drawing/2014/main" id="{6FE51D0F-1E44-43D2-8EB1-778698AFCD2D}"/>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a:solidFill>
                  <a:schemeClr val="tx1"/>
                </a:solidFill>
                <a:latin typeface="+mn-ea"/>
              </a:rPr>
              <a:t>小学校中学年～高学年向け</a:t>
            </a:r>
            <a:endParaRPr lang="ja-JP" altLang="en-US" sz="2000" b="1" dirty="0">
              <a:solidFill>
                <a:schemeClr val="tx1"/>
              </a:solidFill>
              <a:latin typeface="+mn-ea"/>
            </a:endParaRPr>
          </a:p>
        </p:txBody>
      </p:sp>
      <p:sp>
        <p:nvSpPr>
          <p:cNvPr id="2" name="正方形/長方形 1">
            <a:extLst>
              <a:ext uri="{FF2B5EF4-FFF2-40B4-BE49-F238E27FC236}">
                <a16:creationId xmlns:a16="http://schemas.microsoft.com/office/drawing/2014/main" id="{B9E083D7-2164-4F06-8006-A2D071BC5FB8}"/>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a:t>
            </a:r>
            <a:r>
              <a:rPr lang="ja-JP" altLang="en-US" sz="1400" b="1">
                <a:latin typeface="+mn-ea"/>
                <a:ea typeface="+mn-ea"/>
              </a:rPr>
              <a:t>時間</a:t>
            </a:r>
            <a:r>
              <a:rPr lang="en-US" altLang="ja-JP" sz="1400" b="1" dirty="0">
                <a:latin typeface="+mn-ea"/>
                <a:ea typeface="+mn-ea"/>
              </a:rPr>
              <a:t>】1.5〜2</a:t>
            </a:r>
            <a:r>
              <a:rPr lang="ja-JP" altLang="en-US" sz="1400" b="1">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30BE0B4F-BB28-48AD-89D4-659B3D8ACBA4}"/>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屋内（理科室）</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DAF4DDA5-6AB8-4E60-ABEA-FE7BA77EDEFD}"/>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F0129BEC-5556-4024-907E-EA07CD15E4EB}"/>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59C75A07-A9CC-42C5-A011-A9299D29527D}"/>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91A1C9A2-1632-406C-8D8B-BF78DACDBCA5}"/>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a:t>
            </a:r>
            <a:r>
              <a:rPr lang="ja-JP" altLang="en-US" sz="1400" b="1">
                <a:latin typeface="+mn-ea"/>
                <a:ea typeface="+mn-ea"/>
              </a:rPr>
              <a:t>負担</a:t>
            </a:r>
            <a:r>
              <a:rPr lang="en-US" altLang="ja-JP" sz="1400" b="1" dirty="0">
                <a:latin typeface="+mn-ea"/>
                <a:ea typeface="+mn-ea"/>
              </a:rPr>
              <a:t>】</a:t>
            </a:r>
            <a:r>
              <a:rPr lang="ja-JP" altLang="en-US" sz="1400" b="1">
                <a:latin typeface="+mn-ea"/>
                <a:ea typeface="+mn-ea"/>
              </a:rPr>
              <a:t>なし</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03D00D8A-86F0-4E02-B0FC-6EFC5A05E51B}"/>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C336CB48-6EA8-41E1-8504-49B6DE250EC5}"/>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a:latin typeface="+mn-ea"/>
                <a:ea typeface="+mn-ea"/>
              </a:rPr>
              <a:t>講義，工作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D6E07C25-FB6F-4812-8BDD-465901CC52BF}"/>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a:t>
            </a:r>
            <a:r>
              <a:rPr lang="ja-JP" altLang="en-US" sz="1400" b="1">
                <a:latin typeface="+mn-ea"/>
                <a:ea typeface="+mn-ea"/>
              </a:rPr>
              <a:t>人数</a:t>
            </a:r>
            <a:r>
              <a:rPr lang="en-US" altLang="ja-JP" sz="1400" b="1" dirty="0">
                <a:latin typeface="+mn-ea"/>
                <a:ea typeface="+mn-ea"/>
              </a:rPr>
              <a:t>】25</a:t>
            </a:r>
            <a:r>
              <a:rPr lang="ja-JP" altLang="en-US" sz="1400" b="1">
                <a:latin typeface="+mn-ea"/>
                <a:ea typeface="+mn-ea"/>
              </a:rPr>
              <a:t>名程度まで</a:t>
            </a:r>
            <a:endParaRPr lang="en-US" altLang="ja-JP" sz="1400" b="1" dirty="0">
              <a:latin typeface="+mn-ea"/>
              <a:ea typeface="+mn-ea"/>
            </a:endParaRPr>
          </a:p>
        </p:txBody>
      </p:sp>
      <p:pic>
        <p:nvPicPr>
          <p:cNvPr id="17426" name="図 6" descr="キッチンで作業をしている人たち&#10;&#10;低い精度で自動的に生成された説明">
            <a:extLst>
              <a:ext uri="{FF2B5EF4-FFF2-40B4-BE49-F238E27FC236}">
                <a16:creationId xmlns:a16="http://schemas.microsoft.com/office/drawing/2014/main" id="{D1E24D38-63DD-45B6-A46A-47EC57E8D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3357563"/>
            <a:ext cx="248126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テキスト ボックス 7">
            <a:extLst>
              <a:ext uri="{FF2B5EF4-FFF2-40B4-BE49-F238E27FC236}">
                <a16:creationId xmlns:a16="http://schemas.microsoft.com/office/drawing/2014/main" id="{D6E8854E-2EFB-40EA-81CE-E2832D89FC83}"/>
              </a:ext>
            </a:extLst>
          </p:cNvPr>
          <p:cNvSpPr txBox="1">
            <a:spLocks noChangeArrowheads="1"/>
          </p:cNvSpPr>
          <p:nvPr/>
        </p:nvSpPr>
        <p:spPr bwMode="auto">
          <a:xfrm>
            <a:off x="1062038" y="5232400"/>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latin typeface="ＭＳ ゴシック" panose="020B0609070205080204" pitchFamily="49" charset="-128"/>
                <a:ea typeface="ＭＳ ゴシック" panose="020B0609070205080204" pitchFamily="49" charset="-128"/>
              </a:rPr>
              <a:t>講義の様子</a:t>
            </a:r>
          </a:p>
        </p:txBody>
      </p:sp>
      <p:pic>
        <p:nvPicPr>
          <p:cNvPr id="17428" name="図 9" descr="人, 屋内, テーブル, 食品 が含まれている画像&#10;&#10;自動的に生成された説明">
            <a:extLst>
              <a:ext uri="{FF2B5EF4-FFF2-40B4-BE49-F238E27FC236}">
                <a16:creationId xmlns:a16="http://schemas.microsoft.com/office/drawing/2014/main" id="{7C135B87-E6F5-432F-A69A-91D0D8B3F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625" y="3357563"/>
            <a:ext cx="248126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図 11" descr="屋内, テーブル, ケーキ, 座る が含まれている画像&#10;&#10;自動的に生成された説明">
            <a:extLst>
              <a:ext uri="{FF2B5EF4-FFF2-40B4-BE49-F238E27FC236}">
                <a16:creationId xmlns:a16="http://schemas.microsoft.com/office/drawing/2014/main" id="{E53F548C-EE3D-4186-B5A5-A9D84B58F1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2988" y="3357563"/>
            <a:ext cx="24796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0" name="テキスト ボックス 12">
            <a:extLst>
              <a:ext uri="{FF2B5EF4-FFF2-40B4-BE49-F238E27FC236}">
                <a16:creationId xmlns:a16="http://schemas.microsoft.com/office/drawing/2014/main" id="{9C003CE6-4567-488E-8CCE-2E758BE7E7E0}"/>
              </a:ext>
            </a:extLst>
          </p:cNvPr>
          <p:cNvSpPr txBox="1">
            <a:spLocks noChangeArrowheads="1"/>
          </p:cNvSpPr>
          <p:nvPr/>
        </p:nvSpPr>
        <p:spPr bwMode="auto">
          <a:xfrm>
            <a:off x="3929063" y="5229225"/>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latin typeface="ＭＳ ゴシック" panose="020B0609070205080204" pitchFamily="49" charset="-128"/>
                <a:ea typeface="ＭＳ ゴシック" panose="020B0609070205080204" pitchFamily="49" charset="-128"/>
              </a:rPr>
              <a:t>工作の様子</a:t>
            </a:r>
          </a:p>
        </p:txBody>
      </p:sp>
      <p:sp>
        <p:nvSpPr>
          <p:cNvPr id="17431" name="テキスト ボックス 14">
            <a:extLst>
              <a:ext uri="{FF2B5EF4-FFF2-40B4-BE49-F238E27FC236}">
                <a16:creationId xmlns:a16="http://schemas.microsoft.com/office/drawing/2014/main" id="{49C62A4B-71DC-4AB4-9900-FF86946DE938}"/>
              </a:ext>
            </a:extLst>
          </p:cNvPr>
          <p:cNvSpPr txBox="1">
            <a:spLocks noChangeArrowheads="1"/>
          </p:cNvSpPr>
          <p:nvPr/>
        </p:nvSpPr>
        <p:spPr bwMode="auto">
          <a:xfrm>
            <a:off x="6924675" y="52292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latin typeface="ＭＳ ゴシック" panose="020B0609070205080204" pitchFamily="49" charset="-128"/>
                <a:ea typeface="ＭＳ ゴシック" panose="020B0609070205080204" pitchFamily="49" charset="-128"/>
              </a:rPr>
              <a:t>製作物</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F755B7C9-9CDC-4A68-8705-3049B478C66F}"/>
              </a:ext>
            </a:extLst>
          </p:cNvPr>
          <p:cNvSpPr/>
          <p:nvPr/>
        </p:nvSpPr>
        <p:spPr>
          <a:xfrm>
            <a:off x="277813" y="3068638"/>
            <a:ext cx="8640762" cy="262572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r>
              <a:rPr lang="ja-JP" altLang="en-US" sz="1600" dirty="0">
                <a:solidFill>
                  <a:schemeClr val="tx1"/>
                </a:solidFill>
                <a:latin typeface="+mn-ea"/>
              </a:rPr>
              <a:t>①参加者と福島高専の留学生との英語アイスブレイク</a:t>
            </a:r>
            <a:endParaRPr lang="en-US" altLang="ja-JP" sz="1600" dirty="0">
              <a:solidFill>
                <a:schemeClr val="tx1"/>
              </a:solidFill>
              <a:latin typeface="+mn-ea"/>
            </a:endParaRPr>
          </a:p>
          <a:p>
            <a:pPr eaLnBrk="1" fontAlgn="auto" hangingPunct="1">
              <a:spcBef>
                <a:spcPts val="0"/>
              </a:spcBef>
              <a:spcAft>
                <a:spcPts val="0"/>
              </a:spcAft>
              <a:buFont typeface="Arial" panose="020B0604020202020204" pitchFamily="34" charset="0"/>
              <a:buNone/>
              <a:defRPr/>
            </a:pPr>
            <a:r>
              <a:rPr lang="ja-JP" altLang="en-US" sz="1600" dirty="0">
                <a:solidFill>
                  <a:schemeClr val="tx1"/>
                </a:solidFill>
                <a:latin typeface="+mn-ea"/>
              </a:rPr>
              <a:t>②英語科の教員により、</a:t>
            </a:r>
            <a:r>
              <a:rPr lang="ja-JP" altLang="en-US" sz="1600" dirty="0">
                <a:latin typeface="+mn-ea"/>
              </a:rPr>
              <a:t>英検準２級面接（二次試験）の流れの説明</a:t>
            </a:r>
            <a:endParaRPr lang="en-US" altLang="ja-JP" sz="1600" dirty="0">
              <a:latin typeface="+mn-ea"/>
            </a:endParaRPr>
          </a:p>
          <a:p>
            <a:pPr eaLnBrk="1" fontAlgn="auto" hangingPunct="1">
              <a:spcBef>
                <a:spcPts val="0"/>
              </a:spcBef>
              <a:spcAft>
                <a:spcPts val="0"/>
              </a:spcAft>
              <a:buFont typeface="Arial" panose="020B0604020202020204" pitchFamily="34" charset="0"/>
              <a:buNone/>
              <a:defRPr/>
            </a:pPr>
            <a:r>
              <a:rPr lang="ja-JP" altLang="en-US" sz="1600" dirty="0">
                <a:solidFill>
                  <a:schemeClr val="tx1"/>
                </a:solidFill>
                <a:latin typeface="+mn-ea"/>
              </a:rPr>
              <a:t>③</a:t>
            </a:r>
            <a:r>
              <a:rPr lang="ja-JP" altLang="en-US" sz="1600" dirty="0">
                <a:latin typeface="+mn-ea"/>
              </a:rPr>
              <a:t>英検準２級面接の対策</a:t>
            </a:r>
            <a:endParaRPr lang="en-US" altLang="ja-JP" sz="1600" dirty="0">
              <a:latin typeface="+mn-ea"/>
            </a:endParaRPr>
          </a:p>
          <a:p>
            <a:pPr eaLnBrk="1" fontAlgn="auto" hangingPunct="1">
              <a:spcBef>
                <a:spcPts val="0"/>
              </a:spcBef>
              <a:spcAft>
                <a:spcPts val="0"/>
              </a:spcAft>
              <a:buFont typeface="Arial" panose="020B0604020202020204" pitchFamily="34" charset="0"/>
              <a:buNone/>
              <a:defRPr/>
            </a:pPr>
            <a:r>
              <a:rPr lang="ja-JP" altLang="en-US" sz="1600" dirty="0">
                <a:solidFill>
                  <a:schemeClr val="tx1"/>
                </a:solidFill>
                <a:latin typeface="+mn-ea"/>
              </a:rPr>
              <a:t>④留学生と共に、</a:t>
            </a:r>
            <a:r>
              <a:rPr lang="ja-JP" altLang="en-US" sz="1600" dirty="0">
                <a:latin typeface="+mn-ea"/>
              </a:rPr>
              <a:t>英検準２級面接問題を練習する</a:t>
            </a:r>
            <a:endParaRPr lang="en-US" altLang="ja-JP" sz="1600" dirty="0">
              <a:latin typeface="+mn-ea"/>
            </a:endParaRPr>
          </a:p>
          <a:p>
            <a:pPr eaLnBrk="1" fontAlgn="auto" hangingPunct="1">
              <a:spcBef>
                <a:spcPts val="0"/>
              </a:spcBef>
              <a:spcAft>
                <a:spcPts val="0"/>
              </a:spcAft>
              <a:buFont typeface="Arial" panose="020B0604020202020204" pitchFamily="34" charset="0"/>
              <a:buNone/>
              <a:defRPr/>
            </a:pPr>
            <a:r>
              <a:rPr lang="ja-JP" altLang="en-US" sz="1600" dirty="0">
                <a:solidFill>
                  <a:schemeClr val="tx1"/>
                </a:solidFill>
                <a:latin typeface="+mn-ea"/>
              </a:rPr>
              <a:t>⑤留学生と共に</a:t>
            </a:r>
            <a:r>
              <a:rPr lang="ja-JP" altLang="en-US" sz="1600" dirty="0">
                <a:latin typeface="+mn-ea"/>
              </a:rPr>
              <a:t>英検準２級面接の流れを体験する</a:t>
            </a:r>
            <a:endParaRPr lang="en-US" altLang="ja-JP" sz="1600"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18AB6668-576B-4CB1-AEC3-B003029BB47E}"/>
              </a:ext>
            </a:extLst>
          </p:cNvPr>
          <p:cNvSpPr txBox="1"/>
          <p:nvPr/>
        </p:nvSpPr>
        <p:spPr>
          <a:xfrm>
            <a:off x="1592263" y="2181225"/>
            <a:ext cx="7300912" cy="369888"/>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英検準２級面接のノウハウ及びシミュレーション</a:t>
            </a:r>
          </a:p>
        </p:txBody>
      </p:sp>
      <p:sp>
        <p:nvSpPr>
          <p:cNvPr id="19" name="テキスト ボックス 18">
            <a:extLst>
              <a:ext uri="{FF2B5EF4-FFF2-40B4-BE49-F238E27FC236}">
                <a16:creationId xmlns:a16="http://schemas.microsoft.com/office/drawing/2014/main" id="{5CDA600E-AFD5-4C74-8937-7AA837E2990E}"/>
              </a:ext>
            </a:extLst>
          </p:cNvPr>
          <p:cNvSpPr txBox="1"/>
          <p:nvPr/>
        </p:nvSpPr>
        <p:spPr>
          <a:xfrm>
            <a:off x="1622425" y="1776413"/>
            <a:ext cx="4167188"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英検準２級面接対策</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1B97877E-BDA8-435D-8BB0-58729AB87AB8}"/>
              </a:ext>
            </a:extLst>
          </p:cNvPr>
          <p:cNvSpPr txBox="1"/>
          <p:nvPr/>
        </p:nvSpPr>
        <p:spPr>
          <a:xfrm>
            <a:off x="4946601" y="6259059"/>
            <a:ext cx="3950023" cy="585787"/>
          </a:xfrm>
          <a:prstGeom prst="rect">
            <a:avLst/>
          </a:prstGeom>
          <a:noFill/>
        </p:spPr>
        <p:txBody>
          <a:bodyPr wrap="square">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一般教科　講師　郭　飛鴻</a:t>
            </a:r>
            <a:br>
              <a:rPr lang="en-US" altLang="ja-JP" sz="1600" b="1" dirty="0">
                <a:latin typeface="+mn-ea"/>
                <a:ea typeface="+mn-ea"/>
              </a:rPr>
            </a:br>
            <a:r>
              <a:rPr lang="ja-JP" altLang="en-US" sz="1600" b="1" dirty="0">
                <a:latin typeface="+mn-ea"/>
                <a:ea typeface="+mn-ea"/>
              </a:rPr>
              <a:t>　　　　　</a:t>
            </a:r>
          </a:p>
        </p:txBody>
      </p:sp>
      <p:pic>
        <p:nvPicPr>
          <p:cNvPr id="3078" name="図 43" descr="ダイアグラム&#10;&#10;自動的に生成された説明">
            <a:extLst>
              <a:ext uri="{FF2B5EF4-FFF2-40B4-BE49-F238E27FC236}">
                <a16:creationId xmlns:a16="http://schemas.microsoft.com/office/drawing/2014/main" id="{276167A4-3635-4053-83FF-2D183786A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8A76D2B5-BEB1-4BAE-BABB-BD4ECE127223}"/>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英検準２級面接スキルアップ講座</a:t>
            </a:r>
          </a:p>
        </p:txBody>
      </p:sp>
      <p:sp>
        <p:nvSpPr>
          <p:cNvPr id="35" name="正方形/長方形 34">
            <a:extLst>
              <a:ext uri="{FF2B5EF4-FFF2-40B4-BE49-F238E27FC236}">
                <a16:creationId xmlns:a16="http://schemas.microsoft.com/office/drawing/2014/main" id="{66B0A942-6F73-4BC6-A0D6-23CE401952F3}"/>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F51304A0-4C69-46F4-98B8-ACBAC22DBDB6}"/>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】1</a:t>
            </a:r>
            <a:r>
              <a:rPr lang="ja-JP" altLang="en-US" sz="1400" b="1" dirty="0">
                <a:latin typeface="+mn-ea"/>
                <a:ea typeface="+mn-ea"/>
              </a:rPr>
              <a:t>時間</a:t>
            </a:r>
            <a:r>
              <a:rPr lang="en-US" altLang="ja-JP" sz="1400" b="1" dirty="0">
                <a:latin typeface="+mn-ea"/>
                <a:ea typeface="+mn-ea"/>
              </a:rPr>
              <a:t>15</a:t>
            </a:r>
            <a:r>
              <a:rPr lang="ja-JP" altLang="en-US" sz="1400" b="1" dirty="0">
                <a:latin typeface="+mn-ea"/>
                <a:ea typeface="+mn-ea"/>
              </a:rPr>
              <a:t>分</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BA447CE0-B9E4-4F3B-BC34-084B374AE377}"/>
              </a:ext>
            </a:extLst>
          </p:cNvPr>
          <p:cNvSpPr/>
          <p:nvPr/>
        </p:nvSpPr>
        <p:spPr>
          <a:xfrm>
            <a:off x="112713" y="6294438"/>
            <a:ext cx="3602037"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lt"/>
                <a:ea typeface="+mn-ea"/>
              </a:rPr>
              <a:t>屋内</a:t>
            </a:r>
            <a:r>
              <a:rPr lang="ja-JP" altLang="en-US" sz="1400" b="1" dirty="0">
                <a:latin typeface="+mn-ea"/>
                <a:ea typeface="+mn-ea"/>
              </a:rPr>
              <a:t>（</a:t>
            </a:r>
            <a:r>
              <a:rPr lang="zh-TW" altLang="en-US" sz="1400" b="1" dirty="0"/>
              <a:t>専攻科第一講義室</a:t>
            </a:r>
            <a:r>
              <a:rPr lang="ja-JP" altLang="en-US" sz="1400" b="1" dirty="0">
                <a:latin typeface="+mn-ea"/>
                <a:ea typeface="+mn-ea"/>
              </a:rPr>
              <a:t>）</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199AB37B-44BC-418B-BD5A-452A3A5642A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FE74163D-F006-4041-8BC8-B672EF3D65B1}"/>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68C7F00E-D8AB-456B-8C30-9D75FDB5E500}"/>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BDF01B0E-6BE5-4663-B243-3E61A6F80A63}"/>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102F80C9-1CD9-4867-9A10-33A76E419883}"/>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397EAEE6-96D3-4B68-B5A4-7A30ADB8D6C1}"/>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4</a:t>
            </a:r>
            <a:r>
              <a:rPr lang="ja-JP" altLang="en-US" sz="1400" b="1" dirty="0">
                <a:latin typeface="+mn-ea"/>
                <a:ea typeface="+mn-ea"/>
              </a:rPr>
              <a:t>名、最大</a:t>
            </a:r>
            <a:r>
              <a:rPr lang="en-US" altLang="ja-JP" sz="1400" b="1" dirty="0">
                <a:latin typeface="+mn-ea"/>
                <a:ea typeface="+mn-ea"/>
              </a:rPr>
              <a:t>16</a:t>
            </a:r>
            <a:r>
              <a:rPr lang="ja-JP" altLang="en-US" sz="1400" b="1" dirty="0">
                <a:latin typeface="+mn-ea"/>
                <a:ea typeface="+mn-ea"/>
              </a:rPr>
              <a:t>名</a:t>
            </a:r>
            <a:endParaRPr lang="en-US" altLang="ja-JP" sz="1400" b="1" dirty="0">
              <a:latin typeface="+mn-ea"/>
              <a:ea typeface="+mn-ea"/>
            </a:endParaRPr>
          </a:p>
        </p:txBody>
      </p:sp>
      <p:pic>
        <p:nvPicPr>
          <p:cNvPr id="3089" name="図 6">
            <a:extLst>
              <a:ext uri="{FF2B5EF4-FFF2-40B4-BE49-F238E27FC236}">
                <a16:creationId xmlns:a16="http://schemas.microsoft.com/office/drawing/2014/main" id="{B7EAB737-FCCF-46A5-B558-7132C4EFC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325" y="3036888"/>
            <a:ext cx="26876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129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B3A41323-8F2D-47AF-80D6-27A87BC5774A}"/>
              </a:ext>
            </a:extLst>
          </p:cNvPr>
          <p:cNvSpPr/>
          <p:nvPr/>
        </p:nvSpPr>
        <p:spPr>
          <a:xfrm>
            <a:off x="259232" y="2884763"/>
            <a:ext cx="8636725" cy="2988190"/>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1000"/>
              </a:spcBef>
              <a:spcAft>
                <a:spcPts val="1000"/>
              </a:spcAft>
              <a:buFont typeface="Arial" panose="020B0604020202020204" pitchFamily="34" charset="0"/>
              <a:buNone/>
              <a:defRPr/>
            </a:pPr>
            <a:r>
              <a:rPr lang="ja-JP" altLang="en-US" sz="2000" dirty="0">
                <a:solidFill>
                  <a:schemeClr val="tx1"/>
                </a:solidFill>
                <a:latin typeface="+mn-ea"/>
              </a:rPr>
              <a:t>①</a:t>
            </a:r>
            <a:r>
              <a:rPr lang="ja-JP" altLang="en-US" sz="2000" dirty="0">
                <a:latin typeface="+mn-ea"/>
              </a:rPr>
              <a:t>マレーシア文化紹介</a:t>
            </a:r>
            <a:endParaRPr lang="en-US" altLang="ja-JP" sz="2000" dirty="0">
              <a:latin typeface="+mn-ea"/>
            </a:endParaRPr>
          </a:p>
          <a:p>
            <a:pPr eaLnBrk="1" fontAlgn="auto" hangingPunct="1">
              <a:spcBef>
                <a:spcPts val="1000"/>
              </a:spcBef>
              <a:spcAft>
                <a:spcPts val="1000"/>
              </a:spcAft>
              <a:buFont typeface="Arial" panose="020B0604020202020204" pitchFamily="34" charset="0"/>
              <a:buNone/>
              <a:defRPr/>
            </a:pPr>
            <a:r>
              <a:rPr lang="ja-JP" altLang="en-US" sz="2000" dirty="0">
                <a:solidFill>
                  <a:schemeClr val="tx1"/>
                </a:solidFill>
                <a:latin typeface="+mn-ea"/>
              </a:rPr>
              <a:t>②</a:t>
            </a:r>
            <a:r>
              <a:rPr lang="ja-JP" altLang="en-US" sz="2000" dirty="0">
                <a:latin typeface="+mn-ea"/>
              </a:rPr>
              <a:t>モンゴル文化紹介</a:t>
            </a:r>
            <a:endParaRPr lang="en-US" altLang="ja-JP" sz="2000" dirty="0">
              <a:latin typeface="+mn-ea"/>
            </a:endParaRPr>
          </a:p>
          <a:p>
            <a:pPr eaLnBrk="1" fontAlgn="auto" hangingPunct="1">
              <a:spcBef>
                <a:spcPts val="1000"/>
              </a:spcBef>
              <a:spcAft>
                <a:spcPts val="1000"/>
              </a:spcAft>
              <a:buFont typeface="Arial" panose="020B0604020202020204" pitchFamily="34" charset="0"/>
              <a:buNone/>
              <a:defRPr/>
            </a:pPr>
            <a:r>
              <a:rPr lang="ja-JP" altLang="en-US" sz="2000" dirty="0">
                <a:solidFill>
                  <a:schemeClr val="tx1"/>
                </a:solidFill>
                <a:latin typeface="+mn-ea"/>
              </a:rPr>
              <a:t>③</a:t>
            </a:r>
            <a:r>
              <a:rPr lang="ja-JP" altLang="en-US" sz="2000" dirty="0">
                <a:latin typeface="+mn-ea"/>
              </a:rPr>
              <a:t>アルジェリア文化紹介</a:t>
            </a:r>
            <a:endParaRPr lang="en-US" altLang="ja-JP" sz="2000" dirty="0">
              <a:latin typeface="+mn-ea"/>
            </a:endParaRPr>
          </a:p>
          <a:p>
            <a:pPr eaLnBrk="1" fontAlgn="auto" hangingPunct="1">
              <a:spcBef>
                <a:spcPts val="1000"/>
              </a:spcBef>
              <a:spcAft>
                <a:spcPts val="1000"/>
              </a:spcAft>
              <a:buFont typeface="Arial" panose="020B0604020202020204" pitchFamily="34" charset="0"/>
              <a:buNone/>
              <a:defRPr/>
            </a:pPr>
            <a:r>
              <a:rPr lang="ja-JP" altLang="en-US" sz="2000" dirty="0">
                <a:solidFill>
                  <a:schemeClr val="tx1"/>
                </a:solidFill>
                <a:latin typeface="+mn-ea"/>
              </a:rPr>
              <a:t>④異文化体験（</a:t>
            </a:r>
            <a:r>
              <a:rPr lang="ja-JP" altLang="en-US" sz="2000" dirty="0">
                <a:latin typeface="+mn-ea"/>
              </a:rPr>
              <a:t>マレーシアのゲームなど</a:t>
            </a:r>
            <a:r>
              <a:rPr lang="ja-JP" altLang="en-US" sz="2000" dirty="0">
                <a:solidFill>
                  <a:schemeClr val="tx1"/>
                </a:solidFill>
                <a:latin typeface="+mn-ea"/>
              </a:rPr>
              <a:t>）</a:t>
            </a:r>
            <a:endParaRPr lang="en-US" altLang="ja-JP" sz="2000" dirty="0">
              <a:solidFill>
                <a:schemeClr val="tx1"/>
              </a:solidFill>
              <a:latin typeface="+mn-ea"/>
            </a:endParaRPr>
          </a:p>
          <a:p>
            <a:pPr eaLnBrk="1" fontAlgn="auto" hangingPunct="1">
              <a:spcBef>
                <a:spcPts val="1000"/>
              </a:spcBef>
              <a:spcAft>
                <a:spcPts val="1000"/>
              </a:spcAft>
              <a:buFont typeface="Arial" panose="020B0604020202020204" pitchFamily="34" charset="0"/>
              <a:buNone/>
              <a:defRPr/>
            </a:pPr>
            <a:r>
              <a:rPr lang="ja-JP" altLang="en-US" sz="2000" dirty="0">
                <a:solidFill>
                  <a:schemeClr val="tx1"/>
                </a:solidFill>
                <a:latin typeface="+mn-ea"/>
              </a:rPr>
              <a:t>⑤異文化交流（グループディスカッション）</a:t>
            </a:r>
          </a:p>
        </p:txBody>
      </p:sp>
      <p:sp>
        <p:nvSpPr>
          <p:cNvPr id="14" name="テキスト ボックス 13">
            <a:extLst>
              <a:ext uri="{FF2B5EF4-FFF2-40B4-BE49-F238E27FC236}">
                <a16:creationId xmlns:a16="http://schemas.microsoft.com/office/drawing/2014/main" id="{0DCD7028-BFC5-4F04-9DAD-1EFB24AF3978}"/>
              </a:ext>
            </a:extLst>
          </p:cNvPr>
          <p:cNvSpPr txBox="1"/>
          <p:nvPr/>
        </p:nvSpPr>
        <p:spPr>
          <a:xfrm>
            <a:off x="1592263" y="2181225"/>
            <a:ext cx="7300912" cy="646113"/>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マレーシア、モンゴルとアルジェリアの留学生と交流しながら、多文化共生と異文化理解を肌で感じて、国際的な視野を養います。</a:t>
            </a:r>
          </a:p>
        </p:txBody>
      </p:sp>
      <p:sp>
        <p:nvSpPr>
          <p:cNvPr id="19" name="テキスト ボックス 18">
            <a:extLst>
              <a:ext uri="{FF2B5EF4-FFF2-40B4-BE49-F238E27FC236}">
                <a16:creationId xmlns:a16="http://schemas.microsoft.com/office/drawing/2014/main" id="{EBAD768D-C5CC-48DA-8A0E-C2B03A13B709}"/>
              </a:ext>
            </a:extLst>
          </p:cNvPr>
          <p:cNvSpPr txBox="1"/>
          <p:nvPr/>
        </p:nvSpPr>
        <p:spPr>
          <a:xfrm>
            <a:off x="1622425" y="1776413"/>
            <a:ext cx="1581150"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異文化理解</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06334A24-5EFC-4A97-884B-3E7C422A33BA}"/>
              </a:ext>
            </a:extLst>
          </p:cNvPr>
          <p:cNvSpPr txBox="1"/>
          <p:nvPr/>
        </p:nvSpPr>
        <p:spPr>
          <a:xfrm>
            <a:off x="5181286" y="6395891"/>
            <a:ext cx="3733999" cy="338554"/>
          </a:xfrm>
          <a:prstGeom prst="rect">
            <a:avLst/>
          </a:prstGeom>
          <a:noFill/>
        </p:spPr>
        <p:txBody>
          <a:bodyPr wrap="square">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一般学科　講師　郭　飛鴻　　　　　</a:t>
            </a:r>
          </a:p>
        </p:txBody>
      </p:sp>
      <p:pic>
        <p:nvPicPr>
          <p:cNvPr id="3080" name="図 43" descr="ダイアグラム&#10;&#10;自動的に生成された説明">
            <a:extLst>
              <a:ext uri="{FF2B5EF4-FFF2-40B4-BE49-F238E27FC236}">
                <a16:creationId xmlns:a16="http://schemas.microsoft.com/office/drawing/2014/main" id="{EE0FD1F1-35E7-4263-9E9D-638DEF38B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02CABD30-272A-4059-9D4D-71CCE88BC789}"/>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パスポート不要の異文化理解</a:t>
            </a:r>
          </a:p>
        </p:txBody>
      </p:sp>
      <p:sp>
        <p:nvSpPr>
          <p:cNvPr id="35" name="正方形/長方形 34">
            <a:extLst>
              <a:ext uri="{FF2B5EF4-FFF2-40B4-BE49-F238E27FC236}">
                <a16:creationId xmlns:a16="http://schemas.microsoft.com/office/drawing/2014/main" id="{426C9D3F-1EC0-4B40-9671-96471B5DD462}"/>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434BDF5D-EB79-4854-A5AB-EA5C75E8542F}"/>
              </a:ext>
            </a:extLst>
          </p:cNvPr>
          <p:cNvSpPr/>
          <p:nvPr/>
        </p:nvSpPr>
        <p:spPr>
          <a:xfrm>
            <a:off x="112713" y="5949280"/>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】1</a:t>
            </a:r>
            <a:r>
              <a:rPr lang="ja-JP" altLang="en-US" sz="1400" b="1" dirty="0">
                <a:latin typeface="+mn-ea"/>
                <a:ea typeface="+mn-ea"/>
              </a:rPr>
              <a:t>時間</a:t>
            </a:r>
            <a:r>
              <a:rPr lang="en-US" altLang="ja-JP" sz="1400" b="1" dirty="0">
                <a:latin typeface="+mn-ea"/>
                <a:ea typeface="+mn-ea"/>
              </a:rPr>
              <a:t>10</a:t>
            </a:r>
            <a:r>
              <a:rPr lang="ja-JP" altLang="en-US" sz="1400" b="1" dirty="0">
                <a:latin typeface="+mn-ea"/>
                <a:ea typeface="+mn-ea"/>
              </a:rPr>
              <a:t>分</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A44F36EE-B74F-4941-BB17-F62A9575F6C6}"/>
              </a:ext>
            </a:extLst>
          </p:cNvPr>
          <p:cNvSpPr/>
          <p:nvPr/>
        </p:nvSpPr>
        <p:spPr>
          <a:xfrm>
            <a:off x="112713" y="6430293"/>
            <a:ext cx="356711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r>
              <a:rPr lang="ja-JP" altLang="en-US" sz="1400" b="1" dirty="0">
                <a:latin typeface="+mj-ea"/>
                <a:ea typeface="+mj-ea"/>
              </a:rPr>
              <a:t>（</a:t>
            </a:r>
            <a:r>
              <a:rPr lang="zh-TW" altLang="en-US" sz="1400" b="1" dirty="0">
                <a:latin typeface="+mj-ea"/>
                <a:ea typeface="+mj-ea"/>
              </a:rPr>
              <a:t>専攻科第一講義室</a:t>
            </a:r>
            <a:r>
              <a:rPr lang="ja-JP" altLang="en-US" sz="1400" b="1" dirty="0">
                <a:latin typeface="+mj-ea"/>
                <a:ea typeface="+mj-ea"/>
              </a:rPr>
              <a:t>）</a:t>
            </a:r>
            <a:endParaRPr lang="en-US" altLang="ja-JP" sz="1400" b="1" dirty="0">
              <a:latin typeface="+mj-ea"/>
              <a:ea typeface="+mj-ea"/>
            </a:endParaRPr>
          </a:p>
        </p:txBody>
      </p:sp>
      <p:sp>
        <p:nvSpPr>
          <p:cNvPr id="47" name="四角形: 角を丸くする 46">
            <a:extLst>
              <a:ext uri="{FF2B5EF4-FFF2-40B4-BE49-F238E27FC236}">
                <a16:creationId xmlns:a16="http://schemas.microsoft.com/office/drawing/2014/main" id="{5D57B068-F081-4C1F-BB12-413F2A96577A}"/>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D6DEF8E0-454A-452C-BDCA-10E2F2827994}"/>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F649F015-356D-46C7-A17D-101E4F3B6EBD}"/>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775388FA-D18F-4B88-A08C-7B9713DAAB96}"/>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65119167-924C-4249-937D-DFF4CD3BD0CF}"/>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3757159D-BFC7-4891-9B25-EC819FBADC19}"/>
              </a:ext>
            </a:extLst>
          </p:cNvPr>
          <p:cNvSpPr/>
          <p:nvPr/>
        </p:nvSpPr>
        <p:spPr>
          <a:xfrm>
            <a:off x="112713" y="619058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10</a:t>
            </a:r>
            <a:r>
              <a:rPr lang="ja-JP" altLang="en-US" sz="1400" b="1" dirty="0">
                <a:latin typeface="+mn-ea"/>
                <a:ea typeface="+mn-ea"/>
              </a:rPr>
              <a:t>名</a:t>
            </a:r>
            <a:endParaRPr lang="en-US" altLang="ja-JP" sz="1400" b="1" dirty="0">
              <a:latin typeface="+mn-ea"/>
              <a:ea typeface="+mn-ea"/>
            </a:endParaRPr>
          </a:p>
        </p:txBody>
      </p:sp>
      <p:pic>
        <p:nvPicPr>
          <p:cNvPr id="9" name="図 8">
            <a:extLst>
              <a:ext uri="{FF2B5EF4-FFF2-40B4-BE49-F238E27FC236}">
                <a16:creationId xmlns:a16="http://schemas.microsoft.com/office/drawing/2014/main" id="{9DC76085-5153-4CB0-B487-C49A026B4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225" y="2781160"/>
            <a:ext cx="2783999" cy="2088000"/>
          </a:xfrm>
          <a:prstGeom prst="rect">
            <a:avLst/>
          </a:prstGeom>
        </p:spPr>
      </p:pic>
      <p:pic>
        <p:nvPicPr>
          <p:cNvPr id="11" name="図 10">
            <a:extLst>
              <a:ext uri="{FF2B5EF4-FFF2-40B4-BE49-F238E27FC236}">
                <a16:creationId xmlns:a16="http://schemas.microsoft.com/office/drawing/2014/main" id="{1A056268-8C41-4658-8388-0C9DCBB9E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344" y="3347301"/>
            <a:ext cx="2784000" cy="2088000"/>
          </a:xfrm>
          <a:prstGeom prst="rect">
            <a:avLst/>
          </a:prstGeom>
        </p:spPr>
      </p:pic>
      <p:sp>
        <p:nvSpPr>
          <p:cNvPr id="12" name="楕円 11">
            <a:extLst>
              <a:ext uri="{FF2B5EF4-FFF2-40B4-BE49-F238E27FC236}">
                <a16:creationId xmlns:a16="http://schemas.microsoft.com/office/drawing/2014/main" id="{B0971ED7-F097-49C4-BA02-81000297962B}"/>
              </a:ext>
            </a:extLst>
          </p:cNvPr>
          <p:cNvSpPr/>
          <p:nvPr/>
        </p:nvSpPr>
        <p:spPr>
          <a:xfrm>
            <a:off x="3118243" y="2936907"/>
            <a:ext cx="1429445" cy="117816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10873A23-F0A1-44C7-BD89-B52D7FDD2724}"/>
              </a:ext>
            </a:extLst>
          </p:cNvPr>
          <p:cNvSpPr/>
          <p:nvPr/>
        </p:nvSpPr>
        <p:spPr>
          <a:xfrm>
            <a:off x="7380312" y="2924944"/>
            <a:ext cx="1440160" cy="1099931"/>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47693B8-C736-4290-BD9E-D4088A5381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6472" y="3958219"/>
            <a:ext cx="2784000" cy="208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C98FB073-F0EB-499A-9BFA-03D7CBBDDCF8}"/>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56233C6B-9B49-4B4D-8BB1-0D556A1C1181}"/>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音楽フェスなどで用いる</a:t>
            </a:r>
            <a:r>
              <a:rPr lang="en-US" altLang="ja-JP" dirty="0">
                <a:latin typeface="+mn-ea"/>
                <a:ea typeface="+mn-ea"/>
              </a:rPr>
              <a:t>『</a:t>
            </a:r>
            <a:r>
              <a:rPr lang="ja-JP" altLang="en-US" dirty="0">
                <a:latin typeface="+mn-ea"/>
                <a:ea typeface="+mn-ea"/>
              </a:rPr>
              <a:t>ケミカルライト</a:t>
            </a:r>
            <a:r>
              <a:rPr lang="en-US" altLang="ja-JP" dirty="0">
                <a:latin typeface="+mn-ea"/>
                <a:ea typeface="+mn-ea"/>
              </a:rPr>
              <a:t>』</a:t>
            </a:r>
            <a:r>
              <a:rPr lang="ja-JP" altLang="en-US" dirty="0">
                <a:latin typeface="+mn-ea"/>
                <a:ea typeface="+mn-ea"/>
              </a:rPr>
              <a:t>に使われる化学発光を体験してみましょう。溶液を振り混ぜるだけでキレイな光が出てくるカガクを間近で見て・感じて・知って・学ぶことができます！</a:t>
            </a:r>
          </a:p>
        </p:txBody>
      </p:sp>
      <p:sp>
        <p:nvSpPr>
          <p:cNvPr id="19" name="テキスト ボックス 18">
            <a:extLst>
              <a:ext uri="{FF2B5EF4-FFF2-40B4-BE49-F238E27FC236}">
                <a16:creationId xmlns:a16="http://schemas.microsoft.com/office/drawing/2014/main" id="{F1E42B3E-EEFA-46A9-ADE0-9335B8207469}"/>
              </a:ext>
            </a:extLst>
          </p:cNvPr>
          <p:cNvSpPr txBox="1"/>
          <p:nvPr/>
        </p:nvSpPr>
        <p:spPr>
          <a:xfrm>
            <a:off x="1622425" y="1776413"/>
            <a:ext cx="4678363"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加える，混ぜる，光る</a:t>
            </a:r>
            <a:endParaRPr lang="en-US" altLang="ja-JP" b="1" dirty="0">
              <a:latin typeface="+mn-ea"/>
              <a:ea typeface="+mn-ea"/>
            </a:endParaRPr>
          </a:p>
        </p:txBody>
      </p:sp>
      <p:pic>
        <p:nvPicPr>
          <p:cNvPr id="3077" name="図 43" descr="ダイアグラム&#10;&#10;自動的に生成された説明">
            <a:extLst>
              <a:ext uri="{FF2B5EF4-FFF2-40B4-BE49-F238E27FC236}">
                <a16:creationId xmlns:a16="http://schemas.microsoft.com/office/drawing/2014/main" id="{9D325077-3142-4E3E-81CE-537A0CB30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A1F7CFB2-FB9D-4848-A645-C8C4DBBB6F8A}"/>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カラフルなピカッとカガク</a:t>
            </a:r>
            <a:endParaRPr lang="en-US" altLang="ja-JP" sz="2800" b="1" dirty="0">
              <a:latin typeface="+mn-ea"/>
              <a:ea typeface="+mn-ea"/>
            </a:endParaRPr>
          </a:p>
        </p:txBody>
      </p:sp>
      <p:sp>
        <p:nvSpPr>
          <p:cNvPr id="35" name="正方形/長方形 34">
            <a:extLst>
              <a:ext uri="{FF2B5EF4-FFF2-40B4-BE49-F238E27FC236}">
                <a16:creationId xmlns:a16="http://schemas.microsoft.com/office/drawing/2014/main" id="{563FBCE9-0C02-4731-A4AB-8197059ADD7C}"/>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CD824C45-B602-434E-B57C-3C67DEB26227}"/>
              </a:ext>
            </a:extLst>
          </p:cNvPr>
          <p:cNvSpPr/>
          <p:nvPr/>
        </p:nvSpPr>
        <p:spPr>
          <a:xfrm>
            <a:off x="120650" y="5822950"/>
            <a:ext cx="352266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】90</a:t>
            </a:r>
            <a:r>
              <a:rPr lang="ja-JP" altLang="en-US" sz="1400" b="1" dirty="0">
                <a:latin typeface="+mn-ea"/>
                <a:ea typeface="+mn-ea"/>
              </a:rPr>
              <a:t>分</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D1E69CC4-A94B-4A9F-8377-A1485BE8A2A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0824F390-68EF-4871-9587-786DA661B6E8}"/>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CA08677D-C8E6-486D-B188-D9FF726954CA}"/>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3C1A0034-A7BC-4D9C-B7A8-6B7EC1632923}"/>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A62290CE-69ED-4401-8BCA-F22CBB2E3680}"/>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簡単な実験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2C30AD5E-2677-4267-AD5C-81F1BFC84A8C}"/>
              </a:ext>
            </a:extLst>
          </p:cNvPr>
          <p:cNvSpPr/>
          <p:nvPr/>
        </p:nvSpPr>
        <p:spPr>
          <a:xfrm>
            <a:off x="112713" y="6135688"/>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sp>
        <p:nvSpPr>
          <p:cNvPr id="31" name="正方形/長方形 30">
            <a:extLst>
              <a:ext uri="{FF2B5EF4-FFF2-40B4-BE49-F238E27FC236}">
                <a16:creationId xmlns:a16="http://schemas.microsoft.com/office/drawing/2014/main" id="{E7367A1E-E7CB-4167-81AD-5DA38CB4E7BF}"/>
              </a:ext>
            </a:extLst>
          </p:cNvPr>
          <p:cNvSpPr/>
          <p:nvPr/>
        </p:nvSpPr>
        <p:spPr>
          <a:xfrm>
            <a:off x="112713" y="6454775"/>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室内</a:t>
            </a:r>
            <a:endParaRPr lang="en-US" altLang="ja-JP" sz="1400" b="1" dirty="0">
              <a:latin typeface="+mn-ea"/>
              <a:ea typeface="+mn-ea"/>
            </a:endParaRPr>
          </a:p>
        </p:txBody>
      </p:sp>
      <p:sp>
        <p:nvSpPr>
          <p:cNvPr id="36" name="テキスト ボックス 35">
            <a:extLst>
              <a:ext uri="{FF2B5EF4-FFF2-40B4-BE49-F238E27FC236}">
                <a16:creationId xmlns:a16="http://schemas.microsoft.com/office/drawing/2014/main" id="{546BA1F1-EBFC-4C44-87C1-E6EF3EA6F1C2}"/>
              </a:ext>
            </a:extLst>
          </p:cNvPr>
          <p:cNvSpPr txBox="1"/>
          <p:nvPr/>
        </p:nvSpPr>
        <p:spPr>
          <a:xfrm>
            <a:off x="263525" y="3152775"/>
            <a:ext cx="8667750" cy="369888"/>
          </a:xfrm>
          <a:prstGeom prst="rect">
            <a:avLst/>
          </a:prstGeom>
          <a:noFill/>
        </p:spPr>
        <p:txBody>
          <a:bodyPr>
            <a:spAutoFit/>
          </a:bodyPr>
          <a:lstStyle/>
          <a:p>
            <a:pPr algn="ctr" eaLnBrk="1" fontAlgn="auto" hangingPunct="1">
              <a:spcBef>
                <a:spcPts val="0"/>
              </a:spcBef>
              <a:spcAft>
                <a:spcPts val="0"/>
              </a:spcAft>
              <a:defRPr/>
            </a:pPr>
            <a:r>
              <a:rPr lang="ja-JP" altLang="en-US" b="1" dirty="0">
                <a:latin typeface="+mn-ea"/>
                <a:ea typeface="+mn-ea"/>
              </a:rPr>
              <a:t>～カガクの力でどのような色合いになるのか体験できます～</a:t>
            </a:r>
          </a:p>
        </p:txBody>
      </p:sp>
      <p:sp>
        <p:nvSpPr>
          <p:cNvPr id="32" name="テキスト ボックス 31">
            <a:extLst>
              <a:ext uri="{FF2B5EF4-FFF2-40B4-BE49-F238E27FC236}">
                <a16:creationId xmlns:a16="http://schemas.microsoft.com/office/drawing/2014/main" id="{A8E6D2B8-15D5-4A3A-AEBA-610EDACF8617}"/>
              </a:ext>
            </a:extLst>
          </p:cNvPr>
          <p:cNvSpPr txBox="1"/>
          <p:nvPr/>
        </p:nvSpPr>
        <p:spPr>
          <a:xfrm>
            <a:off x="1379538" y="5324475"/>
            <a:ext cx="2754312" cy="369888"/>
          </a:xfrm>
          <a:prstGeom prst="rect">
            <a:avLst/>
          </a:prstGeom>
          <a:noFill/>
        </p:spPr>
        <p:txBody>
          <a:bodyPr>
            <a:spAutoFit/>
          </a:bodyPr>
          <a:lstStyle/>
          <a:p>
            <a:pPr algn="ctr" eaLnBrk="1" fontAlgn="auto" hangingPunct="1">
              <a:spcBef>
                <a:spcPts val="0"/>
              </a:spcBef>
              <a:spcAft>
                <a:spcPts val="0"/>
              </a:spcAft>
              <a:defRPr/>
            </a:pPr>
            <a:r>
              <a:rPr lang="ja-JP" altLang="en-US" b="1" dirty="0">
                <a:latin typeface="+mn-ea"/>
                <a:ea typeface="+mn-ea"/>
              </a:rPr>
              <a:t>加えて振り混ぜると</a:t>
            </a:r>
            <a:r>
              <a:rPr lang="en-US" altLang="ja-JP" b="1" dirty="0">
                <a:latin typeface="+mn-ea"/>
                <a:ea typeface="+mn-ea"/>
              </a:rPr>
              <a:t>…</a:t>
            </a:r>
            <a:endParaRPr lang="ja-JP" altLang="en-US" b="1" dirty="0">
              <a:latin typeface="+mn-ea"/>
              <a:ea typeface="+mn-ea"/>
            </a:endParaRPr>
          </a:p>
        </p:txBody>
      </p:sp>
      <p:sp>
        <p:nvSpPr>
          <p:cNvPr id="34" name="テキスト ボックス 33">
            <a:extLst>
              <a:ext uri="{FF2B5EF4-FFF2-40B4-BE49-F238E27FC236}">
                <a16:creationId xmlns:a16="http://schemas.microsoft.com/office/drawing/2014/main" id="{80B1C3B6-C93A-4D3D-B1EF-0A7D6F428FDF}"/>
              </a:ext>
            </a:extLst>
          </p:cNvPr>
          <p:cNvSpPr txBox="1"/>
          <p:nvPr/>
        </p:nvSpPr>
        <p:spPr>
          <a:xfrm>
            <a:off x="5172075" y="5322888"/>
            <a:ext cx="2760663" cy="369887"/>
          </a:xfrm>
          <a:prstGeom prst="rect">
            <a:avLst/>
          </a:prstGeom>
          <a:noFill/>
        </p:spPr>
        <p:txBody>
          <a:bodyPr>
            <a:spAutoFit/>
          </a:bodyPr>
          <a:lstStyle/>
          <a:p>
            <a:pPr algn="ctr" eaLnBrk="1" fontAlgn="auto" hangingPunct="1">
              <a:spcBef>
                <a:spcPts val="0"/>
              </a:spcBef>
              <a:spcAft>
                <a:spcPts val="0"/>
              </a:spcAft>
              <a:defRPr/>
            </a:pPr>
            <a:r>
              <a:rPr lang="ja-JP" altLang="en-US" b="1" dirty="0">
                <a:latin typeface="+mn-ea"/>
                <a:ea typeface="+mn-ea"/>
              </a:rPr>
              <a:t>ピカッと光る！</a:t>
            </a:r>
          </a:p>
        </p:txBody>
      </p:sp>
      <p:grpSp>
        <p:nvGrpSpPr>
          <p:cNvPr id="3091" name="グループ化 5">
            <a:extLst>
              <a:ext uri="{FF2B5EF4-FFF2-40B4-BE49-F238E27FC236}">
                <a16:creationId xmlns:a16="http://schemas.microsoft.com/office/drawing/2014/main" id="{2A3F961C-0F05-4B75-AFA9-4A0EC07A2146}"/>
              </a:ext>
            </a:extLst>
          </p:cNvPr>
          <p:cNvGrpSpPr>
            <a:grpSpLocks/>
          </p:cNvGrpSpPr>
          <p:nvPr/>
        </p:nvGrpSpPr>
        <p:grpSpPr bwMode="auto">
          <a:xfrm>
            <a:off x="3462338" y="6199188"/>
            <a:ext cx="5621337" cy="554037"/>
            <a:chOff x="3522662" y="6067137"/>
            <a:chExt cx="5621444" cy="554543"/>
          </a:xfrm>
        </p:grpSpPr>
        <p:sp>
          <p:nvSpPr>
            <p:cNvPr id="38" name="テキスト ボックス 37">
              <a:extLst>
                <a:ext uri="{FF2B5EF4-FFF2-40B4-BE49-F238E27FC236}">
                  <a16:creationId xmlns:a16="http://schemas.microsoft.com/office/drawing/2014/main" id="{510400AC-D1BB-4A18-B9EA-976D07CB98FC}"/>
                </a:ext>
              </a:extLst>
            </p:cNvPr>
            <p:cNvSpPr txBox="1"/>
            <p:nvPr/>
          </p:nvSpPr>
          <p:spPr>
            <a:xfrm>
              <a:off x="3522662" y="6067137"/>
              <a:ext cx="5621444" cy="324146"/>
            </a:xfrm>
            <a:prstGeom prst="rect">
              <a:avLst/>
            </a:prstGeom>
            <a:noFill/>
          </p:spPr>
          <p:txBody>
            <a:bodyPr>
              <a:spAutoFit/>
            </a:bodyPr>
            <a:lstStyle/>
            <a:p>
              <a:pPr eaLnBrk="1" fontAlgn="auto" hangingPunct="1">
                <a:spcBef>
                  <a:spcPts val="0"/>
                </a:spcBef>
                <a:spcAft>
                  <a:spcPts val="0"/>
                </a:spcAft>
                <a:defRPr/>
              </a:pPr>
              <a:r>
                <a:rPr lang="en-US" altLang="ja-JP" sz="1500" b="1" dirty="0">
                  <a:latin typeface="+mn-ea"/>
                  <a:ea typeface="+mn-ea"/>
                </a:rPr>
                <a:t>【</a:t>
              </a:r>
              <a:r>
                <a:rPr lang="ja-JP" altLang="en-US" sz="1500" b="1" dirty="0">
                  <a:latin typeface="+mn-ea"/>
                  <a:ea typeface="+mn-ea"/>
                </a:rPr>
                <a:t>担当者</a:t>
              </a:r>
              <a:r>
                <a:rPr lang="en-US" altLang="ja-JP" sz="1500" b="1" dirty="0">
                  <a:latin typeface="+mn-ea"/>
                  <a:ea typeface="+mn-ea"/>
                </a:rPr>
                <a:t>】</a:t>
              </a:r>
              <a:endParaRPr lang="ja-JP" altLang="en-US" sz="1500" b="1" dirty="0">
                <a:latin typeface="+mn-ea"/>
                <a:ea typeface="+mn-ea"/>
              </a:endParaRPr>
            </a:p>
          </p:txBody>
        </p:sp>
        <p:sp>
          <p:nvSpPr>
            <p:cNvPr id="40" name="テキスト ボックス 39">
              <a:extLst>
                <a:ext uri="{FF2B5EF4-FFF2-40B4-BE49-F238E27FC236}">
                  <a16:creationId xmlns:a16="http://schemas.microsoft.com/office/drawing/2014/main" id="{B10D21AE-967C-4D32-B4A5-B4E4D113042B}"/>
                </a:ext>
              </a:extLst>
            </p:cNvPr>
            <p:cNvSpPr txBox="1"/>
            <p:nvPr/>
          </p:nvSpPr>
          <p:spPr>
            <a:xfrm>
              <a:off x="4537093" y="6067137"/>
              <a:ext cx="4607013" cy="554543"/>
            </a:xfrm>
            <a:prstGeom prst="rect">
              <a:avLst/>
            </a:prstGeom>
            <a:noFill/>
          </p:spPr>
          <p:txBody>
            <a:bodyPr>
              <a:spAutoFit/>
            </a:bodyPr>
            <a:lstStyle/>
            <a:p>
              <a:pPr eaLnBrk="1" fontAlgn="auto" hangingPunct="1">
                <a:spcBef>
                  <a:spcPts val="0"/>
                </a:spcBef>
                <a:spcAft>
                  <a:spcPts val="0"/>
                </a:spcAft>
                <a:defRPr/>
              </a:pPr>
              <a:r>
                <a:rPr lang="ja-JP" altLang="en-US" sz="1500" b="1" dirty="0">
                  <a:latin typeface="+mn-ea"/>
                  <a:ea typeface="+mn-ea"/>
                </a:rPr>
                <a:t>化学・バイオ工学科　スタッフ</a:t>
              </a:r>
              <a:endParaRPr lang="en-US" altLang="ja-JP" sz="1500" b="1" dirty="0">
                <a:latin typeface="+mn-ea"/>
                <a:ea typeface="+mn-ea"/>
              </a:endParaRPr>
            </a:p>
            <a:p>
              <a:pPr eaLnBrk="1" fontAlgn="auto" hangingPunct="1">
                <a:spcBef>
                  <a:spcPts val="0"/>
                </a:spcBef>
                <a:spcAft>
                  <a:spcPts val="0"/>
                </a:spcAft>
                <a:defRPr/>
              </a:pPr>
              <a:r>
                <a:rPr lang="ja-JP" altLang="en-US" sz="1500" b="1" dirty="0">
                  <a:latin typeface="+mn-ea"/>
                  <a:ea typeface="+mn-ea"/>
                </a:rPr>
                <a:t>モノづくり教育研究支援センター　化学系スタッフ</a:t>
              </a:r>
            </a:p>
          </p:txBody>
        </p:sp>
      </p:grpSp>
      <p:grpSp>
        <p:nvGrpSpPr>
          <p:cNvPr id="3092" name="グループ化 2">
            <a:extLst>
              <a:ext uri="{FF2B5EF4-FFF2-40B4-BE49-F238E27FC236}">
                <a16:creationId xmlns:a16="http://schemas.microsoft.com/office/drawing/2014/main" id="{6C86A415-D73F-4F41-858D-033149DDBA4B}"/>
              </a:ext>
            </a:extLst>
          </p:cNvPr>
          <p:cNvGrpSpPr>
            <a:grpSpLocks/>
          </p:cNvGrpSpPr>
          <p:nvPr/>
        </p:nvGrpSpPr>
        <p:grpSpPr bwMode="auto">
          <a:xfrm>
            <a:off x="5999163" y="1366838"/>
            <a:ext cx="2890837" cy="950912"/>
            <a:chOff x="5999406" y="1367617"/>
            <a:chExt cx="2889941" cy="950857"/>
          </a:xfrm>
        </p:grpSpPr>
        <p:sp>
          <p:nvSpPr>
            <p:cNvPr id="41" name="乗算記号 40">
              <a:extLst>
                <a:ext uri="{FF2B5EF4-FFF2-40B4-BE49-F238E27FC236}">
                  <a16:creationId xmlns:a16="http://schemas.microsoft.com/office/drawing/2014/main" id="{147298DD-EED2-4CCC-AEDD-DF306264DA75}"/>
                </a:ext>
              </a:extLst>
            </p:cNvPr>
            <p:cNvSpPr/>
            <p:nvPr/>
          </p:nvSpPr>
          <p:spPr bwMode="auto">
            <a:xfrm>
              <a:off x="6878608" y="1615253"/>
              <a:ext cx="407861" cy="411138"/>
            </a:xfrm>
            <a:prstGeom prst="mathMultiply">
              <a:avLst>
                <a:gd name="adj1" fmla="val 14554"/>
              </a:avLst>
            </a:prstGeom>
            <a:ln cap="rn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42" name="次の値と等しい 41">
              <a:extLst>
                <a:ext uri="{FF2B5EF4-FFF2-40B4-BE49-F238E27FC236}">
                  <a16:creationId xmlns:a16="http://schemas.microsoft.com/office/drawing/2014/main" id="{74022A09-E0AB-4BB7-B00A-CA491D6E70EF}"/>
                </a:ext>
              </a:extLst>
            </p:cNvPr>
            <p:cNvSpPr/>
            <p:nvPr/>
          </p:nvSpPr>
          <p:spPr bwMode="auto">
            <a:xfrm>
              <a:off x="7949838" y="1653350"/>
              <a:ext cx="345968" cy="34605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pic>
          <p:nvPicPr>
            <p:cNvPr id="3097" name="Picture 34" descr="光のフリーイラスト - シンプルなキラキラ無料素材 - チコデザ">
              <a:extLst>
                <a:ext uri="{FF2B5EF4-FFF2-40B4-BE49-F238E27FC236}">
                  <a16:creationId xmlns:a16="http://schemas.microsoft.com/office/drawing/2014/main" id="{54868434-364E-45B7-A23F-ECCE56C3A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8" y="1543984"/>
              <a:ext cx="572929" cy="57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38" descr="粉薬のイラスト | 商用OKの無料イラスト素材サイト ツカッテ">
              <a:extLst>
                <a:ext uri="{FF2B5EF4-FFF2-40B4-BE49-F238E27FC236}">
                  <a16:creationId xmlns:a16="http://schemas.microsoft.com/office/drawing/2014/main" id="{416ABA32-F5AC-4BBE-96AA-F4A774C4A8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406" y="1367617"/>
              <a:ext cx="950857" cy="9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40" descr="科学者のイラスト（男性） | かわいいフリー素材集 いらすとや">
              <a:extLst>
                <a:ext uri="{FF2B5EF4-FFF2-40B4-BE49-F238E27FC236}">
                  <a16:creationId xmlns:a16="http://schemas.microsoft.com/office/drawing/2014/main" id="{B71316D7-A337-429E-9C26-4FA6C330F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245" y="1462148"/>
              <a:ext cx="57007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93" name="図 5">
            <a:extLst>
              <a:ext uri="{FF2B5EF4-FFF2-40B4-BE49-F238E27FC236}">
                <a16:creationId xmlns:a16="http://schemas.microsoft.com/office/drawing/2014/main" id="{059E30B2-4DC7-43DC-9ECF-64C0E445DF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3188" y="3482975"/>
            <a:ext cx="2754312"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図 7">
            <a:extLst>
              <a:ext uri="{FF2B5EF4-FFF2-40B4-BE49-F238E27FC236}">
                <a16:creationId xmlns:a16="http://schemas.microsoft.com/office/drawing/2014/main" id="{D84A662E-8633-4271-93B1-95AE4C1198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9538" y="3495675"/>
            <a:ext cx="27273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117172D1-CAE6-4AC0-9C77-0F16C84778AF}"/>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59B8985-E242-406E-9352-8E65308418D4}"/>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「グライド推進」と呼ばれるへびやスケートなどの進む原理を、</a:t>
            </a:r>
            <a:r>
              <a:rPr lang="en-US" altLang="ja-JP" dirty="0">
                <a:latin typeface="+mn-ea"/>
                <a:ea typeface="+mn-ea"/>
              </a:rPr>
              <a:t>3D</a:t>
            </a:r>
            <a:r>
              <a:rPr lang="ja-JP" altLang="en-US" dirty="0">
                <a:latin typeface="+mn-ea"/>
                <a:ea typeface="+mn-ea"/>
              </a:rPr>
              <a:t>プリンター製オリジナルおもちゃ組み立てをとおして体験してもらいます。また、</a:t>
            </a:r>
            <a:r>
              <a:rPr lang="en-US" altLang="ja-JP" dirty="0">
                <a:latin typeface="+mn-ea"/>
                <a:ea typeface="+mn-ea"/>
              </a:rPr>
              <a:t>3D</a:t>
            </a:r>
            <a:r>
              <a:rPr lang="ja-JP" altLang="en-US" dirty="0">
                <a:latin typeface="+mn-ea"/>
                <a:ea typeface="+mn-ea"/>
              </a:rPr>
              <a:t>プリンターについても解説します。</a:t>
            </a:r>
            <a:endParaRPr lang="en-US" altLang="ja-JP" dirty="0">
              <a:latin typeface="+mn-ea"/>
              <a:ea typeface="+mn-ea"/>
            </a:endParaRPr>
          </a:p>
        </p:txBody>
      </p:sp>
      <p:sp>
        <p:nvSpPr>
          <p:cNvPr id="19" name="テキスト ボックス 18">
            <a:extLst>
              <a:ext uri="{FF2B5EF4-FFF2-40B4-BE49-F238E27FC236}">
                <a16:creationId xmlns:a16="http://schemas.microsoft.com/office/drawing/2014/main" id="{E2705722-94AF-4E38-A551-B63447C6DCCF}"/>
              </a:ext>
            </a:extLst>
          </p:cNvPr>
          <p:cNvSpPr txBox="1"/>
          <p:nvPr/>
        </p:nvSpPr>
        <p:spPr>
          <a:xfrm>
            <a:off x="1622425" y="1776413"/>
            <a:ext cx="61182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風力、グライド推進</a:t>
            </a:r>
            <a:r>
              <a:rPr lang="ja-JP" altLang="en-US" b="1" dirty="0">
                <a:latin typeface="+mn-ea"/>
                <a:ea typeface="+mn-ea"/>
              </a:rPr>
              <a:t>、</a:t>
            </a:r>
            <a:r>
              <a:rPr lang="en-US" altLang="ja-JP" b="1" dirty="0">
                <a:latin typeface="+mn-ea"/>
                <a:ea typeface="+mn-ea"/>
              </a:rPr>
              <a:t>3D</a:t>
            </a:r>
            <a:r>
              <a:rPr lang="ja-JP" altLang="en-US" b="1" dirty="0">
                <a:latin typeface="+mn-ea"/>
                <a:ea typeface="+mn-ea"/>
              </a:rPr>
              <a:t>プリンター</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070DC491-5D15-458B-A27F-8422E8710A2E}"/>
              </a:ext>
            </a:extLst>
          </p:cNvPr>
          <p:cNvSpPr txBox="1"/>
          <p:nvPr/>
        </p:nvSpPr>
        <p:spPr>
          <a:xfrm>
            <a:off x="3714750" y="6308725"/>
            <a:ext cx="5167313" cy="33972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機械システム工学科　准教授　野田　幸矢　　　　　</a:t>
            </a:r>
          </a:p>
        </p:txBody>
      </p:sp>
      <p:pic>
        <p:nvPicPr>
          <p:cNvPr id="3078" name="図 43" descr="ダイアグラム&#10;&#10;自動的に生成された説明">
            <a:extLst>
              <a:ext uri="{FF2B5EF4-FFF2-40B4-BE49-F238E27FC236}">
                <a16:creationId xmlns:a16="http://schemas.microsoft.com/office/drawing/2014/main" id="{DFD4A72E-293C-4E63-83F9-613AB897B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0073DF77-0BAA-4E7C-8F76-19111C8915E2}"/>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風で進むグライド推進車両</a:t>
            </a:r>
          </a:p>
        </p:txBody>
      </p:sp>
      <p:sp>
        <p:nvSpPr>
          <p:cNvPr id="35" name="正方形/長方形 34">
            <a:extLst>
              <a:ext uri="{FF2B5EF4-FFF2-40B4-BE49-F238E27FC236}">
                <a16:creationId xmlns:a16="http://schemas.microsoft.com/office/drawing/2014/main" id="{5094DBA4-E97E-4A1A-85AA-24765AB168A2}"/>
              </a:ext>
            </a:extLst>
          </p:cNvPr>
          <p:cNvSpPr/>
          <p:nvPr/>
        </p:nvSpPr>
        <p:spPr>
          <a:xfrm>
            <a:off x="34798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C97473D4-6645-44CA-BF54-8C666E46E702}"/>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a:latin typeface="+mn-ea"/>
                <a:ea typeface="+mn-ea"/>
              </a:rPr>
              <a:t>】1</a:t>
            </a:r>
            <a:r>
              <a:rPr lang="ja-JP" altLang="en-US" sz="1400" b="1">
                <a:latin typeface="+mn-ea"/>
                <a:ea typeface="+mn-ea"/>
              </a:rPr>
              <a:t>～</a:t>
            </a:r>
            <a:r>
              <a:rPr lang="en-US" altLang="ja-JP" sz="1400" b="1" dirty="0">
                <a:latin typeface="+mn-ea"/>
                <a:ea typeface="+mn-ea"/>
              </a:rPr>
              <a:t>2</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256E301C-E1D1-4C26-A4E8-6EE0832AA620}"/>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E5F0398C-7D4D-4909-A717-331C54F3A42B}"/>
              </a:ext>
            </a:extLst>
          </p:cNvPr>
          <p:cNvSpPr/>
          <p:nvPr/>
        </p:nvSpPr>
        <p:spPr>
          <a:xfrm>
            <a:off x="250825" y="171450"/>
            <a:ext cx="3013075"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公開講座・出前授業</a:t>
            </a:r>
          </a:p>
        </p:txBody>
      </p:sp>
      <p:sp>
        <p:nvSpPr>
          <p:cNvPr id="4" name="テキスト ボックス 3">
            <a:extLst>
              <a:ext uri="{FF2B5EF4-FFF2-40B4-BE49-F238E27FC236}">
                <a16:creationId xmlns:a16="http://schemas.microsoft.com/office/drawing/2014/main" id="{699383D2-25C0-499F-85E2-D6E51420AD9E}"/>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A11D7DC1-C44B-4537-977C-084EAADDC1A1}"/>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834AC22C-369E-47E8-ABEB-F5A52549FFC4}"/>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B6040B02-36DE-4B7E-84F5-4FED83DCEDD5}"/>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7BF53349-A4D2-4390-9A2A-AE449DDD6C61}"/>
              </a:ext>
            </a:extLst>
          </p:cNvPr>
          <p:cNvSpPr/>
          <p:nvPr/>
        </p:nvSpPr>
        <p:spPr>
          <a:xfrm>
            <a:off x="112713" y="6051550"/>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15</a:t>
            </a:r>
            <a:r>
              <a:rPr lang="ja-JP" altLang="en-US" sz="1400" b="1" dirty="0">
                <a:latin typeface="+mn-ea"/>
                <a:ea typeface="+mn-ea"/>
              </a:rPr>
              <a:t>名</a:t>
            </a:r>
            <a:endParaRPr lang="en-US" altLang="ja-JP" sz="1400" b="1" dirty="0">
              <a:latin typeface="+mn-ea"/>
              <a:ea typeface="+mn-ea"/>
            </a:endParaRPr>
          </a:p>
        </p:txBody>
      </p:sp>
      <p:sp>
        <p:nvSpPr>
          <p:cNvPr id="36" name="テキスト ボックス 35">
            <a:extLst>
              <a:ext uri="{FF2B5EF4-FFF2-40B4-BE49-F238E27FC236}">
                <a16:creationId xmlns:a16="http://schemas.microsoft.com/office/drawing/2014/main" id="{B24322A7-4C21-42F1-B747-81C3C8DDE3B4}"/>
              </a:ext>
            </a:extLst>
          </p:cNvPr>
          <p:cNvSpPr txBox="1"/>
          <p:nvPr/>
        </p:nvSpPr>
        <p:spPr>
          <a:xfrm>
            <a:off x="677863" y="5322888"/>
            <a:ext cx="2252662" cy="338137"/>
          </a:xfrm>
          <a:prstGeom prst="rect">
            <a:avLst/>
          </a:prstGeom>
          <a:noFill/>
        </p:spPr>
        <p:txBody>
          <a:bodyPr>
            <a:spAutoFit/>
          </a:bodyPr>
          <a:lstStyle/>
          <a:p>
            <a:pPr algn="ctr" eaLnBrk="1" fontAlgn="auto" hangingPunct="1">
              <a:spcBef>
                <a:spcPts val="0"/>
              </a:spcBef>
              <a:spcAft>
                <a:spcPts val="0"/>
              </a:spcAft>
              <a:defRPr/>
            </a:pPr>
            <a:r>
              <a:rPr lang="ja-JP" altLang="en-US" sz="1600" dirty="0">
                <a:latin typeface="+mn-ea"/>
                <a:ea typeface="+mn-ea"/>
              </a:rPr>
              <a:t>グライド推進車両</a:t>
            </a:r>
          </a:p>
        </p:txBody>
      </p:sp>
      <p:sp>
        <p:nvSpPr>
          <p:cNvPr id="37" name="テキスト ボックス 36">
            <a:extLst>
              <a:ext uri="{FF2B5EF4-FFF2-40B4-BE49-F238E27FC236}">
                <a16:creationId xmlns:a16="http://schemas.microsoft.com/office/drawing/2014/main" id="{DD5CD773-53B9-41FD-91A5-1EC610E20CB1}"/>
              </a:ext>
            </a:extLst>
          </p:cNvPr>
          <p:cNvSpPr txBox="1"/>
          <p:nvPr/>
        </p:nvSpPr>
        <p:spPr>
          <a:xfrm>
            <a:off x="4067175" y="5322888"/>
            <a:ext cx="4032250" cy="338137"/>
          </a:xfrm>
          <a:prstGeom prst="rect">
            <a:avLst/>
          </a:prstGeom>
          <a:noFill/>
        </p:spPr>
        <p:txBody>
          <a:bodyPr>
            <a:spAutoFit/>
          </a:bodyPr>
          <a:lstStyle/>
          <a:p>
            <a:pPr algn="ctr" eaLnBrk="1" fontAlgn="auto" hangingPunct="1">
              <a:spcBef>
                <a:spcPts val="0"/>
              </a:spcBef>
              <a:spcAft>
                <a:spcPts val="0"/>
              </a:spcAft>
              <a:defRPr/>
            </a:pPr>
            <a:r>
              <a:rPr lang="ja-JP" altLang="en-US" sz="1600" dirty="0">
                <a:latin typeface="+mn-ea"/>
                <a:ea typeface="+mn-ea"/>
              </a:rPr>
              <a:t>家庭用のヘアドライヤーで進みます　</a:t>
            </a:r>
          </a:p>
        </p:txBody>
      </p:sp>
      <p:sp>
        <p:nvSpPr>
          <p:cNvPr id="26" name="正方形/長方形 25">
            <a:extLst>
              <a:ext uri="{FF2B5EF4-FFF2-40B4-BE49-F238E27FC236}">
                <a16:creationId xmlns:a16="http://schemas.microsoft.com/office/drawing/2014/main" id="{7929240D-17DA-4798-9AC6-C5CAB3C99B25}"/>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無料</a:t>
            </a:r>
            <a:endParaRPr lang="en-US" altLang="ja-JP" sz="1400" b="1" dirty="0">
              <a:latin typeface="+mn-ea"/>
              <a:ea typeface="+mn-ea"/>
            </a:endParaRPr>
          </a:p>
        </p:txBody>
      </p:sp>
      <p:grpSp>
        <p:nvGrpSpPr>
          <p:cNvPr id="3092" name="グループ化 29">
            <a:extLst>
              <a:ext uri="{FF2B5EF4-FFF2-40B4-BE49-F238E27FC236}">
                <a16:creationId xmlns:a16="http://schemas.microsoft.com/office/drawing/2014/main" id="{16924CD9-B1EF-4354-9B96-5CBAC4D542E5}"/>
              </a:ext>
            </a:extLst>
          </p:cNvPr>
          <p:cNvGrpSpPr>
            <a:grpSpLocks/>
          </p:cNvGrpSpPr>
          <p:nvPr/>
        </p:nvGrpSpPr>
        <p:grpSpPr bwMode="auto">
          <a:xfrm>
            <a:off x="338138" y="3187700"/>
            <a:ext cx="2865437" cy="2101850"/>
            <a:chOff x="891540" y="1062990"/>
            <a:chExt cx="7538085" cy="5526405"/>
          </a:xfrm>
        </p:grpSpPr>
        <p:pic>
          <p:nvPicPr>
            <p:cNvPr id="3096" name="図 30">
              <a:extLst>
                <a:ext uri="{FF2B5EF4-FFF2-40B4-BE49-F238E27FC236}">
                  <a16:creationId xmlns:a16="http://schemas.microsoft.com/office/drawing/2014/main" id="{7C2A5DE8-B12C-42CB-8DCB-4932FA4DE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 y="1062990"/>
              <a:ext cx="7538085" cy="55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直線矢印コネクタ 32">
              <a:extLst>
                <a:ext uri="{FF2B5EF4-FFF2-40B4-BE49-F238E27FC236}">
                  <a16:creationId xmlns:a16="http://schemas.microsoft.com/office/drawing/2014/main" id="{9E58208F-4ED5-4E9B-BB41-5CDFCF633EC3}"/>
                </a:ext>
              </a:extLst>
            </p:cNvPr>
            <p:cNvCxnSpPr>
              <a:cxnSpLocks/>
            </p:cNvCxnSpPr>
            <p:nvPr/>
          </p:nvCxnSpPr>
          <p:spPr>
            <a:xfrm>
              <a:off x="1066941" y="3471402"/>
              <a:ext cx="4769249" cy="3013644"/>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3098" name="グラフィックス 33">
              <a:extLst>
                <a:ext uri="{FF2B5EF4-FFF2-40B4-BE49-F238E27FC236}">
                  <a16:creationId xmlns:a16="http://schemas.microsoft.com/office/drawing/2014/main" id="{C9FDDB94-84D0-4F7C-AA20-380D242C6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6682">
              <a:off x="2917008" y="4460644"/>
              <a:ext cx="722488" cy="34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直線矢印コネクタ 37">
              <a:extLst>
                <a:ext uri="{FF2B5EF4-FFF2-40B4-BE49-F238E27FC236}">
                  <a16:creationId xmlns:a16="http://schemas.microsoft.com/office/drawing/2014/main" id="{DEBA7775-23AB-4321-90F0-5D6522D52F07}"/>
                </a:ext>
              </a:extLst>
            </p:cNvPr>
            <p:cNvCxnSpPr>
              <a:cxnSpLocks/>
            </p:cNvCxnSpPr>
            <p:nvPr/>
          </p:nvCxnSpPr>
          <p:spPr>
            <a:xfrm flipV="1">
              <a:off x="5911363" y="4702737"/>
              <a:ext cx="2159107" cy="1740568"/>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3100" name="グラフィックス 39">
              <a:extLst>
                <a:ext uri="{FF2B5EF4-FFF2-40B4-BE49-F238E27FC236}">
                  <a16:creationId xmlns:a16="http://schemas.microsoft.com/office/drawing/2014/main" id="{3B276198-6FA9-4DED-B08F-5D77C0BCF0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406399">
              <a:off x="6579559" y="5170228"/>
              <a:ext cx="726663" cy="34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直線矢印コネクタ 41">
              <a:extLst>
                <a:ext uri="{FF2B5EF4-FFF2-40B4-BE49-F238E27FC236}">
                  <a16:creationId xmlns:a16="http://schemas.microsoft.com/office/drawing/2014/main" id="{92E26014-CAEF-420B-8290-29B521178B7D}"/>
                </a:ext>
              </a:extLst>
            </p:cNvPr>
            <p:cNvCxnSpPr>
              <a:cxnSpLocks/>
            </p:cNvCxnSpPr>
            <p:nvPr/>
          </p:nvCxnSpPr>
          <p:spPr>
            <a:xfrm flipV="1">
              <a:off x="8028707" y="2436245"/>
              <a:ext cx="0" cy="2266493"/>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3102" name="グラフィックス 42">
              <a:extLst>
                <a:ext uri="{FF2B5EF4-FFF2-40B4-BE49-F238E27FC236}">
                  <a16:creationId xmlns:a16="http://schemas.microsoft.com/office/drawing/2014/main" id="{9154263F-EF15-41A9-B94D-CFC8C142AA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440042" y="3396177"/>
              <a:ext cx="684540" cy="34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93" name="図 44">
            <a:extLst>
              <a:ext uri="{FF2B5EF4-FFF2-40B4-BE49-F238E27FC236}">
                <a16:creationId xmlns:a16="http://schemas.microsoft.com/office/drawing/2014/main" id="{2AC3697D-9F29-4571-B5C8-6FEF58C5E2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3900" y="3187700"/>
            <a:ext cx="2846388"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図 47">
            <a:extLst>
              <a:ext uri="{FF2B5EF4-FFF2-40B4-BE49-F238E27FC236}">
                <a16:creationId xmlns:a16="http://schemas.microsoft.com/office/drawing/2014/main" id="{E87F5EA7-7CE2-4346-9EA3-9AA20A397F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6788" y="3187700"/>
            <a:ext cx="28463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矢印: 右 2">
            <a:extLst>
              <a:ext uri="{FF2B5EF4-FFF2-40B4-BE49-F238E27FC236}">
                <a16:creationId xmlns:a16="http://schemas.microsoft.com/office/drawing/2014/main" id="{C7C0D0F9-656E-4B90-9142-E543BE7A1030}"/>
              </a:ext>
            </a:extLst>
          </p:cNvPr>
          <p:cNvSpPr/>
          <p:nvPr/>
        </p:nvSpPr>
        <p:spPr>
          <a:xfrm>
            <a:off x="5880100" y="3703638"/>
            <a:ext cx="360363" cy="1338262"/>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732867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45626F0A-F38C-40E2-8DDC-22773B69C4EB}"/>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6BE2A1C6-CBB9-4012-89F6-C9DA0EBAAA72}"/>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製品に混入してしまった</a:t>
            </a:r>
            <a:r>
              <a:rPr lang="en-US" altLang="ja-JP" dirty="0">
                <a:latin typeface="+mn-ea"/>
                <a:ea typeface="+mn-ea"/>
              </a:rPr>
              <a:t>『</a:t>
            </a:r>
            <a:r>
              <a:rPr lang="ja-JP" altLang="en-US" dirty="0">
                <a:latin typeface="+mn-ea"/>
                <a:ea typeface="+mn-ea"/>
              </a:rPr>
              <a:t>モノ</a:t>
            </a:r>
            <a:r>
              <a:rPr lang="en-US" altLang="ja-JP" dirty="0">
                <a:latin typeface="+mn-ea"/>
                <a:ea typeface="+mn-ea"/>
              </a:rPr>
              <a:t>』</a:t>
            </a:r>
            <a:r>
              <a:rPr lang="ja-JP" altLang="en-US" dirty="0">
                <a:latin typeface="+mn-ea"/>
                <a:ea typeface="+mn-ea"/>
              </a:rPr>
              <a:t>が何なのか謎解きする方法を体験してみましょう。カガクを用いた最先端のテクノロジーを間近で見て・感じて・知って・学ぶことができます！</a:t>
            </a:r>
          </a:p>
        </p:txBody>
      </p:sp>
      <p:sp>
        <p:nvSpPr>
          <p:cNvPr id="19" name="テキスト ボックス 18">
            <a:extLst>
              <a:ext uri="{FF2B5EF4-FFF2-40B4-BE49-F238E27FC236}">
                <a16:creationId xmlns:a16="http://schemas.microsoft.com/office/drawing/2014/main" id="{F1C5324E-66D6-4934-BF3A-231A6C8BF8C0}"/>
              </a:ext>
            </a:extLst>
          </p:cNvPr>
          <p:cNvSpPr txBox="1"/>
          <p:nvPr/>
        </p:nvSpPr>
        <p:spPr>
          <a:xfrm>
            <a:off x="1622425" y="1776413"/>
            <a:ext cx="4678363"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測る，調べる</a:t>
            </a:r>
            <a:endParaRPr lang="en-US" altLang="ja-JP" b="1" dirty="0">
              <a:latin typeface="+mn-ea"/>
              <a:ea typeface="+mn-ea"/>
            </a:endParaRPr>
          </a:p>
        </p:txBody>
      </p:sp>
      <p:pic>
        <p:nvPicPr>
          <p:cNvPr id="3077" name="図 43" descr="ダイアグラム&#10;&#10;自動的に生成された説明">
            <a:extLst>
              <a:ext uri="{FF2B5EF4-FFF2-40B4-BE49-F238E27FC236}">
                <a16:creationId xmlns:a16="http://schemas.microsoft.com/office/drawing/2014/main" id="{C151866E-3DF1-4FA3-802D-AAF5ED70B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40422237-5EF7-46CD-9E15-201CA3D55E74}"/>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ビビッと謎解きのカガク</a:t>
            </a:r>
            <a:endParaRPr lang="en-US" altLang="ja-JP" sz="2800" b="1" dirty="0">
              <a:latin typeface="+mn-ea"/>
              <a:ea typeface="+mn-ea"/>
            </a:endParaRPr>
          </a:p>
        </p:txBody>
      </p:sp>
      <p:sp>
        <p:nvSpPr>
          <p:cNvPr id="35" name="正方形/長方形 34">
            <a:extLst>
              <a:ext uri="{FF2B5EF4-FFF2-40B4-BE49-F238E27FC236}">
                <a16:creationId xmlns:a16="http://schemas.microsoft.com/office/drawing/2014/main" id="{351BA908-D472-423B-AB93-AC02EB7BD775}"/>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6D3E590A-BCFD-4EB8-84F3-9E810CB5A424}"/>
              </a:ext>
            </a:extLst>
          </p:cNvPr>
          <p:cNvSpPr/>
          <p:nvPr/>
        </p:nvSpPr>
        <p:spPr>
          <a:xfrm>
            <a:off x="120650" y="5822950"/>
            <a:ext cx="352266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】90</a:t>
            </a:r>
            <a:r>
              <a:rPr lang="ja-JP" altLang="en-US" sz="1400" b="1" dirty="0">
                <a:latin typeface="+mn-ea"/>
                <a:ea typeface="+mn-ea"/>
              </a:rPr>
              <a:t>分</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21E21654-73CD-4D6E-AFD5-6308C7AE8C63}"/>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410BAEA9-CA57-439D-BA99-913D8B52395D}"/>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53D4B5C0-88DF-40C3-9EE0-35C18B59E967}"/>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E84031E5-28FD-4CCA-B7C7-7891F46F32F9}"/>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D6B35015-B705-44DD-9D4F-4A898354F7F8}"/>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簡単な実験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A1D6509D-D21E-46F9-A5AB-1B9088CA2CB5}"/>
              </a:ext>
            </a:extLst>
          </p:cNvPr>
          <p:cNvSpPr/>
          <p:nvPr/>
        </p:nvSpPr>
        <p:spPr>
          <a:xfrm>
            <a:off x="112713" y="6135688"/>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sp>
        <p:nvSpPr>
          <p:cNvPr id="31" name="正方形/長方形 30">
            <a:extLst>
              <a:ext uri="{FF2B5EF4-FFF2-40B4-BE49-F238E27FC236}">
                <a16:creationId xmlns:a16="http://schemas.microsoft.com/office/drawing/2014/main" id="{FDDD8AD6-1E91-4611-9130-FD3D0008DBA2}"/>
              </a:ext>
            </a:extLst>
          </p:cNvPr>
          <p:cNvSpPr/>
          <p:nvPr/>
        </p:nvSpPr>
        <p:spPr>
          <a:xfrm>
            <a:off x="112713" y="6454775"/>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室内</a:t>
            </a:r>
            <a:endParaRPr lang="en-US" altLang="ja-JP" sz="1400" b="1" dirty="0">
              <a:latin typeface="+mn-ea"/>
              <a:ea typeface="+mn-ea"/>
            </a:endParaRPr>
          </a:p>
        </p:txBody>
      </p:sp>
      <p:sp>
        <p:nvSpPr>
          <p:cNvPr id="36" name="テキスト ボックス 35">
            <a:extLst>
              <a:ext uri="{FF2B5EF4-FFF2-40B4-BE49-F238E27FC236}">
                <a16:creationId xmlns:a16="http://schemas.microsoft.com/office/drawing/2014/main" id="{A2A16C01-9D61-42A8-A1D0-ABEB3A050212}"/>
              </a:ext>
            </a:extLst>
          </p:cNvPr>
          <p:cNvSpPr txBox="1"/>
          <p:nvPr/>
        </p:nvSpPr>
        <p:spPr>
          <a:xfrm>
            <a:off x="263525" y="3152775"/>
            <a:ext cx="8667750" cy="369888"/>
          </a:xfrm>
          <a:prstGeom prst="rect">
            <a:avLst/>
          </a:prstGeom>
          <a:noFill/>
        </p:spPr>
        <p:txBody>
          <a:bodyPr>
            <a:spAutoFit/>
          </a:bodyPr>
          <a:lstStyle/>
          <a:p>
            <a:pPr algn="ctr" eaLnBrk="1" fontAlgn="auto" hangingPunct="1">
              <a:spcBef>
                <a:spcPts val="0"/>
              </a:spcBef>
              <a:spcAft>
                <a:spcPts val="0"/>
              </a:spcAft>
              <a:defRPr/>
            </a:pPr>
            <a:r>
              <a:rPr lang="ja-JP" altLang="en-US" b="1" dirty="0">
                <a:latin typeface="+mn-ea"/>
                <a:ea typeface="+mn-ea"/>
              </a:rPr>
              <a:t>～カガクの力を使った謎解きを体験できます～</a:t>
            </a:r>
          </a:p>
        </p:txBody>
      </p:sp>
      <p:sp>
        <p:nvSpPr>
          <p:cNvPr id="32" name="テキスト ボックス 31">
            <a:extLst>
              <a:ext uri="{FF2B5EF4-FFF2-40B4-BE49-F238E27FC236}">
                <a16:creationId xmlns:a16="http://schemas.microsoft.com/office/drawing/2014/main" id="{B6639DF3-D3B1-499A-B523-CDC83A6B74D9}"/>
              </a:ext>
            </a:extLst>
          </p:cNvPr>
          <p:cNvSpPr txBox="1"/>
          <p:nvPr/>
        </p:nvSpPr>
        <p:spPr>
          <a:xfrm>
            <a:off x="1379538" y="5324475"/>
            <a:ext cx="2754312" cy="369888"/>
          </a:xfrm>
          <a:prstGeom prst="rect">
            <a:avLst/>
          </a:prstGeom>
          <a:noFill/>
        </p:spPr>
        <p:txBody>
          <a:bodyPr>
            <a:spAutoFit/>
          </a:bodyPr>
          <a:lstStyle/>
          <a:p>
            <a:pPr algn="ctr" eaLnBrk="1" fontAlgn="auto" hangingPunct="1">
              <a:spcBef>
                <a:spcPts val="0"/>
              </a:spcBef>
              <a:spcAft>
                <a:spcPts val="0"/>
              </a:spcAft>
              <a:defRPr/>
            </a:pPr>
            <a:r>
              <a:rPr lang="ja-JP" altLang="en-US" b="1" dirty="0">
                <a:latin typeface="+mn-ea"/>
                <a:ea typeface="+mn-ea"/>
              </a:rPr>
              <a:t>金属がわかる？</a:t>
            </a:r>
          </a:p>
        </p:txBody>
      </p:sp>
      <p:sp>
        <p:nvSpPr>
          <p:cNvPr id="34" name="テキスト ボックス 33">
            <a:extLst>
              <a:ext uri="{FF2B5EF4-FFF2-40B4-BE49-F238E27FC236}">
                <a16:creationId xmlns:a16="http://schemas.microsoft.com/office/drawing/2014/main" id="{F7ECA5A7-329D-44B5-97DF-2A5CC7F8408B}"/>
              </a:ext>
            </a:extLst>
          </p:cNvPr>
          <p:cNvSpPr txBox="1"/>
          <p:nvPr/>
        </p:nvSpPr>
        <p:spPr>
          <a:xfrm>
            <a:off x="5634038" y="5322888"/>
            <a:ext cx="2760662" cy="369887"/>
          </a:xfrm>
          <a:prstGeom prst="rect">
            <a:avLst/>
          </a:prstGeom>
          <a:noFill/>
        </p:spPr>
        <p:txBody>
          <a:bodyPr>
            <a:spAutoFit/>
          </a:bodyPr>
          <a:lstStyle/>
          <a:p>
            <a:pPr algn="ctr" eaLnBrk="1" fontAlgn="auto" hangingPunct="1">
              <a:spcBef>
                <a:spcPts val="0"/>
              </a:spcBef>
              <a:spcAft>
                <a:spcPts val="0"/>
              </a:spcAft>
              <a:defRPr/>
            </a:pPr>
            <a:r>
              <a:rPr lang="ja-JP" altLang="en-US" b="1" dirty="0">
                <a:latin typeface="+mn-ea"/>
                <a:ea typeface="+mn-ea"/>
              </a:rPr>
              <a:t>プラスチックがわかる？</a:t>
            </a:r>
          </a:p>
        </p:txBody>
      </p:sp>
      <p:grpSp>
        <p:nvGrpSpPr>
          <p:cNvPr id="3091" name="グループ化 5">
            <a:extLst>
              <a:ext uri="{FF2B5EF4-FFF2-40B4-BE49-F238E27FC236}">
                <a16:creationId xmlns:a16="http://schemas.microsoft.com/office/drawing/2014/main" id="{499551DD-8AB0-4DAB-99FE-B420FE6110CA}"/>
              </a:ext>
            </a:extLst>
          </p:cNvPr>
          <p:cNvGrpSpPr>
            <a:grpSpLocks/>
          </p:cNvGrpSpPr>
          <p:nvPr/>
        </p:nvGrpSpPr>
        <p:grpSpPr bwMode="auto">
          <a:xfrm>
            <a:off x="3462338" y="6199188"/>
            <a:ext cx="5621337" cy="554037"/>
            <a:chOff x="3522662" y="6067137"/>
            <a:chExt cx="5621444" cy="554543"/>
          </a:xfrm>
        </p:grpSpPr>
        <p:sp>
          <p:nvSpPr>
            <p:cNvPr id="38" name="テキスト ボックス 37">
              <a:extLst>
                <a:ext uri="{FF2B5EF4-FFF2-40B4-BE49-F238E27FC236}">
                  <a16:creationId xmlns:a16="http://schemas.microsoft.com/office/drawing/2014/main" id="{1A2BBDC5-DEDD-4C87-BEC6-43FC351415DE}"/>
                </a:ext>
              </a:extLst>
            </p:cNvPr>
            <p:cNvSpPr txBox="1"/>
            <p:nvPr/>
          </p:nvSpPr>
          <p:spPr>
            <a:xfrm>
              <a:off x="3522662" y="6067137"/>
              <a:ext cx="5621444" cy="324146"/>
            </a:xfrm>
            <a:prstGeom prst="rect">
              <a:avLst/>
            </a:prstGeom>
            <a:noFill/>
          </p:spPr>
          <p:txBody>
            <a:bodyPr>
              <a:spAutoFit/>
            </a:bodyPr>
            <a:lstStyle/>
            <a:p>
              <a:pPr eaLnBrk="1" fontAlgn="auto" hangingPunct="1">
                <a:spcBef>
                  <a:spcPts val="0"/>
                </a:spcBef>
                <a:spcAft>
                  <a:spcPts val="0"/>
                </a:spcAft>
                <a:defRPr/>
              </a:pPr>
              <a:r>
                <a:rPr lang="en-US" altLang="ja-JP" sz="1500" b="1" dirty="0">
                  <a:latin typeface="+mn-ea"/>
                  <a:ea typeface="+mn-ea"/>
                </a:rPr>
                <a:t>【</a:t>
              </a:r>
              <a:r>
                <a:rPr lang="ja-JP" altLang="en-US" sz="1500" b="1" dirty="0">
                  <a:latin typeface="+mn-ea"/>
                  <a:ea typeface="+mn-ea"/>
                </a:rPr>
                <a:t>担当者</a:t>
              </a:r>
              <a:r>
                <a:rPr lang="en-US" altLang="ja-JP" sz="1500" b="1" dirty="0">
                  <a:latin typeface="+mn-ea"/>
                  <a:ea typeface="+mn-ea"/>
                </a:rPr>
                <a:t>】</a:t>
              </a:r>
              <a:endParaRPr lang="ja-JP" altLang="en-US" sz="1500" b="1" dirty="0">
                <a:latin typeface="+mn-ea"/>
                <a:ea typeface="+mn-ea"/>
              </a:endParaRPr>
            </a:p>
          </p:txBody>
        </p:sp>
        <p:sp>
          <p:nvSpPr>
            <p:cNvPr id="40" name="テキスト ボックス 39">
              <a:extLst>
                <a:ext uri="{FF2B5EF4-FFF2-40B4-BE49-F238E27FC236}">
                  <a16:creationId xmlns:a16="http://schemas.microsoft.com/office/drawing/2014/main" id="{058820A0-F10A-40D7-BC8B-08A2CE49915F}"/>
                </a:ext>
              </a:extLst>
            </p:cNvPr>
            <p:cNvSpPr txBox="1"/>
            <p:nvPr/>
          </p:nvSpPr>
          <p:spPr>
            <a:xfrm>
              <a:off x="4537093" y="6067137"/>
              <a:ext cx="4607013" cy="554543"/>
            </a:xfrm>
            <a:prstGeom prst="rect">
              <a:avLst/>
            </a:prstGeom>
            <a:noFill/>
          </p:spPr>
          <p:txBody>
            <a:bodyPr>
              <a:spAutoFit/>
            </a:bodyPr>
            <a:lstStyle/>
            <a:p>
              <a:pPr eaLnBrk="1" fontAlgn="auto" hangingPunct="1">
                <a:spcBef>
                  <a:spcPts val="0"/>
                </a:spcBef>
                <a:spcAft>
                  <a:spcPts val="0"/>
                </a:spcAft>
                <a:defRPr/>
              </a:pPr>
              <a:r>
                <a:rPr lang="ja-JP" altLang="en-US" sz="1500" b="1" dirty="0">
                  <a:latin typeface="+mn-ea"/>
                  <a:ea typeface="+mn-ea"/>
                </a:rPr>
                <a:t>化学・バイオ工学科　スタッフ</a:t>
              </a:r>
              <a:endParaRPr lang="en-US" altLang="ja-JP" sz="1500" b="1" dirty="0">
                <a:latin typeface="+mn-ea"/>
                <a:ea typeface="+mn-ea"/>
              </a:endParaRPr>
            </a:p>
            <a:p>
              <a:pPr eaLnBrk="1" fontAlgn="auto" hangingPunct="1">
                <a:spcBef>
                  <a:spcPts val="0"/>
                </a:spcBef>
                <a:spcAft>
                  <a:spcPts val="0"/>
                </a:spcAft>
                <a:defRPr/>
              </a:pPr>
              <a:r>
                <a:rPr lang="ja-JP" altLang="en-US" sz="1500" b="1" dirty="0">
                  <a:latin typeface="+mn-ea"/>
                  <a:ea typeface="+mn-ea"/>
                </a:rPr>
                <a:t>モノづくり教育研究支援センター　化学系スタッフ</a:t>
              </a:r>
            </a:p>
          </p:txBody>
        </p:sp>
      </p:grpSp>
      <p:grpSp>
        <p:nvGrpSpPr>
          <p:cNvPr id="3092" name="グループ化 2">
            <a:extLst>
              <a:ext uri="{FF2B5EF4-FFF2-40B4-BE49-F238E27FC236}">
                <a16:creationId xmlns:a16="http://schemas.microsoft.com/office/drawing/2014/main" id="{3152E1F0-AF68-4A34-8D5C-9696B53BFAD4}"/>
              </a:ext>
            </a:extLst>
          </p:cNvPr>
          <p:cNvGrpSpPr>
            <a:grpSpLocks/>
          </p:cNvGrpSpPr>
          <p:nvPr/>
        </p:nvGrpSpPr>
        <p:grpSpPr bwMode="auto">
          <a:xfrm>
            <a:off x="6342063" y="1466850"/>
            <a:ext cx="2532062" cy="695325"/>
            <a:chOff x="6342486" y="1466766"/>
            <a:chExt cx="2531090" cy="695946"/>
          </a:xfrm>
        </p:grpSpPr>
        <p:sp>
          <p:nvSpPr>
            <p:cNvPr id="41" name="乗算記号 40">
              <a:extLst>
                <a:ext uri="{FF2B5EF4-FFF2-40B4-BE49-F238E27FC236}">
                  <a16:creationId xmlns:a16="http://schemas.microsoft.com/office/drawing/2014/main" id="{C5A3478B-AAF8-4B4F-B8CF-A626DEB3403C}"/>
                </a:ext>
              </a:extLst>
            </p:cNvPr>
            <p:cNvSpPr/>
            <p:nvPr/>
          </p:nvSpPr>
          <p:spPr bwMode="auto">
            <a:xfrm>
              <a:off x="6878855" y="1614536"/>
              <a:ext cx="407830" cy="411529"/>
            </a:xfrm>
            <a:prstGeom prst="mathMultiply">
              <a:avLst>
                <a:gd name="adj1" fmla="val 14554"/>
              </a:avLst>
            </a:prstGeom>
            <a:ln cap="rnd"/>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42" name="次の値と等しい 41">
              <a:extLst>
                <a:ext uri="{FF2B5EF4-FFF2-40B4-BE49-F238E27FC236}">
                  <a16:creationId xmlns:a16="http://schemas.microsoft.com/office/drawing/2014/main" id="{86ED63AD-DAE4-40FC-8543-4662214BF8AC}"/>
                </a:ext>
              </a:extLst>
            </p:cNvPr>
            <p:cNvSpPr/>
            <p:nvPr/>
          </p:nvSpPr>
          <p:spPr bwMode="auto">
            <a:xfrm>
              <a:off x="7950006" y="1652670"/>
              <a:ext cx="345942" cy="34638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pic>
          <p:nvPicPr>
            <p:cNvPr id="3097" name="Picture 40" descr="科学者のイラスト（男性） | かわいいフリー素材集 いらすとや">
              <a:extLst>
                <a:ext uri="{FF2B5EF4-FFF2-40B4-BE49-F238E27FC236}">
                  <a16:creationId xmlns:a16="http://schemas.microsoft.com/office/drawing/2014/main" id="{484EDD47-5E61-4F8E-8B58-2767610E5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486" y="1476872"/>
              <a:ext cx="570248" cy="68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30">
              <a:extLst>
                <a:ext uri="{FF2B5EF4-FFF2-40B4-BE49-F238E27FC236}">
                  <a16:creationId xmlns:a16="http://schemas.microsoft.com/office/drawing/2014/main" id="{F49F7008-A99A-41C1-8679-ED43DB5D5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4788" y="1466766"/>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9" name="Picture 32" descr="わかったイラスト｜無料イラスト・フリー素材なら「イラストAC」">
              <a:extLst>
                <a:ext uri="{FF2B5EF4-FFF2-40B4-BE49-F238E27FC236}">
                  <a16:creationId xmlns:a16="http://schemas.microsoft.com/office/drawing/2014/main" id="{2B5AFB71-4164-419B-93FB-633FA8881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7311" y="1484428"/>
              <a:ext cx="59626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93" name="Picture 57">
            <a:extLst>
              <a:ext uri="{FF2B5EF4-FFF2-40B4-BE49-F238E27FC236}">
                <a16:creationId xmlns:a16="http://schemas.microsoft.com/office/drawing/2014/main" id="{9820ECAB-F1E9-4C42-AB54-3C4D01328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98" t="20461" r="20438" b="40482"/>
          <a:stretch>
            <a:fillRect/>
          </a:stretch>
        </p:blipFill>
        <p:spPr bwMode="auto">
          <a:xfrm>
            <a:off x="6035675" y="3500438"/>
            <a:ext cx="19335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図 36" descr="デスクトップコンピューターの画面&#10;&#10;中程度の精度で自動的に生成された説明">
            <a:extLst>
              <a:ext uri="{FF2B5EF4-FFF2-40B4-BE49-F238E27FC236}">
                <a16:creationId xmlns:a16="http://schemas.microsoft.com/office/drawing/2014/main" id="{55C7DC9E-688A-4FD5-9E78-4454A16C25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4738" y="3516313"/>
            <a:ext cx="325755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593AE6C-0078-4166-8E42-669866187649}"/>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C3C45C9-DB30-4EF5-AD61-AD1272264A7D}"/>
              </a:ext>
            </a:extLst>
          </p:cNvPr>
          <p:cNvSpPr txBox="1"/>
          <p:nvPr/>
        </p:nvSpPr>
        <p:spPr>
          <a:xfrm>
            <a:off x="1574224" y="2194954"/>
            <a:ext cx="7300912" cy="923330"/>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「旋盤」を使って金属コマの製作を行います。正確に出来ればコマは数分間回ります。実際の工場でもモノづくりに使われている工作機械である「旋盤」を操作して金属加工を行う貴重な体験が出来ます。</a:t>
            </a:r>
            <a:endParaRPr lang="en-US" altLang="ja-JP" dirty="0">
              <a:latin typeface="+mn-ea"/>
              <a:ea typeface="+mn-ea"/>
            </a:endParaRPr>
          </a:p>
        </p:txBody>
      </p:sp>
      <p:sp>
        <p:nvSpPr>
          <p:cNvPr id="19" name="テキスト ボックス 18">
            <a:extLst>
              <a:ext uri="{FF2B5EF4-FFF2-40B4-BE49-F238E27FC236}">
                <a16:creationId xmlns:a16="http://schemas.microsoft.com/office/drawing/2014/main" id="{FB4F371C-083F-431A-A0E1-B8340D183AA3}"/>
              </a:ext>
            </a:extLst>
          </p:cNvPr>
          <p:cNvSpPr txBox="1"/>
          <p:nvPr/>
        </p:nvSpPr>
        <p:spPr>
          <a:xfrm>
            <a:off x="1622425" y="1776413"/>
            <a:ext cx="2492990" cy="400110"/>
          </a:xfrm>
          <a:prstGeom prst="rect">
            <a:avLst/>
          </a:prstGeom>
          <a:noFill/>
        </p:spPr>
        <p:txBody>
          <a:bodyPr wrap="none">
            <a:spAutoFit/>
          </a:bodyPr>
          <a:lstStyle/>
          <a:p>
            <a:pPr eaLnBrk="1" fontAlgn="auto" hangingPunct="1">
              <a:spcBef>
                <a:spcPts val="0"/>
              </a:spcBef>
              <a:spcAft>
                <a:spcPts val="0"/>
              </a:spcAft>
              <a:defRPr/>
            </a:pPr>
            <a:r>
              <a:rPr lang="ja-JP" altLang="en-US" sz="2000" b="1" dirty="0">
                <a:latin typeface="+mn-ea"/>
                <a:ea typeface="+mn-ea"/>
              </a:rPr>
              <a:t>金属加工、</a:t>
            </a:r>
            <a:r>
              <a:rPr lang="ja-JP" altLang="en-US" sz="2000" b="1" dirty="0">
                <a:latin typeface="+mn-ea"/>
              </a:rPr>
              <a:t>機械操作</a:t>
            </a:r>
            <a:endParaRPr lang="en-US" altLang="ja-JP" sz="2000" b="1" dirty="0">
              <a:latin typeface="+mn-ea"/>
              <a:ea typeface="+mn-ea"/>
            </a:endParaRPr>
          </a:p>
        </p:txBody>
      </p:sp>
      <p:sp>
        <p:nvSpPr>
          <p:cNvPr id="32" name="テキスト ボックス 31">
            <a:extLst>
              <a:ext uri="{FF2B5EF4-FFF2-40B4-BE49-F238E27FC236}">
                <a16:creationId xmlns:a16="http://schemas.microsoft.com/office/drawing/2014/main" id="{F387FDE2-9B18-46A0-A221-82AB0A453D07}"/>
              </a:ext>
            </a:extLst>
          </p:cNvPr>
          <p:cNvSpPr txBox="1"/>
          <p:nvPr/>
        </p:nvSpPr>
        <p:spPr>
          <a:xfrm>
            <a:off x="4511799" y="6141327"/>
            <a:ext cx="4492625"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福崎　宏</a:t>
            </a:r>
          </a:p>
        </p:txBody>
      </p:sp>
      <p:pic>
        <p:nvPicPr>
          <p:cNvPr id="3078" name="図 43" descr="ダイアグラム&#10;&#10;自動的に生成された説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761C98B1-0976-4495-B7DD-BD0E90DF2367}"/>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金属コマを作ろう</a:t>
            </a:r>
            <a:endParaRPr lang="ja-JP" altLang="en-US" sz="1600" b="1" dirty="0">
              <a:latin typeface="+mn-ea"/>
              <a:ea typeface="+mn-ea"/>
            </a:endParaRPr>
          </a:p>
        </p:txBody>
      </p:sp>
      <p:sp>
        <p:nvSpPr>
          <p:cNvPr id="2" name="正方形/長方形 1">
            <a:extLst>
              <a:ext uri="{FF2B5EF4-FFF2-40B4-BE49-F238E27FC236}">
                <a16:creationId xmlns:a16="http://schemas.microsoft.com/office/drawing/2014/main" id="{28F23A2C-8525-4C89-8CF1-7277F6A5F57D}"/>
              </a:ext>
            </a:extLst>
          </p:cNvPr>
          <p:cNvSpPr/>
          <p:nvPr/>
        </p:nvSpPr>
        <p:spPr>
          <a:xfrm>
            <a:off x="127000" y="5813425"/>
            <a:ext cx="2353529" cy="338554"/>
          </a:xfrm>
          <a:prstGeom prst="rect">
            <a:avLst/>
          </a:prstGeom>
        </p:spPr>
        <p:txBody>
          <a:bodyPr wrap="none">
            <a:spAutoFit/>
          </a:bodyPr>
          <a:lstStyle/>
          <a:p>
            <a:pP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講座所要時間</a:t>
            </a:r>
            <a:r>
              <a:rPr lang="en-US" altLang="ja-JP" sz="1600" b="1" dirty="0">
                <a:latin typeface="+mn-ea"/>
                <a:ea typeface="+mn-ea"/>
              </a:rPr>
              <a:t>】3</a:t>
            </a:r>
            <a:r>
              <a:rPr lang="ja-JP" altLang="en-US" sz="1600" b="1" dirty="0">
                <a:latin typeface="+mn-ea"/>
                <a:ea typeface="+mn-ea"/>
              </a:rPr>
              <a:t>時間</a:t>
            </a:r>
            <a:endParaRPr lang="en-US" altLang="ja-JP" sz="1600" b="1" dirty="0">
              <a:latin typeface="+mn-ea"/>
              <a:ea typeface="+mn-ea"/>
            </a:endParaRPr>
          </a:p>
        </p:txBody>
      </p:sp>
      <p:sp>
        <p:nvSpPr>
          <p:cNvPr id="41" name="正方形/長方形 40">
            <a:extLst>
              <a:ext uri="{FF2B5EF4-FFF2-40B4-BE49-F238E27FC236}">
                <a16:creationId xmlns:a16="http://schemas.microsoft.com/office/drawing/2014/main" id="{DC9176AC-7A09-4BC9-90A6-AC7F1BB134CA}"/>
              </a:ext>
            </a:extLst>
          </p:cNvPr>
          <p:cNvSpPr/>
          <p:nvPr/>
        </p:nvSpPr>
        <p:spPr>
          <a:xfrm>
            <a:off x="112713" y="6444044"/>
            <a:ext cx="2930525" cy="338554"/>
          </a:xfrm>
          <a:prstGeom prst="rect">
            <a:avLst/>
          </a:prstGeom>
        </p:spPr>
        <p:txBody>
          <a:bodyPr>
            <a:spAutoFit/>
          </a:bodyPr>
          <a:lstStyle/>
          <a:p>
            <a:pP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実施場所</a:t>
            </a:r>
            <a:r>
              <a:rPr lang="en-US" altLang="ja-JP" sz="1600" b="1" dirty="0">
                <a:latin typeface="+mn-ea"/>
                <a:ea typeface="+mn-ea"/>
              </a:rPr>
              <a:t>】</a:t>
            </a:r>
            <a:r>
              <a:rPr lang="ja-JP" altLang="en-US" sz="1600" b="1" dirty="0">
                <a:latin typeface="+mn-ea"/>
                <a:ea typeface="+mn-ea"/>
              </a:rPr>
              <a:t>実習工場</a:t>
            </a:r>
            <a:endParaRPr lang="en-US" altLang="ja-JP" sz="1600" b="1" dirty="0">
              <a:latin typeface="+mn-ea"/>
              <a:ea typeface="+mn-ea"/>
            </a:endParaRPr>
          </a:p>
        </p:txBody>
      </p:sp>
      <p:sp>
        <p:nvSpPr>
          <p:cNvPr id="4" name="テキスト ボックス 3">
            <a:extLst>
              <a:ext uri="{FF2B5EF4-FFF2-40B4-BE49-F238E27FC236}">
                <a16:creationId xmlns:a16="http://schemas.microsoft.com/office/drawing/2014/main" id="{B8AF3292-89CE-4F15-BE7C-8753B038FF46}"/>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507583DC-6301-40C5-9A4A-961281130334}"/>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62420DE3-1EDC-4E92-97DE-B720CAED984F}"/>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EF03EF6A-B1B5-42F5-9CC5-E13084033742}"/>
              </a:ext>
            </a:extLst>
          </p:cNvPr>
          <p:cNvSpPr txBox="1"/>
          <p:nvPr/>
        </p:nvSpPr>
        <p:spPr>
          <a:xfrm>
            <a:off x="1622425" y="1393825"/>
            <a:ext cx="2031325" cy="369332"/>
          </a:xfrm>
          <a:prstGeom prst="rect">
            <a:avLst/>
          </a:prstGeom>
          <a:noFill/>
        </p:spPr>
        <p:txBody>
          <a:bodyPr wrap="none">
            <a:spAutoFit/>
          </a:bodyPr>
          <a:lstStyle/>
          <a:p>
            <a:pPr eaLnBrk="1" fontAlgn="auto" hangingPunct="1">
              <a:spcBef>
                <a:spcPts val="0"/>
              </a:spcBef>
              <a:spcAft>
                <a:spcPts val="0"/>
              </a:spcAft>
              <a:defRPr/>
            </a:pPr>
            <a:r>
              <a:rPr lang="ja-JP" altLang="en-US" b="1" dirty="0">
                <a:latin typeface="+mn-ea"/>
                <a:ea typeface="+mn-ea"/>
              </a:rPr>
              <a:t>モノづくり・体験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80FCB5B4-70E8-40BD-BD82-76DC9BA4FF23}"/>
              </a:ext>
            </a:extLst>
          </p:cNvPr>
          <p:cNvSpPr/>
          <p:nvPr/>
        </p:nvSpPr>
        <p:spPr>
          <a:xfrm>
            <a:off x="112712" y="6114782"/>
            <a:ext cx="2675732" cy="338554"/>
          </a:xfrm>
          <a:prstGeom prst="rect">
            <a:avLst/>
          </a:prstGeom>
        </p:spPr>
        <p:txBody>
          <a:bodyPr wrap="none">
            <a:spAutoFit/>
          </a:bodyPr>
          <a:lstStyle/>
          <a:p>
            <a:pP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対応可能人数</a:t>
            </a:r>
            <a:r>
              <a:rPr lang="en-US" altLang="ja-JP" sz="1600" b="1" dirty="0">
                <a:latin typeface="+mn-ea"/>
                <a:ea typeface="+mn-ea"/>
              </a:rPr>
              <a:t>】</a:t>
            </a:r>
            <a:r>
              <a:rPr lang="ja-JP" altLang="en-US" sz="1600" b="1" dirty="0">
                <a:latin typeface="+mn-ea"/>
                <a:ea typeface="+mn-ea"/>
              </a:rPr>
              <a:t>最大</a:t>
            </a:r>
            <a:r>
              <a:rPr lang="en-US" altLang="ja-JP" sz="1600" b="1" dirty="0">
                <a:latin typeface="+mn-ea"/>
                <a:ea typeface="+mn-ea"/>
              </a:rPr>
              <a:t>10</a:t>
            </a:r>
            <a:r>
              <a:rPr lang="ja-JP" altLang="en-US" sz="1600" b="1" dirty="0">
                <a:latin typeface="+mn-ea"/>
                <a:ea typeface="+mn-ea"/>
              </a:rPr>
              <a:t>名</a:t>
            </a:r>
            <a:endParaRPr lang="en-US" altLang="ja-JP" sz="1600" b="1" dirty="0">
              <a:latin typeface="+mn-ea"/>
              <a:ea typeface="+mn-ea"/>
            </a:endParaRPr>
          </a:p>
        </p:txBody>
      </p:sp>
      <p:pic>
        <p:nvPicPr>
          <p:cNvPr id="82" name="図 8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67371" y="3933056"/>
            <a:ext cx="2239694" cy="1692000"/>
          </a:xfrm>
          <a:prstGeom prst="rect">
            <a:avLst/>
          </a:prstGeom>
        </p:spPr>
      </p:pic>
      <p:grpSp>
        <p:nvGrpSpPr>
          <p:cNvPr id="100" name="グループ化 99"/>
          <p:cNvGrpSpPr/>
          <p:nvPr/>
        </p:nvGrpSpPr>
        <p:grpSpPr>
          <a:xfrm>
            <a:off x="1182410" y="3589642"/>
            <a:ext cx="468000" cy="360000"/>
            <a:chOff x="755576" y="4087947"/>
            <a:chExt cx="936000" cy="576000"/>
          </a:xfrm>
        </p:grpSpPr>
        <p:sp>
          <p:nvSpPr>
            <p:cNvPr id="111" name="角丸四角形 110"/>
            <p:cNvSpPr/>
            <p:nvPr/>
          </p:nvSpPr>
          <p:spPr>
            <a:xfrm>
              <a:off x="755576" y="4087947"/>
              <a:ext cx="936000" cy="576000"/>
            </a:xfrm>
            <a:prstGeom prst="roundRect">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en-US" altLang="ja-JP" dirty="0"/>
                <a:t> </a:t>
              </a:r>
            </a:p>
            <a:p>
              <a:pPr algn="ctr"/>
              <a:endParaRPr kumimoji="1" lang="ja-JP" altLang="en-US" dirty="0"/>
            </a:p>
          </p:txBody>
        </p:sp>
        <p:sp>
          <p:nvSpPr>
            <p:cNvPr id="120" name="サブタイトル 2"/>
            <p:cNvSpPr txBox="1">
              <a:spLocks/>
            </p:cNvSpPr>
            <p:nvPr/>
          </p:nvSpPr>
          <p:spPr bwMode="auto">
            <a:xfrm>
              <a:off x="946264" y="4097068"/>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20000"/>
                </a:spcBef>
                <a:buFont typeface="Arial" panose="020B0604020202020204" pitchFamily="34" charset="0"/>
                <a:buNone/>
              </a:pPr>
              <a:r>
                <a:rPr lang="ja-JP" altLang="en-US" sz="1400" dirty="0">
                  <a:latin typeface="HGP創英角ﾎﾟｯﾌﾟ体" panose="040B0A00000000000000" pitchFamily="50" charset="-128"/>
                  <a:ea typeface="HGP創英角ﾎﾟｯﾌﾟ体" panose="040B0A00000000000000" pitchFamily="50" charset="-128"/>
                </a:rPr>
                <a:t>旋盤</a:t>
              </a:r>
              <a:endParaRPr lang="en-US" altLang="ja-JP" sz="1400" dirty="0">
                <a:latin typeface="HGP創英角ﾎﾟｯﾌﾟ体" panose="040B0A00000000000000" pitchFamily="50" charset="-128"/>
                <a:ea typeface="HGP創英角ﾎﾟｯﾌﾟ体" panose="040B0A00000000000000" pitchFamily="50" charset="-128"/>
              </a:endParaRPr>
            </a:p>
          </p:txBody>
        </p:sp>
      </p:grpSp>
      <p:sp>
        <p:nvSpPr>
          <p:cNvPr id="126" name="サブタイトル 2"/>
          <p:cNvSpPr txBox="1">
            <a:spLocks/>
          </p:cNvSpPr>
          <p:nvPr/>
        </p:nvSpPr>
        <p:spPr>
          <a:xfrm>
            <a:off x="3900158" y="5281463"/>
            <a:ext cx="1963999" cy="307777"/>
          </a:xfrm>
          <a:prstGeom prst="rect">
            <a:avLst/>
          </a:prstGeom>
          <a:effectLst>
            <a:glow rad="127000">
              <a:srgbClr val="FCFF93"/>
            </a:glow>
          </a:effectLst>
        </p:spPr>
        <p:txBody>
          <a:bodyPr wrap="none">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400" dirty="0">
                <a:solidFill>
                  <a:srgbClr val="0000FF"/>
                </a:solidFill>
                <a:latin typeface="HGP創英角ｺﾞｼｯｸUB" panose="020B0900000000000000" pitchFamily="50" charset="-128"/>
                <a:ea typeface="HGP創英角ｺﾞｼｯｸUB" panose="020B0900000000000000" pitchFamily="50" charset="-128"/>
              </a:rPr>
              <a:t>金属を削ってコマを製作</a:t>
            </a:r>
            <a:endParaRPr lang="en-US" altLang="ja-JP" sz="1400" dirty="0">
              <a:solidFill>
                <a:srgbClr val="0000FF"/>
              </a:solidFill>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38626" y="3212976"/>
            <a:ext cx="1152000" cy="977614"/>
          </a:xfrm>
          <a:prstGeom prst="rect">
            <a:avLst/>
          </a:prstGeom>
          <a:effectLst>
            <a:softEdge rad="63500"/>
          </a:effectLst>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539278" y="4487584"/>
            <a:ext cx="1152000" cy="1110851"/>
          </a:xfrm>
          <a:prstGeom prst="rect">
            <a:avLst/>
          </a:prstGeom>
          <a:effectLst>
            <a:softEdge rad="63500"/>
          </a:effectLst>
        </p:spPr>
      </p:pic>
      <p:pic>
        <p:nvPicPr>
          <p:cNvPr id="9" name="図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829603" y="3356992"/>
            <a:ext cx="2326573" cy="1908000"/>
          </a:xfrm>
          <a:prstGeom prst="rect">
            <a:avLst/>
          </a:prstGeom>
          <a:effectLst>
            <a:softEdge rad="63500"/>
          </a:effectLst>
        </p:spPr>
      </p:pic>
      <p:pic>
        <p:nvPicPr>
          <p:cNvPr id="7" name="図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978604" y="3573016"/>
            <a:ext cx="1841868" cy="1800000"/>
          </a:xfrm>
          <a:prstGeom prst="rect">
            <a:avLst/>
          </a:prstGeom>
          <a:effectLst>
            <a:softEdge rad="63500"/>
          </a:effectLst>
        </p:spPr>
      </p:pic>
      <p:sp>
        <p:nvSpPr>
          <p:cNvPr id="11" name="下矢印 10"/>
          <p:cNvSpPr/>
          <p:nvPr/>
        </p:nvSpPr>
        <p:spPr>
          <a:xfrm>
            <a:off x="2971206" y="4221120"/>
            <a:ext cx="199430" cy="28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7"/>
          <p:cNvGrpSpPr>
            <a:grpSpLocks/>
          </p:cNvGrpSpPr>
          <p:nvPr/>
        </p:nvGrpSpPr>
        <p:grpSpPr bwMode="auto">
          <a:xfrm>
            <a:off x="6269633" y="3212976"/>
            <a:ext cx="1182687" cy="314325"/>
            <a:chOff x="302815" y="5149193"/>
            <a:chExt cx="1181969" cy="314320"/>
          </a:xfrm>
        </p:grpSpPr>
        <p:sp useBgFill="1">
          <p:nvSpPr>
            <p:cNvPr id="31" name="円/楕円 83"/>
            <p:cNvSpPr/>
            <p:nvPr/>
          </p:nvSpPr>
          <p:spPr>
            <a:xfrm>
              <a:off x="345651" y="5158718"/>
              <a:ext cx="1074086" cy="304795"/>
            </a:xfrm>
            <a:prstGeom prst="ellipse">
              <a:avLst/>
            </a:prstGeom>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サブタイトル 2"/>
            <p:cNvSpPr txBox="1">
              <a:spLocks/>
            </p:cNvSpPr>
            <p:nvPr/>
          </p:nvSpPr>
          <p:spPr bwMode="auto">
            <a:xfrm>
              <a:off x="302815" y="5149193"/>
              <a:ext cx="1181969" cy="3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20000"/>
                </a:spcBef>
                <a:buFont typeface="Arial" panose="020B0604020202020204" pitchFamily="34" charset="0"/>
                <a:buNone/>
              </a:pPr>
              <a:r>
                <a:rPr lang="ja-JP" altLang="en-US" sz="1400" dirty="0">
                  <a:solidFill>
                    <a:srgbClr val="00B050"/>
                  </a:solidFill>
                  <a:latin typeface="HGP創英角ﾎﾟｯﾌﾟ体" panose="040B0A00000000000000" pitchFamily="50" charset="-128"/>
                  <a:ea typeface="HGP創英角ﾎﾟｯﾌﾟ体" panose="040B0A00000000000000" pitchFamily="50" charset="-128"/>
                </a:rPr>
                <a:t>体験</a:t>
              </a:r>
            </a:p>
          </p:txBody>
        </p:sp>
      </p:grpSp>
      <p:grpSp>
        <p:nvGrpSpPr>
          <p:cNvPr id="34" name="グループ化 27"/>
          <p:cNvGrpSpPr>
            <a:grpSpLocks/>
          </p:cNvGrpSpPr>
          <p:nvPr/>
        </p:nvGrpSpPr>
        <p:grpSpPr bwMode="auto">
          <a:xfrm>
            <a:off x="300509" y="3212976"/>
            <a:ext cx="1182687" cy="314325"/>
            <a:chOff x="302815" y="5149193"/>
            <a:chExt cx="1181969" cy="314320"/>
          </a:xfrm>
        </p:grpSpPr>
        <p:sp useBgFill="1">
          <p:nvSpPr>
            <p:cNvPr id="36" name="円/楕円 83"/>
            <p:cNvSpPr/>
            <p:nvPr/>
          </p:nvSpPr>
          <p:spPr>
            <a:xfrm>
              <a:off x="345651" y="5158718"/>
              <a:ext cx="1074086" cy="304795"/>
            </a:xfrm>
            <a:prstGeom prst="ellipse">
              <a:avLst/>
            </a:prstGeom>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サブタイトル 2"/>
            <p:cNvSpPr txBox="1">
              <a:spLocks/>
            </p:cNvSpPr>
            <p:nvPr/>
          </p:nvSpPr>
          <p:spPr bwMode="auto">
            <a:xfrm>
              <a:off x="302815" y="5149193"/>
              <a:ext cx="1181969" cy="3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20000"/>
                </a:spcBef>
                <a:buFont typeface="Arial" panose="020B0604020202020204" pitchFamily="34" charset="0"/>
                <a:buNone/>
              </a:pPr>
              <a:r>
                <a:rPr lang="ja-JP" altLang="en-US" sz="1400" dirty="0">
                  <a:solidFill>
                    <a:srgbClr val="00B050"/>
                  </a:solidFill>
                  <a:latin typeface="HGP創英角ﾎﾟｯﾌﾟ体" panose="040B0A00000000000000" pitchFamily="50" charset="-128"/>
                  <a:ea typeface="HGP創英角ﾎﾟｯﾌﾟ体" panose="040B0A00000000000000" pitchFamily="50" charset="-128"/>
                </a:rPr>
                <a:t>製作</a:t>
              </a:r>
            </a:p>
          </p:txBody>
        </p:sp>
      </p:grpSp>
      <p:sp>
        <p:nvSpPr>
          <p:cNvPr id="38" name="四角形: 角を丸くする 46">
            <a:extLst>
              <a:ext uri="{FF2B5EF4-FFF2-40B4-BE49-F238E27FC236}">
                <a16:creationId xmlns:a16="http://schemas.microsoft.com/office/drawing/2014/main" id="{FAE5C4E9-3861-4670-94E0-CCF3EB02FC90}"/>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0" name="正方形/長方形 39">
            <a:extLst>
              <a:ext uri="{FF2B5EF4-FFF2-40B4-BE49-F238E27FC236}">
                <a16:creationId xmlns:a16="http://schemas.microsoft.com/office/drawing/2014/main" id="{BDBA0B5B-6E02-4967-82DD-D1B45F6AD73B}"/>
              </a:ext>
            </a:extLst>
          </p:cNvPr>
          <p:cNvSpPr/>
          <p:nvPr/>
        </p:nvSpPr>
        <p:spPr>
          <a:xfrm>
            <a:off x="2375976" y="166688"/>
            <a:ext cx="1980000"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中学生向け</a:t>
            </a:r>
          </a:p>
        </p:txBody>
      </p:sp>
    </p:spTree>
    <p:extLst>
      <p:ext uri="{BB962C8B-B14F-4D97-AF65-F5344CB8AC3E}">
        <p14:creationId xmlns:p14="http://schemas.microsoft.com/office/powerpoint/2010/main" val="3253477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F6DB3606-2EE0-40F7-848E-3B7A40E3259D}"/>
              </a:ext>
            </a:extLst>
          </p:cNvPr>
          <p:cNvSpPr/>
          <p:nvPr/>
        </p:nvSpPr>
        <p:spPr>
          <a:xfrm>
            <a:off x="250825" y="3105150"/>
            <a:ext cx="8640763" cy="2589213"/>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7F1B784-4B0C-4646-8452-F88D06612E88}"/>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船体の組立てやエンジン作りを行い、蒸気の力で進むポンポン船を製作するモノづくり講座です。製作後は実際に動かし、動作原理を体験します。持ち帰り、家でも遊ぶことが出来ます。</a:t>
            </a:r>
            <a:endParaRPr lang="en-US" altLang="ja-JP" dirty="0">
              <a:latin typeface="+mn-ea"/>
              <a:ea typeface="+mn-ea"/>
            </a:endParaRPr>
          </a:p>
        </p:txBody>
      </p:sp>
      <p:sp>
        <p:nvSpPr>
          <p:cNvPr id="19" name="テキスト ボックス 18">
            <a:extLst>
              <a:ext uri="{FF2B5EF4-FFF2-40B4-BE49-F238E27FC236}">
                <a16:creationId xmlns:a16="http://schemas.microsoft.com/office/drawing/2014/main" id="{3BC81306-F6CC-49F5-8CEE-B39FE34E8FC6}"/>
              </a:ext>
            </a:extLst>
          </p:cNvPr>
          <p:cNvSpPr txBox="1"/>
          <p:nvPr/>
        </p:nvSpPr>
        <p:spPr>
          <a:xfrm>
            <a:off x="1622425" y="1776413"/>
            <a:ext cx="5427663"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モノづくり、蒸気の力、金属加工、半田付け</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F3DEEFC9-F128-484B-84AD-820F8100184F}"/>
              </a:ext>
            </a:extLst>
          </p:cNvPr>
          <p:cNvSpPr txBox="1"/>
          <p:nvPr/>
        </p:nvSpPr>
        <p:spPr>
          <a:xfrm>
            <a:off x="4465636" y="6180982"/>
            <a:ext cx="4492625"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福崎　宏</a:t>
            </a:r>
          </a:p>
        </p:txBody>
      </p:sp>
      <p:pic>
        <p:nvPicPr>
          <p:cNvPr id="19462" name="図 43" descr="ダイアグラム&#10;&#10;自動的に生成された説明">
            <a:extLst>
              <a:ext uri="{FF2B5EF4-FFF2-40B4-BE49-F238E27FC236}">
                <a16:creationId xmlns:a16="http://schemas.microsoft.com/office/drawing/2014/main" id="{D9F2CBDC-999A-486E-8E2C-681AFF8F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99917D35-77A4-4189-8115-74A90D006A65}"/>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蒸気の力で動くポンポン船を作ろう</a:t>
            </a:r>
          </a:p>
        </p:txBody>
      </p:sp>
      <p:sp>
        <p:nvSpPr>
          <p:cNvPr id="35" name="正方形/長方形 34">
            <a:extLst>
              <a:ext uri="{FF2B5EF4-FFF2-40B4-BE49-F238E27FC236}">
                <a16:creationId xmlns:a16="http://schemas.microsoft.com/office/drawing/2014/main" id="{C326656B-96EE-40E8-BF54-192EC1A8F4B7}"/>
              </a:ext>
            </a:extLst>
          </p:cNvPr>
          <p:cNvSpPr/>
          <p:nvPr/>
        </p:nvSpPr>
        <p:spPr>
          <a:xfrm>
            <a:off x="2366963" y="215900"/>
            <a:ext cx="3422650" cy="400050"/>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spAutoFit/>
          </a:bodyPr>
          <a:lstStyle/>
          <a:p>
            <a:pPr algn="ctr" eaLnBrk="1" fontAlgn="auto" hangingPunct="1">
              <a:spcBef>
                <a:spcPts val="0"/>
              </a:spcBef>
              <a:spcAft>
                <a:spcPts val="0"/>
              </a:spcAft>
              <a:defRPr/>
            </a:pPr>
            <a:r>
              <a:rPr lang="ja-JP" altLang="en-US" sz="2000" b="1" dirty="0">
                <a:solidFill>
                  <a:schemeClr val="tx1"/>
                </a:solidFill>
                <a:latin typeface="+mn-ea"/>
              </a:rPr>
              <a:t>小学生～中学生向け</a:t>
            </a:r>
          </a:p>
        </p:txBody>
      </p:sp>
      <p:sp>
        <p:nvSpPr>
          <p:cNvPr id="2" name="正方形/長方形 1">
            <a:extLst>
              <a:ext uri="{FF2B5EF4-FFF2-40B4-BE49-F238E27FC236}">
                <a16:creationId xmlns:a16="http://schemas.microsoft.com/office/drawing/2014/main" id="{9AC1AA5B-C0AB-4CBB-A083-CB5D17A6DBEC}"/>
              </a:ext>
            </a:extLst>
          </p:cNvPr>
          <p:cNvSpPr/>
          <p:nvPr/>
        </p:nvSpPr>
        <p:spPr>
          <a:xfrm>
            <a:off x="127000" y="5813425"/>
            <a:ext cx="480536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】3</a:t>
            </a:r>
            <a:r>
              <a:rPr lang="ja-JP" altLang="en-US" sz="1400" b="1" dirty="0">
                <a:latin typeface="+mn-ea"/>
                <a:ea typeface="+mn-ea"/>
              </a:rPr>
              <a:t>～</a:t>
            </a:r>
            <a:r>
              <a:rPr lang="en-US" altLang="ja-JP" sz="1400" b="1" dirty="0">
                <a:latin typeface="+mn-ea"/>
                <a:ea typeface="+mn-ea"/>
              </a:rPr>
              <a:t>4</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487798E1-F5F6-4A5A-A796-47556A9A8F18}"/>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屋内（実習工場）</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054DA112-367B-4863-8D52-9D632BC9E8B9}"/>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525DB3E3-0B0C-408F-9CA5-A60B80BC1442}"/>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DCE9080C-795E-4E45-8A7D-B63D893B6E1D}"/>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CE57B1C6-6D37-4D9E-BD4B-768CF043FDA5}"/>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B02D918F-F094-44DA-9CA1-E553D08BA851}"/>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7935FA69-9486-40C3-A97B-B39D0BCE168C}"/>
              </a:ext>
            </a:extLst>
          </p:cNvPr>
          <p:cNvSpPr/>
          <p:nvPr/>
        </p:nvSpPr>
        <p:spPr>
          <a:xfrm>
            <a:off x="112713" y="6051550"/>
            <a:ext cx="33877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25</a:t>
            </a:r>
            <a:r>
              <a:rPr lang="ja-JP" altLang="en-US" sz="1400" b="1" dirty="0">
                <a:latin typeface="+mn-ea"/>
                <a:ea typeface="+mn-ea"/>
              </a:rPr>
              <a:t>名</a:t>
            </a:r>
            <a:endParaRPr lang="en-US" altLang="ja-JP" sz="1400" b="1" dirty="0">
              <a:latin typeface="+mn-ea"/>
              <a:ea typeface="+mn-ea"/>
            </a:endParaRPr>
          </a:p>
        </p:txBody>
      </p:sp>
      <p:sp>
        <p:nvSpPr>
          <p:cNvPr id="96" name="角丸四角形 95">
            <a:extLst>
              <a:ext uri="{FF2B5EF4-FFF2-40B4-BE49-F238E27FC236}">
                <a16:creationId xmlns:a16="http://schemas.microsoft.com/office/drawing/2014/main" id="{1FCD5857-84B9-4849-B973-9D77CCADDDE7}"/>
              </a:ext>
            </a:extLst>
          </p:cNvPr>
          <p:cNvSpPr/>
          <p:nvPr/>
        </p:nvSpPr>
        <p:spPr>
          <a:xfrm>
            <a:off x="314325" y="3224213"/>
            <a:ext cx="4005263" cy="2413000"/>
          </a:xfrm>
          <a:prstGeom prst="roundRect">
            <a:avLst>
              <a:gd name="adj" fmla="val 5840"/>
            </a:avLst>
          </a:prstGeom>
          <a:solidFill>
            <a:srgbClr val="CC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 name="サブタイトル 2">
            <a:extLst>
              <a:ext uri="{FF2B5EF4-FFF2-40B4-BE49-F238E27FC236}">
                <a16:creationId xmlns:a16="http://schemas.microsoft.com/office/drawing/2014/main" id="{B9021197-C44D-4377-BFCE-778378330313}"/>
              </a:ext>
            </a:extLst>
          </p:cNvPr>
          <p:cNvSpPr txBox="1">
            <a:spLocks/>
          </p:cNvSpPr>
          <p:nvPr/>
        </p:nvSpPr>
        <p:spPr>
          <a:xfrm>
            <a:off x="334193" y="4883332"/>
            <a:ext cx="1344818" cy="246221"/>
          </a:xfrm>
          <a:prstGeom prst="rect">
            <a:avLst/>
          </a:prstGeom>
          <a:effectLst>
            <a:glow rad="127000">
              <a:srgbClr val="FCFF93"/>
            </a:glow>
          </a:effectLst>
        </p:spPr>
        <p:txBody>
          <a:bodyPr>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・船体の組立て</a:t>
            </a:r>
            <a:r>
              <a:rPr lang="en-US" altLang="ja-JP" sz="1000" dirty="0">
                <a:solidFill>
                  <a:srgbClr val="00B050"/>
                </a:solidFill>
                <a:latin typeface="HGP創英角ｺﾞｼｯｸUB" panose="020B0900000000000000" pitchFamily="50" charset="-128"/>
                <a:ea typeface="HGP創英角ｺﾞｼｯｸUB" panose="020B0900000000000000" pitchFamily="50" charset="-128"/>
              </a:rPr>
              <a:t> </a:t>
            </a:r>
          </a:p>
        </p:txBody>
      </p:sp>
      <p:grpSp>
        <p:nvGrpSpPr>
          <p:cNvPr id="19477" name="グループ化 27">
            <a:extLst>
              <a:ext uri="{FF2B5EF4-FFF2-40B4-BE49-F238E27FC236}">
                <a16:creationId xmlns:a16="http://schemas.microsoft.com/office/drawing/2014/main" id="{4B18F305-FF89-4C90-8481-D3D25DBB633E}"/>
              </a:ext>
            </a:extLst>
          </p:cNvPr>
          <p:cNvGrpSpPr>
            <a:grpSpLocks/>
          </p:cNvGrpSpPr>
          <p:nvPr/>
        </p:nvGrpSpPr>
        <p:grpSpPr bwMode="auto">
          <a:xfrm>
            <a:off x="509588" y="3136900"/>
            <a:ext cx="1182687" cy="314325"/>
            <a:chOff x="302815" y="5149193"/>
            <a:chExt cx="1181969" cy="314320"/>
          </a:xfrm>
        </p:grpSpPr>
        <p:sp useBgFill="1">
          <p:nvSpPr>
            <p:cNvPr id="31" name="円/楕円 83">
              <a:extLst>
                <a:ext uri="{FF2B5EF4-FFF2-40B4-BE49-F238E27FC236}">
                  <a16:creationId xmlns:a16="http://schemas.microsoft.com/office/drawing/2014/main" id="{68E200EC-DF65-46DE-A44F-088828D7594D}"/>
                </a:ext>
              </a:extLst>
            </p:cNvPr>
            <p:cNvSpPr/>
            <p:nvPr/>
          </p:nvSpPr>
          <p:spPr>
            <a:xfrm>
              <a:off x="345651" y="5158718"/>
              <a:ext cx="1074086" cy="304795"/>
            </a:xfrm>
            <a:prstGeom prst="ellipse">
              <a:avLst/>
            </a:prstGeom>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34" name="サブタイトル 2">
              <a:extLst>
                <a:ext uri="{FF2B5EF4-FFF2-40B4-BE49-F238E27FC236}">
                  <a16:creationId xmlns:a16="http://schemas.microsoft.com/office/drawing/2014/main" id="{FCA22227-A5CC-4329-864D-B2FF2CFD68F7}"/>
                </a:ext>
              </a:extLst>
            </p:cNvPr>
            <p:cNvSpPr txBox="1">
              <a:spLocks/>
            </p:cNvSpPr>
            <p:nvPr/>
          </p:nvSpPr>
          <p:spPr bwMode="auto">
            <a:xfrm>
              <a:off x="302815" y="5149193"/>
              <a:ext cx="1181969" cy="3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20000"/>
                </a:spcBef>
                <a:buFont typeface="Arial" panose="020B0604020202020204" pitchFamily="34" charset="0"/>
                <a:buNone/>
              </a:pPr>
              <a:r>
                <a:rPr lang="ja-JP" altLang="en-US" sz="1400">
                  <a:solidFill>
                    <a:srgbClr val="00B050"/>
                  </a:solidFill>
                  <a:latin typeface="HGP創英角ﾎﾟｯﾌﾟ体" panose="040B0A00000000000000" pitchFamily="50" charset="-128"/>
                  <a:ea typeface="HGP創英角ﾎﾟｯﾌﾟ体" panose="040B0A00000000000000" pitchFamily="50" charset="-128"/>
                </a:rPr>
                <a:t>工作</a:t>
              </a:r>
            </a:p>
          </p:txBody>
        </p:sp>
      </p:grpSp>
      <p:sp>
        <p:nvSpPr>
          <p:cNvPr id="97" name="角丸四角形 96">
            <a:extLst>
              <a:ext uri="{FF2B5EF4-FFF2-40B4-BE49-F238E27FC236}">
                <a16:creationId xmlns:a16="http://schemas.microsoft.com/office/drawing/2014/main" id="{DCCDF58F-7094-4250-A03E-BD7581EF4B9E}"/>
              </a:ext>
            </a:extLst>
          </p:cNvPr>
          <p:cNvSpPr/>
          <p:nvPr/>
        </p:nvSpPr>
        <p:spPr>
          <a:xfrm>
            <a:off x="4398963" y="3224213"/>
            <a:ext cx="4421187" cy="2413000"/>
          </a:xfrm>
          <a:prstGeom prst="roundRect">
            <a:avLst>
              <a:gd name="adj" fmla="val 4190"/>
            </a:avLst>
          </a:prstGeom>
          <a:solidFill>
            <a:schemeClr val="accent4">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479" name="グループ化 78">
            <a:extLst>
              <a:ext uri="{FF2B5EF4-FFF2-40B4-BE49-F238E27FC236}">
                <a16:creationId xmlns:a16="http://schemas.microsoft.com/office/drawing/2014/main" id="{D48CF9BE-22D6-49F8-A80D-9B83A1B91C49}"/>
              </a:ext>
            </a:extLst>
          </p:cNvPr>
          <p:cNvGrpSpPr>
            <a:grpSpLocks/>
          </p:cNvGrpSpPr>
          <p:nvPr/>
        </p:nvGrpSpPr>
        <p:grpSpPr bwMode="auto">
          <a:xfrm>
            <a:off x="4527550" y="3132138"/>
            <a:ext cx="1182688" cy="314325"/>
            <a:chOff x="302815" y="5149193"/>
            <a:chExt cx="1181969" cy="314320"/>
          </a:xfrm>
        </p:grpSpPr>
        <p:sp useBgFill="1">
          <p:nvSpPr>
            <p:cNvPr id="80" name="円/楕円 83">
              <a:extLst>
                <a:ext uri="{FF2B5EF4-FFF2-40B4-BE49-F238E27FC236}">
                  <a16:creationId xmlns:a16="http://schemas.microsoft.com/office/drawing/2014/main" id="{D6FFFF2A-D7EC-439C-BE8D-B9F8E00C6749}"/>
                </a:ext>
              </a:extLst>
            </p:cNvPr>
            <p:cNvSpPr/>
            <p:nvPr/>
          </p:nvSpPr>
          <p:spPr>
            <a:xfrm>
              <a:off x="345652" y="5158718"/>
              <a:ext cx="1074084" cy="304795"/>
            </a:xfrm>
            <a:prstGeom prst="ellipse">
              <a:avLst/>
            </a:prstGeom>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32" name="サブタイトル 2">
              <a:extLst>
                <a:ext uri="{FF2B5EF4-FFF2-40B4-BE49-F238E27FC236}">
                  <a16:creationId xmlns:a16="http://schemas.microsoft.com/office/drawing/2014/main" id="{2134DED5-7951-4E99-B317-C80673D6A29C}"/>
                </a:ext>
              </a:extLst>
            </p:cNvPr>
            <p:cNvSpPr txBox="1">
              <a:spLocks/>
            </p:cNvSpPr>
            <p:nvPr/>
          </p:nvSpPr>
          <p:spPr bwMode="auto">
            <a:xfrm>
              <a:off x="302815" y="5149193"/>
              <a:ext cx="1181969" cy="3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20000"/>
                </a:spcBef>
                <a:buFont typeface="Arial" panose="020B0604020202020204" pitchFamily="34" charset="0"/>
                <a:buNone/>
              </a:pPr>
              <a:r>
                <a:rPr lang="ja-JP" altLang="en-US" sz="1400">
                  <a:solidFill>
                    <a:srgbClr val="00B050"/>
                  </a:solidFill>
                  <a:latin typeface="HGP創英角ﾎﾟｯﾌﾟ体" panose="040B0A00000000000000" pitchFamily="50" charset="-128"/>
                  <a:ea typeface="HGP創英角ﾎﾟｯﾌﾟ体" panose="040B0A00000000000000" pitchFamily="50" charset="-128"/>
                </a:rPr>
                <a:t>動作原理</a:t>
              </a:r>
            </a:p>
          </p:txBody>
        </p:sp>
      </p:grpSp>
      <p:pic>
        <p:nvPicPr>
          <p:cNvPr id="19480" name="図 78">
            <a:extLst>
              <a:ext uri="{FF2B5EF4-FFF2-40B4-BE49-F238E27FC236}">
                <a16:creationId xmlns:a16="http://schemas.microsoft.com/office/drawing/2014/main" id="{5F15DE16-7DEF-47AD-B605-907C4F6D6E4F}"/>
              </a:ext>
            </a:extLst>
          </p:cNvPr>
          <p:cNvPicPr>
            <a:picLocks noChangeAspect="1"/>
          </p:cNvPicPr>
          <p:nvPr/>
        </p:nvPicPr>
        <p:blipFill>
          <a:blip r:embed="rId4">
            <a:extLst>
              <a:ext uri="{28A0092B-C50C-407E-A947-70E740481C1C}">
                <a14:useLocalDpi xmlns:a14="http://schemas.microsoft.com/office/drawing/2010/main" val="0"/>
              </a:ext>
            </a:extLst>
          </a:blip>
          <a:srcRect l="19653" t="10040" r="16844" b="18315"/>
          <a:stretch>
            <a:fillRect/>
          </a:stretch>
        </p:blipFill>
        <p:spPr bwMode="auto">
          <a:xfrm>
            <a:off x="7491413" y="722313"/>
            <a:ext cx="1427162"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図 82">
            <a:extLst>
              <a:ext uri="{FF2B5EF4-FFF2-40B4-BE49-F238E27FC236}">
                <a16:creationId xmlns:a16="http://schemas.microsoft.com/office/drawing/2014/main" id="{4A5FDAF4-76FF-48D4-AFD6-1D1784F74AC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3654425"/>
            <a:ext cx="143986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 2">
            <a:extLst>
              <a:ext uri="{FF2B5EF4-FFF2-40B4-BE49-F238E27FC236}">
                <a16:creationId xmlns:a16="http://schemas.microsoft.com/office/drawing/2014/main" id="{50851C28-33E2-430B-BE1B-5C6B3EFFF52F}"/>
              </a:ext>
            </a:extLst>
          </p:cNvPr>
          <p:cNvSpPr/>
          <p:nvPr/>
        </p:nvSpPr>
        <p:spPr>
          <a:xfrm>
            <a:off x="1692275" y="3525838"/>
            <a:ext cx="2447925" cy="1987550"/>
          </a:xfrm>
          <a:prstGeom prst="roundRect">
            <a:avLst>
              <a:gd name="adj" fmla="val 8438"/>
            </a:avLst>
          </a:prstGeom>
          <a:solidFill>
            <a:srgbClr val="FFCC66"/>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9483" name="図 83">
            <a:extLst>
              <a:ext uri="{FF2B5EF4-FFF2-40B4-BE49-F238E27FC236}">
                <a16:creationId xmlns:a16="http://schemas.microsoft.com/office/drawing/2014/main" id="{61EEBA09-A0CB-4E66-B729-A3A7B780197E}"/>
              </a:ext>
            </a:extLst>
          </p:cNvPr>
          <p:cNvPicPr>
            <a:picLocks noChangeAspect="1"/>
          </p:cNvPicPr>
          <p:nvPr/>
        </p:nvPicPr>
        <p:blipFill>
          <a:blip r:embed="rId6">
            <a:extLst>
              <a:ext uri="{28A0092B-C50C-407E-A947-70E740481C1C}">
                <a14:useLocalDpi xmlns:a14="http://schemas.microsoft.com/office/drawing/2010/main" val="0"/>
              </a:ext>
            </a:extLst>
          </a:blip>
          <a:srcRect l="26057" t="2647" r="17332" b="12119"/>
          <a:stretch>
            <a:fillRect/>
          </a:stretch>
        </p:blipFill>
        <p:spPr bwMode="auto">
          <a:xfrm>
            <a:off x="1951038" y="4546600"/>
            <a:ext cx="719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図 57">
            <a:extLst>
              <a:ext uri="{FF2B5EF4-FFF2-40B4-BE49-F238E27FC236}">
                <a16:creationId xmlns:a16="http://schemas.microsoft.com/office/drawing/2014/main" id="{2B173F4E-5177-4BDD-87DB-A30421DE3944}"/>
              </a:ext>
            </a:extLst>
          </p:cNvPr>
          <p:cNvPicPr>
            <a:picLocks noChangeAspect="1"/>
          </p:cNvPicPr>
          <p:nvPr/>
        </p:nvPicPr>
        <p:blipFill>
          <a:blip r:embed="rId7">
            <a:extLst>
              <a:ext uri="{28A0092B-C50C-407E-A947-70E740481C1C}">
                <a14:useLocalDpi xmlns:a14="http://schemas.microsoft.com/office/drawing/2010/main" val="0"/>
              </a:ext>
            </a:extLst>
          </a:blip>
          <a:srcRect l="23705" t="11224" r="25031" b="22542"/>
          <a:stretch>
            <a:fillRect/>
          </a:stretch>
        </p:blipFill>
        <p:spPr bwMode="auto">
          <a:xfrm>
            <a:off x="3243263" y="4546600"/>
            <a:ext cx="704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図 61">
            <a:extLst>
              <a:ext uri="{FF2B5EF4-FFF2-40B4-BE49-F238E27FC236}">
                <a16:creationId xmlns:a16="http://schemas.microsoft.com/office/drawing/2014/main" id="{9728113A-C4DE-47B7-956B-FFC0098FA6C5}"/>
              </a:ext>
            </a:extLst>
          </p:cNvPr>
          <p:cNvPicPr>
            <a:picLocks noChangeAspect="1"/>
          </p:cNvPicPr>
          <p:nvPr/>
        </p:nvPicPr>
        <p:blipFill>
          <a:blip r:embed="rId8">
            <a:extLst>
              <a:ext uri="{28A0092B-C50C-407E-A947-70E740481C1C}">
                <a14:useLocalDpi xmlns:a14="http://schemas.microsoft.com/office/drawing/2010/main" val="0"/>
              </a:ext>
            </a:extLst>
          </a:blip>
          <a:srcRect l="12842" t="26143" r="24867" b="22197"/>
          <a:stretch>
            <a:fillRect/>
          </a:stretch>
        </p:blipFill>
        <p:spPr bwMode="auto">
          <a:xfrm>
            <a:off x="2338388" y="3749675"/>
            <a:ext cx="1235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サブタイトル 2">
            <a:extLst>
              <a:ext uri="{FF2B5EF4-FFF2-40B4-BE49-F238E27FC236}">
                <a16:creationId xmlns:a16="http://schemas.microsoft.com/office/drawing/2014/main" id="{2D83910F-1BD0-4ECB-80A2-DCD213A8402F}"/>
              </a:ext>
            </a:extLst>
          </p:cNvPr>
          <p:cNvSpPr txBox="1">
            <a:spLocks/>
          </p:cNvSpPr>
          <p:nvPr/>
        </p:nvSpPr>
        <p:spPr>
          <a:xfrm>
            <a:off x="3227372" y="5258970"/>
            <a:ext cx="692116" cy="246221"/>
          </a:xfrm>
          <a:prstGeom prst="rect">
            <a:avLst/>
          </a:prstGeom>
          <a:effectLst>
            <a:glow rad="127000">
              <a:srgbClr val="FCFF93"/>
            </a:glow>
          </a:effectLst>
        </p:spPr>
        <p:txBody>
          <a:bodyPr>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半田付け</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78" name="サブタイトル 2">
            <a:extLst>
              <a:ext uri="{FF2B5EF4-FFF2-40B4-BE49-F238E27FC236}">
                <a16:creationId xmlns:a16="http://schemas.microsoft.com/office/drawing/2014/main" id="{27F3255C-12AB-4895-8750-0D5FA05AF532}"/>
              </a:ext>
            </a:extLst>
          </p:cNvPr>
          <p:cNvSpPr txBox="1">
            <a:spLocks/>
          </p:cNvSpPr>
          <p:nvPr/>
        </p:nvSpPr>
        <p:spPr>
          <a:xfrm>
            <a:off x="1691234" y="5264394"/>
            <a:ext cx="1141440" cy="246221"/>
          </a:xfrm>
          <a:prstGeom prst="rect">
            <a:avLst/>
          </a:prstGeom>
          <a:effectLst>
            <a:glow rad="127000">
              <a:srgbClr val="FCFF93"/>
            </a:glow>
          </a:effectLst>
        </p:spPr>
        <p:txBody>
          <a:bodyPr>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パイプの曲げ加工</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64" name="サブタイトル 2">
            <a:extLst>
              <a:ext uri="{FF2B5EF4-FFF2-40B4-BE49-F238E27FC236}">
                <a16:creationId xmlns:a16="http://schemas.microsoft.com/office/drawing/2014/main" id="{4D5E0B25-4A39-4824-BA67-405575DF34B4}"/>
              </a:ext>
            </a:extLst>
          </p:cNvPr>
          <p:cNvSpPr txBox="1">
            <a:spLocks/>
          </p:cNvSpPr>
          <p:nvPr/>
        </p:nvSpPr>
        <p:spPr>
          <a:xfrm>
            <a:off x="2411760" y="3501008"/>
            <a:ext cx="1088800" cy="246221"/>
          </a:xfrm>
          <a:prstGeom prst="rect">
            <a:avLst/>
          </a:prstGeom>
          <a:effectLst>
            <a:glow rad="127000">
              <a:srgbClr val="FCFF93"/>
            </a:glow>
          </a:effectLst>
        </p:spPr>
        <p:txBody>
          <a:bodyPr>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ﾎﾟｯﾌﾟ体" panose="040B0A00000000000000" pitchFamily="50" charset="-128"/>
                <a:ea typeface="HGP創英角ﾎﾟｯﾌﾟ体" panose="040B0A00000000000000" pitchFamily="50" charset="-128"/>
              </a:rPr>
              <a:t>・</a:t>
            </a: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エンジンの製作</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p:txBody>
      </p:sp>
      <p:grpSp>
        <p:nvGrpSpPr>
          <p:cNvPr id="19495" name="グループ化 5">
            <a:extLst>
              <a:ext uri="{FF2B5EF4-FFF2-40B4-BE49-F238E27FC236}">
                <a16:creationId xmlns:a16="http://schemas.microsoft.com/office/drawing/2014/main" id="{16698E1A-C2C0-40A5-BD82-A7485AD1E118}"/>
              </a:ext>
            </a:extLst>
          </p:cNvPr>
          <p:cNvGrpSpPr>
            <a:grpSpLocks noChangeAspect="1"/>
          </p:cNvGrpSpPr>
          <p:nvPr/>
        </p:nvGrpSpPr>
        <p:grpSpPr bwMode="auto">
          <a:xfrm>
            <a:off x="4427538" y="3567113"/>
            <a:ext cx="1201737" cy="849312"/>
            <a:chOff x="5012497" y="3995872"/>
            <a:chExt cx="2183130" cy="1543315"/>
          </a:xfrm>
        </p:grpSpPr>
        <p:pic>
          <p:nvPicPr>
            <p:cNvPr id="19526" name="図 67">
              <a:extLst>
                <a:ext uri="{FF2B5EF4-FFF2-40B4-BE49-F238E27FC236}">
                  <a16:creationId xmlns:a16="http://schemas.microsoft.com/office/drawing/2014/main" id="{C45DD695-A48D-416A-8DA5-AAFF0A4D9D0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2497" y="4327607"/>
              <a:ext cx="2183130" cy="121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角丸四角形吹き出し 68">
              <a:extLst>
                <a:ext uri="{FF2B5EF4-FFF2-40B4-BE49-F238E27FC236}">
                  <a16:creationId xmlns:a16="http://schemas.microsoft.com/office/drawing/2014/main" id="{6FC2BA09-1BDB-4842-A5D5-E26FC2CAB69F}"/>
                </a:ext>
              </a:extLst>
            </p:cNvPr>
            <p:cNvSpPr/>
            <p:nvPr/>
          </p:nvSpPr>
          <p:spPr>
            <a:xfrm>
              <a:off x="5228790" y="3995872"/>
              <a:ext cx="481616" cy="300009"/>
            </a:xfrm>
            <a:prstGeom prst="wedgeRoundRectCallout">
              <a:avLst>
                <a:gd name="adj1" fmla="val 26861"/>
                <a:gd name="adj2" fmla="val 82537"/>
                <a:gd name="adj3" fmla="val 16667"/>
              </a:avLst>
            </a:prstGeom>
            <a:solidFill>
              <a:srgbClr val="CCFFCC">
                <a:alpha val="50000"/>
              </a:srgb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solidFill>
                    <a:schemeClr val="tx1"/>
                  </a:solidFill>
                  <a:latin typeface="HGP創英角ｺﾞｼｯｸUB" panose="020B0900000000000000" pitchFamily="50" charset="-128"/>
                  <a:ea typeface="HGP創英角ｺﾞｼｯｸUB" panose="020B0900000000000000" pitchFamily="50" charset="-128"/>
                </a:rPr>
                <a:t>水</a:t>
              </a:r>
            </a:p>
          </p:txBody>
        </p:sp>
        <p:grpSp>
          <p:nvGrpSpPr>
            <p:cNvPr id="19528" name="グループ化 69">
              <a:extLst>
                <a:ext uri="{FF2B5EF4-FFF2-40B4-BE49-F238E27FC236}">
                  <a16:creationId xmlns:a16="http://schemas.microsoft.com/office/drawing/2014/main" id="{84D77422-E036-41B0-A72F-1336DBFCF1DF}"/>
                </a:ext>
              </a:extLst>
            </p:cNvPr>
            <p:cNvGrpSpPr>
              <a:grpSpLocks/>
            </p:cNvGrpSpPr>
            <p:nvPr/>
          </p:nvGrpSpPr>
          <p:grpSpPr bwMode="auto">
            <a:xfrm>
              <a:off x="6154268" y="4801303"/>
              <a:ext cx="193543" cy="543024"/>
              <a:chOff x="6782773" y="3556813"/>
              <a:chExt cx="161286" cy="452520"/>
            </a:xfrm>
          </p:grpSpPr>
          <p:sp>
            <p:nvSpPr>
              <p:cNvPr id="71" name="正方形/長方形 70">
                <a:extLst>
                  <a:ext uri="{FF2B5EF4-FFF2-40B4-BE49-F238E27FC236}">
                    <a16:creationId xmlns:a16="http://schemas.microsoft.com/office/drawing/2014/main" id="{65C680D6-49C3-47EC-9C92-C983E7C27C4B}"/>
                  </a:ext>
                </a:extLst>
              </p:cNvPr>
              <p:cNvSpPr/>
              <p:nvPr/>
            </p:nvSpPr>
            <p:spPr>
              <a:xfrm>
                <a:off x="6785395" y="3729396"/>
                <a:ext cx="158616" cy="278855"/>
              </a:xfrm>
              <a:prstGeom prst="rect">
                <a:avLst/>
              </a:prstGeom>
              <a:ln w="9525"/>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latin typeface="HGP創英角ｺﾞｼｯｸUB" panose="020B0900000000000000" pitchFamily="50" charset="-128"/>
                  <a:ea typeface="HGP創英角ｺﾞｼｯｸUB" panose="020B0900000000000000" pitchFamily="50" charset="-128"/>
                </a:endParaRPr>
              </a:p>
            </p:txBody>
          </p:sp>
          <p:sp>
            <p:nvSpPr>
              <p:cNvPr id="72" name="涙形 71">
                <a:extLst>
                  <a:ext uri="{FF2B5EF4-FFF2-40B4-BE49-F238E27FC236}">
                    <a16:creationId xmlns:a16="http://schemas.microsoft.com/office/drawing/2014/main" id="{C2A73898-9C99-4A74-9E2B-704E6BE52F11}"/>
                  </a:ext>
                </a:extLst>
              </p:cNvPr>
              <p:cNvSpPr/>
              <p:nvPr/>
            </p:nvSpPr>
            <p:spPr>
              <a:xfrm rot="18900000">
                <a:off x="6782993" y="3556313"/>
                <a:ext cx="153809" cy="161063"/>
              </a:xfrm>
              <a:prstGeom prst="teardrop">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latin typeface="HGP創英角ｺﾞｼｯｸUB" panose="020B0900000000000000" pitchFamily="50" charset="-128"/>
                  <a:ea typeface="HGP創英角ｺﾞｼｯｸUB" panose="020B0900000000000000" pitchFamily="50" charset="-128"/>
                </a:endParaRPr>
              </a:p>
            </p:txBody>
          </p:sp>
        </p:grpSp>
      </p:grpSp>
      <p:sp>
        <p:nvSpPr>
          <p:cNvPr id="83" name="右矢印 82">
            <a:extLst>
              <a:ext uri="{FF2B5EF4-FFF2-40B4-BE49-F238E27FC236}">
                <a16:creationId xmlns:a16="http://schemas.microsoft.com/office/drawing/2014/main" id="{2B3F279F-FABB-442A-9A37-E84FD6FF5E3A}"/>
              </a:ext>
            </a:extLst>
          </p:cNvPr>
          <p:cNvSpPr>
            <a:spLocks/>
          </p:cNvSpPr>
          <p:nvPr/>
        </p:nvSpPr>
        <p:spPr>
          <a:xfrm>
            <a:off x="5651500" y="4019550"/>
            <a:ext cx="263525" cy="26828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497" name="グループ化 29">
            <a:extLst>
              <a:ext uri="{FF2B5EF4-FFF2-40B4-BE49-F238E27FC236}">
                <a16:creationId xmlns:a16="http://schemas.microsoft.com/office/drawing/2014/main" id="{C52DBBCD-5FAB-4B0E-AD4C-EFB921E8F9C4}"/>
              </a:ext>
            </a:extLst>
          </p:cNvPr>
          <p:cNvGrpSpPr>
            <a:grpSpLocks/>
          </p:cNvGrpSpPr>
          <p:nvPr/>
        </p:nvGrpSpPr>
        <p:grpSpPr bwMode="auto">
          <a:xfrm>
            <a:off x="5724525" y="3382963"/>
            <a:ext cx="2063750" cy="1069975"/>
            <a:chOff x="5724128" y="3295806"/>
            <a:chExt cx="2064417" cy="1069298"/>
          </a:xfrm>
        </p:grpSpPr>
        <p:grpSp>
          <p:nvGrpSpPr>
            <p:cNvPr id="19515" name="グループ化 6">
              <a:extLst>
                <a:ext uri="{FF2B5EF4-FFF2-40B4-BE49-F238E27FC236}">
                  <a16:creationId xmlns:a16="http://schemas.microsoft.com/office/drawing/2014/main" id="{0220CAA2-46D8-4DA5-A4B3-94D0A6F9008D}"/>
                </a:ext>
              </a:extLst>
            </p:cNvPr>
            <p:cNvGrpSpPr>
              <a:grpSpLocks noChangeAspect="1"/>
            </p:cNvGrpSpPr>
            <p:nvPr/>
          </p:nvGrpSpPr>
          <p:grpSpPr bwMode="auto">
            <a:xfrm>
              <a:off x="5724128" y="3295806"/>
              <a:ext cx="1589827" cy="1020185"/>
              <a:chOff x="3279132" y="2189957"/>
              <a:chExt cx="2930267" cy="1880341"/>
            </a:xfrm>
          </p:grpSpPr>
          <p:pic>
            <p:nvPicPr>
              <p:cNvPr id="19520" name="図 73">
                <a:extLst>
                  <a:ext uri="{FF2B5EF4-FFF2-40B4-BE49-F238E27FC236}">
                    <a16:creationId xmlns:a16="http://schemas.microsoft.com/office/drawing/2014/main" id="{65185553-6FBF-4678-B816-BD19959BC2F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1232" y="2584398"/>
                <a:ext cx="2091689"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21" name="グループ化 74">
                <a:extLst>
                  <a:ext uri="{FF2B5EF4-FFF2-40B4-BE49-F238E27FC236}">
                    <a16:creationId xmlns:a16="http://schemas.microsoft.com/office/drawing/2014/main" id="{4451E12B-0207-4E28-BE6F-D714C08AD1B1}"/>
                  </a:ext>
                </a:extLst>
              </p:cNvPr>
              <p:cNvGrpSpPr>
                <a:grpSpLocks/>
              </p:cNvGrpSpPr>
              <p:nvPr/>
            </p:nvGrpSpPr>
            <p:grpSpPr bwMode="auto">
              <a:xfrm>
                <a:off x="4785894" y="3333304"/>
                <a:ext cx="193543" cy="543024"/>
                <a:chOff x="6782773" y="3556813"/>
                <a:chExt cx="161286" cy="452520"/>
              </a:xfrm>
            </p:grpSpPr>
            <p:sp>
              <p:nvSpPr>
                <p:cNvPr id="76" name="正方形/長方形 75">
                  <a:extLst>
                    <a:ext uri="{FF2B5EF4-FFF2-40B4-BE49-F238E27FC236}">
                      <a16:creationId xmlns:a16="http://schemas.microsoft.com/office/drawing/2014/main" id="{776AE802-8919-48EA-9EEC-0C01C3AB1F20}"/>
                    </a:ext>
                  </a:extLst>
                </p:cNvPr>
                <p:cNvSpPr/>
                <p:nvPr/>
              </p:nvSpPr>
              <p:spPr>
                <a:xfrm>
                  <a:off x="6785715" y="3729814"/>
                  <a:ext cx="158542" cy="280228"/>
                </a:xfrm>
                <a:prstGeom prst="rect">
                  <a:avLst/>
                </a:prstGeom>
                <a:ln w="9525"/>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7" name="涙形 76">
                  <a:extLst>
                    <a:ext uri="{FF2B5EF4-FFF2-40B4-BE49-F238E27FC236}">
                      <a16:creationId xmlns:a16="http://schemas.microsoft.com/office/drawing/2014/main" id="{152CE0B6-9953-4EDE-ADB1-C4BF5DB04837}"/>
                    </a:ext>
                  </a:extLst>
                </p:cNvPr>
                <p:cNvSpPr/>
                <p:nvPr/>
              </p:nvSpPr>
              <p:spPr>
                <a:xfrm rot="18900000">
                  <a:off x="6783277" y="3556802"/>
                  <a:ext cx="153662" cy="160827"/>
                </a:xfrm>
                <a:prstGeom prst="teardrop">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grpSp>
          <p:sp>
            <p:nvSpPr>
              <p:cNvPr id="79" name="角丸四角形吹き出し 78">
                <a:extLst>
                  <a:ext uri="{FF2B5EF4-FFF2-40B4-BE49-F238E27FC236}">
                    <a16:creationId xmlns:a16="http://schemas.microsoft.com/office/drawing/2014/main" id="{05431C12-113B-42D5-8437-03C58A2C47EB}"/>
                  </a:ext>
                </a:extLst>
              </p:cNvPr>
              <p:cNvSpPr/>
              <p:nvPr/>
            </p:nvSpPr>
            <p:spPr>
              <a:xfrm>
                <a:off x="3279132" y="2195805"/>
                <a:ext cx="1261505" cy="339199"/>
              </a:xfrm>
              <a:prstGeom prst="wedgeRoundRectCallout">
                <a:avLst>
                  <a:gd name="adj1" fmla="val 41370"/>
                  <a:gd name="adj2" fmla="val 93678"/>
                  <a:gd name="adj3" fmla="val 16667"/>
                </a:avLst>
              </a:prstGeom>
              <a:solidFill>
                <a:schemeClr val="accent4">
                  <a:lumMod val="20000"/>
                  <a:lumOff val="8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solidFill>
                      <a:schemeClr val="tx1"/>
                    </a:solidFill>
                    <a:latin typeface="HGP創英角ｺﾞｼｯｸUB" panose="020B0900000000000000" pitchFamily="50" charset="-128"/>
                    <a:ea typeface="HGP創英角ｺﾞｼｯｸUB" panose="020B0900000000000000" pitchFamily="50" charset="-128"/>
                  </a:rPr>
                  <a:t>ふくらむ</a:t>
                </a:r>
              </a:p>
            </p:txBody>
          </p:sp>
          <p:sp>
            <p:nvSpPr>
              <p:cNvPr id="81" name="角丸四角形吹き出し 80">
                <a:extLst>
                  <a:ext uri="{FF2B5EF4-FFF2-40B4-BE49-F238E27FC236}">
                    <a16:creationId xmlns:a16="http://schemas.microsoft.com/office/drawing/2014/main" id="{EBE2731C-2CA3-44B8-90E6-699FC897FC31}"/>
                  </a:ext>
                </a:extLst>
              </p:cNvPr>
              <p:cNvSpPr/>
              <p:nvPr/>
            </p:nvSpPr>
            <p:spPr>
              <a:xfrm>
                <a:off x="4938699" y="2189957"/>
                <a:ext cx="1270285" cy="347970"/>
              </a:xfrm>
              <a:prstGeom prst="wedgeRoundRectCallout">
                <a:avLst>
                  <a:gd name="adj1" fmla="val -45033"/>
                  <a:gd name="adj2" fmla="val 97620"/>
                  <a:gd name="adj3" fmla="val 16667"/>
                </a:avLst>
              </a:prstGeom>
              <a:solidFill>
                <a:srgbClr val="CCFFCC">
                  <a:alpha val="50000"/>
                </a:srgb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solidFill>
                      <a:schemeClr val="tx1"/>
                    </a:solidFill>
                    <a:latin typeface="HGP創英角ｺﾞｼｯｸUB" panose="020B0900000000000000" pitchFamily="50" charset="-128"/>
                    <a:ea typeface="HGP創英角ｺﾞｼｯｸUB" panose="020B0900000000000000" pitchFamily="50" charset="-128"/>
                  </a:rPr>
                  <a:t>水と蒸気</a:t>
                </a:r>
              </a:p>
            </p:txBody>
          </p:sp>
        </p:grpSp>
        <p:cxnSp>
          <p:nvCxnSpPr>
            <p:cNvPr id="13" name="直線矢印コネクタ 12">
              <a:extLst>
                <a:ext uri="{FF2B5EF4-FFF2-40B4-BE49-F238E27FC236}">
                  <a16:creationId xmlns:a16="http://schemas.microsoft.com/office/drawing/2014/main" id="{5794FE0B-85A1-4E89-9444-E9A7C0BF55BD}"/>
                </a:ext>
              </a:extLst>
            </p:cNvPr>
            <p:cNvCxnSpPr/>
            <p:nvPr/>
          </p:nvCxnSpPr>
          <p:spPr>
            <a:xfrm>
              <a:off x="6905610" y="4252462"/>
              <a:ext cx="2143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サブタイトル 2">
              <a:extLst>
                <a:ext uri="{FF2B5EF4-FFF2-40B4-BE49-F238E27FC236}">
                  <a16:creationId xmlns:a16="http://schemas.microsoft.com/office/drawing/2014/main" id="{B80DD60B-6784-4E28-AD45-7A93D2742741}"/>
                </a:ext>
              </a:extLst>
            </p:cNvPr>
            <p:cNvSpPr txBox="1">
              <a:spLocks/>
            </p:cNvSpPr>
            <p:nvPr/>
          </p:nvSpPr>
          <p:spPr>
            <a:xfrm>
              <a:off x="7067548" y="4118883"/>
              <a:ext cx="720997" cy="246221"/>
            </a:xfrm>
            <a:prstGeom prst="rect">
              <a:avLst/>
            </a:prstGeom>
            <a:effectLst>
              <a:glow rad="127000">
                <a:srgbClr val="FCFF93"/>
              </a:glow>
            </a:effectLst>
          </p:spPr>
          <p:txBody>
            <a:bodyPr>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chemeClr val="tx1"/>
                  </a:solidFill>
                  <a:latin typeface="HGP創英角ﾎﾟｯﾌﾟ体" panose="040B0A00000000000000" pitchFamily="50" charset="-128"/>
                  <a:ea typeface="HGP創英角ﾎﾟｯﾌﾟ体" panose="040B0A00000000000000" pitchFamily="50" charset="-128"/>
                </a:rPr>
                <a:t>水を出す</a:t>
              </a:r>
              <a:endParaRPr lang="en-US" altLang="ja-JP" sz="10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9498" name="図 19">
            <a:extLst>
              <a:ext uri="{FF2B5EF4-FFF2-40B4-BE49-F238E27FC236}">
                <a16:creationId xmlns:a16="http://schemas.microsoft.com/office/drawing/2014/main" id="{C0D282AF-AA14-44F0-B82B-BBB6B7890787}"/>
              </a:ext>
            </a:extLst>
          </p:cNvPr>
          <p:cNvPicPr>
            <a:picLocks noChangeAspect="1"/>
          </p:cNvPicPr>
          <p:nvPr/>
        </p:nvPicPr>
        <p:blipFill>
          <a:blip r:embed="rId11">
            <a:extLst>
              <a:ext uri="{28A0092B-C50C-407E-A947-70E740481C1C}">
                <a14:useLocalDpi xmlns:a14="http://schemas.microsoft.com/office/drawing/2010/main" val="0"/>
              </a:ext>
            </a:extLst>
          </a:blip>
          <a:srcRect l="4466" t="4918" r="3729"/>
          <a:stretch>
            <a:fillRect/>
          </a:stretch>
        </p:blipFill>
        <p:spPr bwMode="auto">
          <a:xfrm>
            <a:off x="7340600" y="4505325"/>
            <a:ext cx="14081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99" name="グループ化 32">
            <a:extLst>
              <a:ext uri="{FF2B5EF4-FFF2-40B4-BE49-F238E27FC236}">
                <a16:creationId xmlns:a16="http://schemas.microsoft.com/office/drawing/2014/main" id="{DC6B63A1-A17B-4703-82E2-3DEA71CC3195}"/>
              </a:ext>
            </a:extLst>
          </p:cNvPr>
          <p:cNvGrpSpPr>
            <a:grpSpLocks/>
          </p:cNvGrpSpPr>
          <p:nvPr/>
        </p:nvGrpSpPr>
        <p:grpSpPr bwMode="auto">
          <a:xfrm>
            <a:off x="5243513" y="4595813"/>
            <a:ext cx="1908175" cy="957262"/>
            <a:chOff x="5242719" y="4509120"/>
            <a:chExt cx="1909628" cy="956461"/>
          </a:xfrm>
        </p:grpSpPr>
        <p:grpSp>
          <p:nvGrpSpPr>
            <p:cNvPr id="19505" name="グループ化 7">
              <a:extLst>
                <a:ext uri="{FF2B5EF4-FFF2-40B4-BE49-F238E27FC236}">
                  <a16:creationId xmlns:a16="http://schemas.microsoft.com/office/drawing/2014/main" id="{060C9DF6-1C93-40E2-9507-E9329A61BF22}"/>
                </a:ext>
              </a:extLst>
            </p:cNvPr>
            <p:cNvGrpSpPr>
              <a:grpSpLocks noChangeAspect="1"/>
            </p:cNvGrpSpPr>
            <p:nvPr/>
          </p:nvGrpSpPr>
          <p:grpSpPr bwMode="auto">
            <a:xfrm>
              <a:off x="5242719" y="4509120"/>
              <a:ext cx="1226282" cy="936000"/>
              <a:chOff x="7160994" y="2285264"/>
              <a:chExt cx="2331720" cy="1779760"/>
            </a:xfrm>
          </p:grpSpPr>
          <p:pic>
            <p:nvPicPr>
              <p:cNvPr id="19510" name="図 84">
                <a:extLst>
                  <a:ext uri="{FF2B5EF4-FFF2-40B4-BE49-F238E27FC236}">
                    <a16:creationId xmlns:a16="http://schemas.microsoft.com/office/drawing/2014/main" id="{9A2F68AE-3E30-4F48-AC79-537BEFD0A63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0994" y="2750574"/>
                <a:ext cx="233172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11" name="グループ化 85">
                <a:extLst>
                  <a:ext uri="{FF2B5EF4-FFF2-40B4-BE49-F238E27FC236}">
                    <a16:creationId xmlns:a16="http://schemas.microsoft.com/office/drawing/2014/main" id="{BB7A1AFE-EBDD-4695-8C38-E818D1071506}"/>
                  </a:ext>
                </a:extLst>
              </p:cNvPr>
              <p:cNvGrpSpPr>
                <a:grpSpLocks/>
              </p:cNvGrpSpPr>
              <p:nvPr/>
            </p:nvGrpSpPr>
            <p:grpSpPr bwMode="auto">
              <a:xfrm>
                <a:off x="8423384" y="3278755"/>
                <a:ext cx="193543" cy="543024"/>
                <a:chOff x="6782773" y="3556813"/>
                <a:chExt cx="161286" cy="452520"/>
              </a:xfrm>
            </p:grpSpPr>
            <p:sp>
              <p:nvSpPr>
                <p:cNvPr id="87" name="正方形/長方形 86">
                  <a:extLst>
                    <a:ext uri="{FF2B5EF4-FFF2-40B4-BE49-F238E27FC236}">
                      <a16:creationId xmlns:a16="http://schemas.microsoft.com/office/drawing/2014/main" id="{102D2BA9-C9B5-4BB5-9AFB-1DDA592C4F7B}"/>
                    </a:ext>
                  </a:extLst>
                </p:cNvPr>
                <p:cNvSpPr/>
                <p:nvPr/>
              </p:nvSpPr>
              <p:spPr>
                <a:xfrm>
                  <a:off x="6785564" y="3729221"/>
                  <a:ext cx="158597" cy="278982"/>
                </a:xfrm>
                <a:prstGeom prst="rect">
                  <a:avLst/>
                </a:prstGeom>
                <a:ln w="9525"/>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88" name="涙形 87">
                  <a:extLst>
                    <a:ext uri="{FF2B5EF4-FFF2-40B4-BE49-F238E27FC236}">
                      <a16:creationId xmlns:a16="http://schemas.microsoft.com/office/drawing/2014/main" id="{0D529F67-B186-46F9-AEE7-14D85E39EB89}"/>
                    </a:ext>
                  </a:extLst>
                </p:cNvPr>
                <p:cNvSpPr/>
                <p:nvPr/>
              </p:nvSpPr>
              <p:spPr>
                <a:xfrm rot="18900000">
                  <a:off x="6783047" y="3555798"/>
                  <a:ext cx="156078" cy="160855"/>
                </a:xfrm>
                <a:prstGeom prst="teardrop">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grpSp>
          <p:sp>
            <p:nvSpPr>
              <p:cNvPr id="89" name="角丸四角形吹き出し 88">
                <a:extLst>
                  <a:ext uri="{FF2B5EF4-FFF2-40B4-BE49-F238E27FC236}">
                    <a16:creationId xmlns:a16="http://schemas.microsoft.com/office/drawing/2014/main" id="{DE91F756-437B-4749-AC17-313156593A8A}"/>
                  </a:ext>
                </a:extLst>
              </p:cNvPr>
              <p:cNvSpPr/>
              <p:nvPr/>
            </p:nvSpPr>
            <p:spPr>
              <a:xfrm>
                <a:off x="8336107" y="2285264"/>
                <a:ext cx="1018030" cy="377003"/>
              </a:xfrm>
              <a:prstGeom prst="wedgeRoundRectCallout">
                <a:avLst>
                  <a:gd name="adj1" fmla="val -38039"/>
                  <a:gd name="adj2" fmla="val 102192"/>
                  <a:gd name="adj3" fmla="val 16667"/>
                </a:avLst>
              </a:prstGeom>
              <a:solidFill>
                <a:schemeClr val="accent4">
                  <a:lumMod val="20000"/>
                  <a:lumOff val="8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solidFill>
                      <a:schemeClr val="tx1"/>
                    </a:solidFill>
                    <a:latin typeface="HGP創英角ｺﾞｼｯｸUB" panose="020B0900000000000000" pitchFamily="50" charset="-128"/>
                    <a:ea typeface="HGP創英角ｺﾞｼｯｸUB" panose="020B0900000000000000" pitchFamily="50" charset="-128"/>
                  </a:rPr>
                  <a:t>へこむ</a:t>
                </a:r>
              </a:p>
            </p:txBody>
          </p:sp>
        </p:grpSp>
        <p:cxnSp>
          <p:nvCxnSpPr>
            <p:cNvPr id="111" name="直線矢印コネクタ 110">
              <a:extLst>
                <a:ext uri="{FF2B5EF4-FFF2-40B4-BE49-F238E27FC236}">
                  <a16:creationId xmlns:a16="http://schemas.microsoft.com/office/drawing/2014/main" id="{B8383C39-1565-4825-8A8F-0E54D528DCA2}"/>
                </a:ext>
              </a:extLst>
            </p:cNvPr>
            <p:cNvCxnSpPr/>
            <p:nvPr/>
          </p:nvCxnSpPr>
          <p:spPr>
            <a:xfrm flipH="1">
              <a:off x="6265847" y="5351377"/>
              <a:ext cx="2255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サブタイトル 2">
              <a:extLst>
                <a:ext uri="{FF2B5EF4-FFF2-40B4-BE49-F238E27FC236}">
                  <a16:creationId xmlns:a16="http://schemas.microsoft.com/office/drawing/2014/main" id="{2CD89772-E10D-4FEA-B2E8-7D6D6E4BB8B6}"/>
                </a:ext>
              </a:extLst>
            </p:cNvPr>
            <p:cNvSpPr txBox="1">
              <a:spLocks/>
            </p:cNvSpPr>
            <p:nvPr/>
          </p:nvSpPr>
          <p:spPr>
            <a:xfrm>
              <a:off x="6431350" y="5219360"/>
              <a:ext cx="720997" cy="246221"/>
            </a:xfrm>
            <a:prstGeom prst="rect">
              <a:avLst/>
            </a:prstGeom>
            <a:effectLst>
              <a:glow rad="127000">
                <a:srgbClr val="FCFF93"/>
              </a:glow>
            </a:effectLst>
          </p:spPr>
          <p:txBody>
            <a:bodyPr>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chemeClr val="tx1"/>
                  </a:solidFill>
                  <a:latin typeface="HGP創英角ﾎﾟｯﾌﾟ体" panose="040B0A00000000000000" pitchFamily="50" charset="-128"/>
                  <a:ea typeface="HGP創英角ﾎﾟｯﾌﾟ体" panose="040B0A00000000000000" pitchFamily="50" charset="-128"/>
                </a:rPr>
                <a:t>水を吸う</a:t>
              </a:r>
              <a:endParaRPr lang="en-US" altLang="ja-JP" sz="10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28" name="曲折矢印 27">
            <a:extLst>
              <a:ext uri="{FF2B5EF4-FFF2-40B4-BE49-F238E27FC236}">
                <a16:creationId xmlns:a16="http://schemas.microsoft.com/office/drawing/2014/main" id="{E498DD02-CF8C-44D7-A803-3AF96E1D58B5}"/>
              </a:ext>
            </a:extLst>
          </p:cNvPr>
          <p:cNvSpPr/>
          <p:nvPr/>
        </p:nvSpPr>
        <p:spPr>
          <a:xfrm rot="16200000">
            <a:off x="4822031" y="4677570"/>
            <a:ext cx="523875" cy="360362"/>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121" name="曲折矢印 120">
            <a:extLst>
              <a:ext uri="{FF2B5EF4-FFF2-40B4-BE49-F238E27FC236}">
                <a16:creationId xmlns:a16="http://schemas.microsoft.com/office/drawing/2014/main" id="{EBC99F6F-F474-46AA-8516-B876C2B57AB5}"/>
              </a:ext>
            </a:extLst>
          </p:cNvPr>
          <p:cNvSpPr/>
          <p:nvPr/>
        </p:nvSpPr>
        <p:spPr>
          <a:xfrm rot="10800000">
            <a:off x="6534150" y="4600575"/>
            <a:ext cx="355600" cy="571500"/>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122" name="サブタイトル 2">
            <a:extLst>
              <a:ext uri="{FF2B5EF4-FFF2-40B4-BE49-F238E27FC236}">
                <a16:creationId xmlns:a16="http://schemas.microsoft.com/office/drawing/2014/main" id="{4255CFF2-B2D4-4D11-BB39-19A483A55DFC}"/>
              </a:ext>
            </a:extLst>
          </p:cNvPr>
          <p:cNvSpPr txBox="1">
            <a:spLocks/>
          </p:cNvSpPr>
          <p:nvPr/>
        </p:nvSpPr>
        <p:spPr>
          <a:xfrm>
            <a:off x="5134424" y="3833400"/>
            <a:ext cx="720997" cy="246221"/>
          </a:xfrm>
          <a:prstGeom prst="rect">
            <a:avLst/>
          </a:prstGeom>
          <a:effectLst>
            <a:glow rad="127000">
              <a:srgbClr val="FCFF93"/>
            </a:glow>
          </a:effectLst>
        </p:spPr>
        <p:txBody>
          <a:bodyPr>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chemeClr val="tx1"/>
                </a:solidFill>
                <a:latin typeface="HGP創英角ﾎﾟｯﾌﾟ体" panose="040B0A00000000000000" pitchFamily="50" charset="-128"/>
                <a:ea typeface="HGP創英角ﾎﾟｯﾌﾟ体" panose="040B0A00000000000000" pitchFamily="50" charset="-128"/>
              </a:rPr>
              <a:t>加熱</a:t>
            </a:r>
            <a:endParaRPr lang="en-US" altLang="ja-JP" sz="1000" dirty="0">
              <a:solidFill>
                <a:schemeClr val="tx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593AE6C-0078-4166-8E42-669866187649}"/>
              </a:ext>
            </a:extLst>
          </p:cNvPr>
          <p:cNvSpPr/>
          <p:nvPr/>
        </p:nvSpPr>
        <p:spPr>
          <a:xfrm>
            <a:off x="234373" y="3326606"/>
            <a:ext cx="8640763" cy="2363788"/>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BC3C45C9-DB30-4EF5-AD61-AD1272264A7D}"/>
              </a:ext>
            </a:extLst>
          </p:cNvPr>
          <p:cNvSpPr txBox="1"/>
          <p:nvPr/>
        </p:nvSpPr>
        <p:spPr>
          <a:xfrm>
            <a:off x="1574224" y="2186632"/>
            <a:ext cx="7300912" cy="1200150"/>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車体や風車の組立てを行い、風の力で走る車を製作するモノづくり講座です。ドライバやスパナを使ったネジ締め作業等、工具の使い方を体験することが出来ます。</a:t>
            </a:r>
            <a:endParaRPr lang="en-US" altLang="ja-JP" dirty="0">
              <a:latin typeface="+mn-ea"/>
              <a:ea typeface="+mn-ea"/>
            </a:endParaRPr>
          </a:p>
          <a:p>
            <a:pPr eaLnBrk="1" fontAlgn="auto" hangingPunct="1">
              <a:spcBef>
                <a:spcPts val="0"/>
              </a:spcBef>
              <a:spcAft>
                <a:spcPts val="0"/>
              </a:spcAft>
              <a:defRPr/>
            </a:pPr>
            <a:r>
              <a:rPr lang="ja-JP" altLang="en-US" dirty="0">
                <a:latin typeface="+mn-ea"/>
                <a:ea typeface="+mn-ea"/>
              </a:rPr>
              <a:t>車軸に動力を伝えることにより、車が風に向かって進みます。</a:t>
            </a:r>
          </a:p>
        </p:txBody>
      </p:sp>
      <p:sp>
        <p:nvSpPr>
          <p:cNvPr id="19" name="テキスト ボックス 18">
            <a:extLst>
              <a:ext uri="{FF2B5EF4-FFF2-40B4-BE49-F238E27FC236}">
                <a16:creationId xmlns:a16="http://schemas.microsoft.com/office/drawing/2014/main" id="{FB4F371C-083F-431A-A0E1-B8340D183AA3}"/>
              </a:ext>
            </a:extLst>
          </p:cNvPr>
          <p:cNvSpPr txBox="1"/>
          <p:nvPr/>
        </p:nvSpPr>
        <p:spPr>
          <a:xfrm>
            <a:off x="1622425" y="1776413"/>
            <a:ext cx="5929313"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モノづくり、風の力、動力の伝達、工具の使い方</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F387FDE2-9B18-46A0-A221-82AB0A453D07}"/>
              </a:ext>
            </a:extLst>
          </p:cNvPr>
          <p:cNvSpPr txBox="1"/>
          <p:nvPr/>
        </p:nvSpPr>
        <p:spPr>
          <a:xfrm>
            <a:off x="4572000" y="6165304"/>
            <a:ext cx="4492625"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福崎　宏</a:t>
            </a:r>
          </a:p>
        </p:txBody>
      </p:sp>
      <p:pic>
        <p:nvPicPr>
          <p:cNvPr id="3078" name="図 43" descr="ダイアグラム&#10;&#10;自動的に生成された説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761C98B1-0976-4495-B7DD-BD0E90DF2367}"/>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lang="ja-JP" altLang="en-US" sz="2800" b="1" dirty="0">
                <a:latin typeface="+mn-ea"/>
                <a:ea typeface="+mn-ea"/>
              </a:rPr>
              <a:t>ウインドカーを作ろう（アクリルバージョン）</a:t>
            </a:r>
          </a:p>
        </p:txBody>
      </p:sp>
      <p:sp>
        <p:nvSpPr>
          <p:cNvPr id="35" name="正方形/長方形 34">
            <a:extLst>
              <a:ext uri="{FF2B5EF4-FFF2-40B4-BE49-F238E27FC236}">
                <a16:creationId xmlns:a16="http://schemas.microsoft.com/office/drawing/2014/main" id="{BDBA0B5B-6E02-4967-82DD-D1B45F6AD73B}"/>
              </a:ext>
            </a:extLst>
          </p:cNvPr>
          <p:cNvSpPr/>
          <p:nvPr/>
        </p:nvSpPr>
        <p:spPr>
          <a:xfrm>
            <a:off x="3419872" y="215900"/>
            <a:ext cx="1466850" cy="400050"/>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wrap="none" anchor="b">
            <a:spAutoFit/>
          </a:bodyPr>
          <a:lstStyle/>
          <a:p>
            <a:pPr algn="ctr" eaLnBrk="1" fontAlgn="auto" hangingPunct="1">
              <a:spcBef>
                <a:spcPts val="0"/>
              </a:spcBef>
              <a:spcAft>
                <a:spcPts val="0"/>
              </a:spcAft>
              <a:defRPr/>
            </a:pPr>
            <a:r>
              <a:rPr lang="ja-JP" altLang="en-US" sz="2000" b="1" dirty="0">
                <a:solidFill>
                  <a:schemeClr val="tx1"/>
                </a:solidFill>
                <a:latin typeface="+mn-ea"/>
              </a:rPr>
              <a:t>小学生向け</a:t>
            </a:r>
          </a:p>
        </p:txBody>
      </p:sp>
      <p:sp>
        <p:nvSpPr>
          <p:cNvPr id="2" name="正方形/長方形 1">
            <a:extLst>
              <a:ext uri="{FF2B5EF4-FFF2-40B4-BE49-F238E27FC236}">
                <a16:creationId xmlns:a16="http://schemas.microsoft.com/office/drawing/2014/main" id="{28F23A2C-8525-4C89-8CF1-7277F6A5F57D}"/>
              </a:ext>
            </a:extLst>
          </p:cNvPr>
          <p:cNvSpPr/>
          <p:nvPr/>
        </p:nvSpPr>
        <p:spPr>
          <a:xfrm>
            <a:off x="127000" y="5813425"/>
            <a:ext cx="480536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】1.5</a:t>
            </a:r>
            <a:r>
              <a:rPr lang="ja-JP" altLang="en-US" sz="1400" b="1" dirty="0">
                <a:latin typeface="+mn-ea"/>
                <a:ea typeface="+mn-ea"/>
              </a:rPr>
              <a:t>～</a:t>
            </a:r>
            <a:r>
              <a:rPr lang="en-US" altLang="ja-JP" sz="1400" b="1" dirty="0">
                <a:latin typeface="+mn-ea"/>
                <a:ea typeface="+mn-ea"/>
              </a:rPr>
              <a:t>3</a:t>
            </a:r>
            <a:r>
              <a:rPr lang="ja-JP" altLang="en-US" sz="1400" b="1" dirty="0">
                <a:latin typeface="+mn-ea"/>
                <a:ea typeface="+mn-ea"/>
              </a:rPr>
              <a:t>時間（実施形態により変更可能）</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DC9176AC-7A09-4BC9-90A6-AC7F1BB134CA}"/>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FAE5C4E9-3861-4670-94E0-CCF3EB02FC90}"/>
              </a:ext>
            </a:extLst>
          </p:cNvPr>
          <p:cNvSpPr/>
          <p:nvPr/>
        </p:nvSpPr>
        <p:spPr>
          <a:xfrm>
            <a:off x="251520" y="162123"/>
            <a:ext cx="2983230" cy="510778"/>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wrap="none" anchor="ctr">
            <a:spAutoFit/>
          </a:bodyPr>
          <a:lstStyle/>
          <a:p>
            <a:pPr algn="ctr" eaLnBrk="1" fontAlgn="auto" hangingPunct="1">
              <a:spcBef>
                <a:spcPts val="0"/>
              </a:spcBef>
              <a:spcAft>
                <a:spcPts val="0"/>
              </a:spcAft>
              <a:defRPr/>
            </a:pPr>
            <a:r>
              <a:rPr lang="ja-JP" altLang="en-US" sz="2400" b="1" dirty="0">
                <a:solidFill>
                  <a:schemeClr val="bg1"/>
                </a:solidFill>
                <a:latin typeface="+mn-ea"/>
              </a:rPr>
              <a:t>公開講座・出前授業</a:t>
            </a:r>
          </a:p>
        </p:txBody>
      </p:sp>
      <p:sp>
        <p:nvSpPr>
          <p:cNvPr id="4" name="テキスト ボックス 3">
            <a:extLst>
              <a:ext uri="{FF2B5EF4-FFF2-40B4-BE49-F238E27FC236}">
                <a16:creationId xmlns:a16="http://schemas.microsoft.com/office/drawing/2014/main" id="{B8AF3292-89CE-4F15-BE7C-8753B038FF46}"/>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507583DC-6301-40C5-9A4A-961281130334}"/>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76D0A285-7069-4BC6-A9DF-B218D0AC8D9F}"/>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材料費 一人あたり</a:t>
            </a:r>
            <a:r>
              <a:rPr lang="en-US" altLang="ja-JP" sz="1400" b="1" dirty="0">
                <a:latin typeface="+mn-ea"/>
                <a:ea typeface="+mn-ea"/>
              </a:rPr>
              <a:t>500</a:t>
            </a:r>
            <a:r>
              <a:rPr lang="ja-JP" altLang="en-US" sz="1400" b="1" dirty="0">
                <a:latin typeface="+mn-ea"/>
                <a:ea typeface="+mn-ea"/>
              </a:rPr>
              <a:t>円程度</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62420DE3-1EDC-4E92-97DE-B720CAED984F}"/>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EF03EF6A-B1B5-42F5-9CC5-E13084033742}"/>
              </a:ext>
            </a:extLst>
          </p:cNvPr>
          <p:cNvSpPr txBox="1"/>
          <p:nvPr/>
        </p:nvSpPr>
        <p:spPr>
          <a:xfrm>
            <a:off x="1622425" y="1393825"/>
            <a:ext cx="2031325" cy="369332"/>
          </a:xfrm>
          <a:prstGeom prst="rect">
            <a:avLst/>
          </a:prstGeom>
          <a:noFill/>
        </p:spPr>
        <p:txBody>
          <a:bodyPr wrap="none">
            <a:spAutoFit/>
          </a:bodyPr>
          <a:lstStyle/>
          <a:p>
            <a:pPr eaLnBrk="1" fontAlgn="auto" hangingPunct="1">
              <a:spcBef>
                <a:spcPts val="0"/>
              </a:spcBef>
              <a:spcAft>
                <a:spcPts val="0"/>
              </a:spcAft>
              <a:defRPr/>
            </a:pPr>
            <a:r>
              <a:rPr lang="ja-JP" altLang="en-US" b="1">
                <a:latin typeface="+mn-ea"/>
                <a:ea typeface="+mn-ea"/>
              </a:rPr>
              <a:t>講義・工作</a:t>
            </a:r>
            <a:r>
              <a:rPr lang="ja-JP" altLang="en-US" b="1" dirty="0">
                <a:latin typeface="+mn-ea"/>
                <a:ea typeface="+mn-ea"/>
              </a:rPr>
              <a:t>・</a:t>
            </a:r>
            <a:r>
              <a:rPr lang="ja-JP" altLang="en-US" b="1">
                <a:latin typeface="+mn-ea"/>
                <a:ea typeface="+mn-ea"/>
              </a:rPr>
              <a:t>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80FCB5B4-70E8-40BD-BD82-76DC9BA4FF23}"/>
              </a:ext>
            </a:extLst>
          </p:cNvPr>
          <p:cNvSpPr/>
          <p:nvPr/>
        </p:nvSpPr>
        <p:spPr>
          <a:xfrm>
            <a:off x="112712" y="6051550"/>
            <a:ext cx="2159566" cy="307777"/>
          </a:xfrm>
          <a:prstGeom prst="rect">
            <a:avLst/>
          </a:prstGeom>
        </p:spPr>
        <p:txBody>
          <a:bodyPr wrap="none">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要相談</a:t>
            </a:r>
            <a:endParaRPr lang="en-US" altLang="ja-JP" sz="1400" b="1" dirty="0">
              <a:latin typeface="+mn-ea"/>
              <a:ea typeface="+mn-ea"/>
            </a:endParaRPr>
          </a:p>
        </p:txBody>
      </p:sp>
      <p:sp>
        <p:nvSpPr>
          <p:cNvPr id="96" name="角丸四角形 95"/>
          <p:cNvSpPr/>
          <p:nvPr/>
        </p:nvSpPr>
        <p:spPr>
          <a:xfrm>
            <a:off x="279138" y="3594030"/>
            <a:ext cx="5004000" cy="2049462"/>
          </a:xfrm>
          <a:prstGeom prst="roundRect">
            <a:avLst>
              <a:gd name="adj" fmla="val 5840"/>
            </a:avLst>
          </a:prstGeom>
          <a:solidFill>
            <a:srgbClr val="CC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 name="サブタイトル 2"/>
          <p:cNvSpPr txBox="1">
            <a:spLocks/>
          </p:cNvSpPr>
          <p:nvPr/>
        </p:nvSpPr>
        <p:spPr>
          <a:xfrm>
            <a:off x="1461208" y="4996419"/>
            <a:ext cx="1797287" cy="430887"/>
          </a:xfrm>
          <a:prstGeom prst="rect">
            <a:avLst/>
          </a:prstGeom>
          <a:effectLst>
            <a:glow rad="127000">
              <a:srgbClr val="FCFF93"/>
            </a:glow>
          </a:effectLst>
        </p:spPr>
        <p:txBody>
          <a:bodyPr wrap="none">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・ネジ締めによる車体の組立て</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　（ドライバやスパナを使用）</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78" name="サブタイトル 2"/>
          <p:cNvSpPr txBox="1">
            <a:spLocks/>
          </p:cNvSpPr>
          <p:nvPr/>
        </p:nvSpPr>
        <p:spPr>
          <a:xfrm>
            <a:off x="3707904" y="4938596"/>
            <a:ext cx="638316" cy="430887"/>
          </a:xfrm>
          <a:prstGeom prst="rect">
            <a:avLst/>
          </a:prstGeom>
          <a:effectLst>
            <a:glow rad="127000">
              <a:srgbClr val="FCFF93"/>
            </a:glow>
          </a:effectLst>
        </p:spPr>
        <p:txBody>
          <a:bodyPr wrap="none">
            <a:sp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ﾎﾟｯﾌﾟ体" panose="040B0A00000000000000" pitchFamily="50" charset="-128"/>
                <a:ea typeface="HGP創英角ﾎﾟｯﾌﾟ体" panose="040B0A00000000000000" pitchFamily="50" charset="-128"/>
              </a:rPr>
              <a:t>・</a:t>
            </a: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風車の</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　組立て</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p:txBody>
      </p:sp>
      <p:grpSp>
        <p:nvGrpSpPr>
          <p:cNvPr id="3106" name="グループ化 27"/>
          <p:cNvGrpSpPr>
            <a:grpSpLocks/>
          </p:cNvGrpSpPr>
          <p:nvPr/>
        </p:nvGrpSpPr>
        <p:grpSpPr bwMode="auto">
          <a:xfrm>
            <a:off x="436563" y="3384257"/>
            <a:ext cx="1182687" cy="314325"/>
            <a:chOff x="302815" y="5149193"/>
            <a:chExt cx="1181969" cy="314320"/>
          </a:xfrm>
        </p:grpSpPr>
        <p:sp useBgFill="1">
          <p:nvSpPr>
            <p:cNvPr id="31" name="円/楕円 83"/>
            <p:cNvSpPr/>
            <p:nvPr/>
          </p:nvSpPr>
          <p:spPr>
            <a:xfrm>
              <a:off x="345651" y="5158718"/>
              <a:ext cx="1074086" cy="304795"/>
            </a:xfrm>
            <a:prstGeom prst="ellipse">
              <a:avLst/>
            </a:prstGeom>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28" name="サブタイトル 2"/>
            <p:cNvSpPr txBox="1">
              <a:spLocks/>
            </p:cNvSpPr>
            <p:nvPr/>
          </p:nvSpPr>
          <p:spPr bwMode="auto">
            <a:xfrm>
              <a:off x="302815" y="5149193"/>
              <a:ext cx="1181969" cy="3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20000"/>
                </a:spcBef>
                <a:buFont typeface="Arial" panose="020B0604020202020204" pitchFamily="34" charset="0"/>
                <a:buNone/>
              </a:pPr>
              <a:r>
                <a:rPr lang="ja-JP" altLang="en-US" sz="1400">
                  <a:solidFill>
                    <a:srgbClr val="00B050"/>
                  </a:solidFill>
                  <a:latin typeface="HGP創英角ﾎﾟｯﾌﾟ体" panose="040B0A00000000000000" pitchFamily="50" charset="-128"/>
                  <a:ea typeface="HGP創英角ﾎﾟｯﾌﾟ体" panose="040B0A00000000000000" pitchFamily="50" charset="-128"/>
                </a:rPr>
                <a:t>工作</a:t>
              </a:r>
            </a:p>
          </p:txBody>
        </p:sp>
      </p:grpSp>
      <p:sp>
        <p:nvSpPr>
          <p:cNvPr id="97" name="角丸四角形 96"/>
          <p:cNvSpPr/>
          <p:nvPr/>
        </p:nvSpPr>
        <p:spPr>
          <a:xfrm>
            <a:off x="5328944" y="3598569"/>
            <a:ext cx="3509963" cy="2049463"/>
          </a:xfrm>
          <a:prstGeom prst="roundRect">
            <a:avLst>
              <a:gd name="adj" fmla="val 4190"/>
            </a:avLst>
          </a:prstGeom>
          <a:solidFill>
            <a:srgbClr val="FCFF93"/>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8" name="サブタイトル 2"/>
          <p:cNvSpPr txBox="1">
            <a:spLocks/>
          </p:cNvSpPr>
          <p:nvPr/>
        </p:nvSpPr>
        <p:spPr>
          <a:xfrm>
            <a:off x="6559646" y="4756119"/>
            <a:ext cx="1970461" cy="286847"/>
          </a:xfrm>
          <a:prstGeom prst="rect">
            <a:avLst/>
          </a:prstGeom>
          <a:effectLst>
            <a:glow rad="127000">
              <a:srgbClr val="FCFF93"/>
            </a:glow>
          </a:effectLst>
        </p:spPr>
        <p:txBody>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・風車から車軸への動力伝達有り</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p:txBody>
      </p:sp>
      <p:grpSp>
        <p:nvGrpSpPr>
          <p:cNvPr id="3113" name="グループ化 78"/>
          <p:cNvGrpSpPr>
            <a:grpSpLocks/>
          </p:cNvGrpSpPr>
          <p:nvPr/>
        </p:nvGrpSpPr>
        <p:grpSpPr bwMode="auto">
          <a:xfrm>
            <a:off x="5513094" y="3384257"/>
            <a:ext cx="1182688" cy="314325"/>
            <a:chOff x="302815" y="5149193"/>
            <a:chExt cx="1181969" cy="314320"/>
          </a:xfrm>
        </p:grpSpPr>
        <p:sp useBgFill="1">
          <p:nvSpPr>
            <p:cNvPr id="80" name="円/楕円 83"/>
            <p:cNvSpPr/>
            <p:nvPr/>
          </p:nvSpPr>
          <p:spPr>
            <a:xfrm>
              <a:off x="345652" y="5158718"/>
              <a:ext cx="1074084" cy="304795"/>
            </a:xfrm>
            <a:prstGeom prst="ellipse">
              <a:avLst/>
            </a:prstGeom>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26" name="サブタイトル 2"/>
            <p:cNvSpPr txBox="1">
              <a:spLocks/>
            </p:cNvSpPr>
            <p:nvPr/>
          </p:nvSpPr>
          <p:spPr bwMode="auto">
            <a:xfrm>
              <a:off x="302815" y="5149193"/>
              <a:ext cx="1181969" cy="3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20000"/>
                </a:spcBef>
                <a:buFont typeface="Arial" panose="020B0604020202020204" pitchFamily="34" charset="0"/>
                <a:buNone/>
              </a:pPr>
              <a:r>
                <a:rPr lang="ja-JP" altLang="en-US" sz="1400">
                  <a:solidFill>
                    <a:srgbClr val="00B050"/>
                  </a:solidFill>
                  <a:latin typeface="HGP創英角ﾎﾟｯﾌﾟ体" panose="040B0A00000000000000" pitchFamily="50" charset="-128"/>
                  <a:ea typeface="HGP創英角ﾎﾟｯﾌﾟ体" panose="040B0A00000000000000" pitchFamily="50" charset="-128"/>
                </a:rPr>
                <a:t>動作</a:t>
              </a:r>
            </a:p>
          </p:txBody>
        </p:sp>
      </p:grpSp>
      <p:sp>
        <p:nvSpPr>
          <p:cNvPr id="99" name="正方形/長方形 98"/>
          <p:cNvSpPr>
            <a:spLocks noChangeArrowheads="1"/>
          </p:cNvSpPr>
          <p:nvPr/>
        </p:nvSpPr>
        <p:spPr bwMode="auto">
          <a:xfrm>
            <a:off x="8002588" y="5075238"/>
            <a:ext cx="908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FF0000"/>
                </a:solidFill>
                <a:latin typeface="HGP創英角ｺﾞｼｯｸUB" panose="020B0900000000000000" pitchFamily="50" charset="-128"/>
                <a:ea typeface="HGP創英角ｺﾞｼｯｸUB" panose="020B0900000000000000" pitchFamily="50" charset="-128"/>
              </a:rPr>
              <a:t>風に向かって前に進む</a:t>
            </a:r>
            <a:endParaRPr lang="en-US" altLang="ja-JP" sz="1000" b="1">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3115" name="図 9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3865" y="5032375"/>
            <a:ext cx="4556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 name="グループ化 100"/>
          <p:cNvGrpSpPr/>
          <p:nvPr/>
        </p:nvGrpSpPr>
        <p:grpSpPr>
          <a:xfrm>
            <a:off x="7164288" y="4986223"/>
            <a:ext cx="506643" cy="470924"/>
            <a:chOff x="8314630" y="1213039"/>
            <a:chExt cx="2926647" cy="2720318"/>
          </a:xfrm>
          <a:scene3d>
            <a:camera prst="orthographicFront">
              <a:rot lat="0" lon="10800000" rev="0"/>
            </a:camera>
            <a:lightRig rig="threePt" dir="t"/>
          </a:scene3d>
        </p:grpSpPr>
        <p:sp>
          <p:nvSpPr>
            <p:cNvPr id="102" name="正方形/長方形 101"/>
            <p:cNvSpPr/>
            <p:nvPr/>
          </p:nvSpPr>
          <p:spPr>
            <a:xfrm>
              <a:off x="8512744" y="3212749"/>
              <a:ext cx="2064111" cy="243319"/>
            </a:xfrm>
            <a:prstGeom prst="rect">
              <a:avLst/>
            </a:pr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楕円 102"/>
            <p:cNvSpPr/>
            <p:nvPr/>
          </p:nvSpPr>
          <p:spPr>
            <a:xfrm>
              <a:off x="8324792" y="3342393"/>
              <a:ext cx="590963" cy="590964"/>
            </a:xfrm>
            <a:prstGeom prst="ellipse">
              <a:avLst/>
            </a:pr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楕円 103"/>
            <p:cNvSpPr/>
            <p:nvPr/>
          </p:nvSpPr>
          <p:spPr>
            <a:xfrm>
              <a:off x="10182871" y="3342388"/>
              <a:ext cx="590963" cy="590964"/>
            </a:xfrm>
            <a:prstGeom prst="ellipse">
              <a:avLst/>
            </a:pr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柱 104"/>
            <p:cNvSpPr/>
            <p:nvPr/>
          </p:nvSpPr>
          <p:spPr>
            <a:xfrm rot="4114004">
              <a:off x="9754505" y="1180107"/>
              <a:ext cx="46898" cy="2926647"/>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二等辺三角形 105"/>
            <p:cNvSpPr/>
            <p:nvPr/>
          </p:nvSpPr>
          <p:spPr>
            <a:xfrm rot="4079934">
              <a:off x="9813737" y="2013966"/>
              <a:ext cx="2004040" cy="402186"/>
            </a:xfrm>
            <a:prstGeom prst="triangle">
              <a:avLst>
                <a:gd name="adj" fmla="val 51592"/>
              </a:avLst>
            </a:prstGeom>
            <a:solidFill>
              <a:srgbClr val="66FF66"/>
            </a:solidFill>
            <a:ln w="254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台形 42"/>
            <p:cNvSpPr/>
            <p:nvPr/>
          </p:nvSpPr>
          <p:spPr>
            <a:xfrm>
              <a:off x="8863233" y="2404778"/>
              <a:ext cx="1161767" cy="804967"/>
            </a:xfrm>
            <a:custGeom>
              <a:avLst/>
              <a:gdLst>
                <a:gd name="connsiteX0" fmla="*/ 0 w 424678"/>
                <a:gd name="connsiteY0" fmla="*/ 258136 h 258136"/>
                <a:gd name="connsiteX1" fmla="*/ 64534 w 424678"/>
                <a:gd name="connsiteY1" fmla="*/ 0 h 258136"/>
                <a:gd name="connsiteX2" fmla="*/ 360144 w 424678"/>
                <a:gd name="connsiteY2" fmla="*/ 0 h 258136"/>
                <a:gd name="connsiteX3" fmla="*/ 424678 w 424678"/>
                <a:gd name="connsiteY3" fmla="*/ 258136 h 258136"/>
                <a:gd name="connsiteX4" fmla="*/ 0 w 424678"/>
                <a:gd name="connsiteY4" fmla="*/ 258136 h 258136"/>
                <a:gd name="connsiteX0" fmla="*/ 0 w 424678"/>
                <a:gd name="connsiteY0" fmla="*/ 258136 h 258136"/>
                <a:gd name="connsiteX1" fmla="*/ 40721 w 424678"/>
                <a:gd name="connsiteY1" fmla="*/ 128587 h 258136"/>
                <a:gd name="connsiteX2" fmla="*/ 360144 w 424678"/>
                <a:gd name="connsiteY2" fmla="*/ 0 h 258136"/>
                <a:gd name="connsiteX3" fmla="*/ 424678 w 424678"/>
                <a:gd name="connsiteY3" fmla="*/ 258136 h 258136"/>
                <a:gd name="connsiteX4" fmla="*/ 0 w 424678"/>
                <a:gd name="connsiteY4" fmla="*/ 258136 h 25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78" h="258136">
                  <a:moveTo>
                    <a:pt x="0" y="258136"/>
                  </a:moveTo>
                  <a:lnTo>
                    <a:pt x="40721" y="128587"/>
                  </a:lnTo>
                  <a:lnTo>
                    <a:pt x="360144" y="0"/>
                  </a:lnTo>
                  <a:lnTo>
                    <a:pt x="424678" y="258136"/>
                  </a:lnTo>
                  <a:lnTo>
                    <a:pt x="0" y="258136"/>
                  </a:lnTo>
                  <a:close/>
                </a:path>
              </a:pathLst>
            </a:cu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08" name="右矢印 107"/>
          <p:cNvSpPr>
            <a:spLocks noChangeAspect="1"/>
          </p:cNvSpPr>
          <p:nvPr/>
        </p:nvSpPr>
        <p:spPr>
          <a:xfrm rot="10800000">
            <a:off x="7817124" y="5221288"/>
            <a:ext cx="144463" cy="134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 name="サブタイトル 2"/>
          <p:cNvSpPr txBox="1">
            <a:spLocks/>
          </p:cNvSpPr>
          <p:nvPr/>
        </p:nvSpPr>
        <p:spPr>
          <a:xfrm>
            <a:off x="6561979" y="3789040"/>
            <a:ext cx="1970461" cy="286847"/>
          </a:xfrm>
          <a:prstGeom prst="rect">
            <a:avLst/>
          </a:prstGeom>
          <a:effectLst>
            <a:glow rad="127000">
              <a:srgbClr val="FCFF93"/>
            </a:glow>
          </a:effectLst>
        </p:spPr>
        <p:txBody>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ja-JP" altLang="en-US" sz="1000" dirty="0">
                <a:solidFill>
                  <a:srgbClr val="00B050"/>
                </a:solidFill>
                <a:latin typeface="HGP創英角ｺﾞｼｯｸUB" panose="020B0900000000000000" pitchFamily="50" charset="-128"/>
                <a:ea typeface="HGP創英角ｺﾞｼｯｸUB" panose="020B0900000000000000" pitchFamily="50" charset="-128"/>
              </a:rPr>
              <a:t>・風車から車軸への動力伝達無し</a:t>
            </a:r>
            <a:endParaRPr lang="en-US" altLang="ja-JP" sz="10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10" name="正方形/長方形 109"/>
          <p:cNvSpPr>
            <a:spLocks noChangeArrowheads="1"/>
          </p:cNvSpPr>
          <p:nvPr/>
        </p:nvSpPr>
        <p:spPr bwMode="auto">
          <a:xfrm>
            <a:off x="8002588" y="4005064"/>
            <a:ext cx="908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dirty="0">
                <a:solidFill>
                  <a:srgbClr val="FF0000"/>
                </a:solidFill>
                <a:latin typeface="HGP創英角ｺﾞｼｯｸUB" panose="020B0900000000000000" pitchFamily="50" charset="-128"/>
                <a:ea typeface="HGP創英角ｺﾞｼｯｸUB" panose="020B0900000000000000" pitchFamily="50" charset="-128"/>
              </a:rPr>
              <a:t>動かない</a:t>
            </a:r>
            <a:endParaRPr lang="en-US" altLang="ja-JP" sz="1000" b="1"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000" b="1" dirty="0">
                <a:solidFill>
                  <a:srgbClr val="FF0000"/>
                </a:solidFill>
                <a:latin typeface="HGP創英角ｺﾞｼｯｸUB" panose="020B0900000000000000" pitchFamily="50" charset="-128"/>
                <a:ea typeface="HGP創英角ｺﾞｼｯｸUB" panose="020B0900000000000000" pitchFamily="50" charset="-128"/>
              </a:rPr>
              <a:t>もしくは</a:t>
            </a:r>
            <a:endParaRPr lang="en-US" altLang="ja-JP" sz="1000" b="1"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000" b="1" dirty="0">
                <a:solidFill>
                  <a:srgbClr val="FF0000"/>
                </a:solidFill>
                <a:latin typeface="HGP創英角ｺﾞｼｯｸUB" panose="020B0900000000000000" pitchFamily="50" charset="-128"/>
                <a:ea typeface="HGP創英角ｺﾞｼｯｸUB" panose="020B0900000000000000" pitchFamily="50" charset="-128"/>
              </a:rPr>
              <a:t>風におされて後ろに進む</a:t>
            </a:r>
            <a:endParaRPr lang="en-US" altLang="ja-JP" sz="1000" b="1"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3122" name="図 1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6802" y="4065588"/>
            <a:ext cx="4556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 name="グループ化 111"/>
          <p:cNvGrpSpPr/>
          <p:nvPr/>
        </p:nvGrpSpPr>
        <p:grpSpPr>
          <a:xfrm>
            <a:off x="7161701" y="4019144"/>
            <a:ext cx="506643" cy="470924"/>
            <a:chOff x="8314630" y="1213039"/>
            <a:chExt cx="2926647" cy="2720318"/>
          </a:xfrm>
          <a:scene3d>
            <a:camera prst="orthographicFront">
              <a:rot lat="0" lon="10800000" rev="0"/>
            </a:camera>
            <a:lightRig rig="threePt" dir="t"/>
          </a:scene3d>
        </p:grpSpPr>
        <p:sp>
          <p:nvSpPr>
            <p:cNvPr id="113" name="正方形/長方形 112"/>
            <p:cNvSpPr/>
            <p:nvPr/>
          </p:nvSpPr>
          <p:spPr>
            <a:xfrm>
              <a:off x="8512744" y="3212749"/>
              <a:ext cx="2064111" cy="243319"/>
            </a:xfrm>
            <a:prstGeom prst="rect">
              <a:avLst/>
            </a:pr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4" name="楕円 113"/>
            <p:cNvSpPr/>
            <p:nvPr/>
          </p:nvSpPr>
          <p:spPr>
            <a:xfrm>
              <a:off x="8324792" y="3342393"/>
              <a:ext cx="590963" cy="590964"/>
            </a:xfrm>
            <a:prstGeom prst="ellipse">
              <a:avLst/>
            </a:pr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 name="楕円 114"/>
            <p:cNvSpPr/>
            <p:nvPr/>
          </p:nvSpPr>
          <p:spPr>
            <a:xfrm>
              <a:off x="10182871" y="3342388"/>
              <a:ext cx="590963" cy="590964"/>
            </a:xfrm>
            <a:prstGeom prst="ellipse">
              <a:avLst/>
            </a:pr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 name="円柱 115"/>
            <p:cNvSpPr/>
            <p:nvPr/>
          </p:nvSpPr>
          <p:spPr>
            <a:xfrm rot="4114004">
              <a:off x="9754505" y="1180107"/>
              <a:ext cx="46898" cy="2926647"/>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7" name="二等辺三角形 116"/>
            <p:cNvSpPr/>
            <p:nvPr/>
          </p:nvSpPr>
          <p:spPr>
            <a:xfrm rot="4079934">
              <a:off x="9813737" y="2013966"/>
              <a:ext cx="2004040" cy="402186"/>
            </a:xfrm>
            <a:prstGeom prst="triangle">
              <a:avLst>
                <a:gd name="adj" fmla="val 51592"/>
              </a:avLst>
            </a:prstGeom>
            <a:solidFill>
              <a:srgbClr val="66FF66"/>
            </a:solidFill>
            <a:ln w="254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8" name="台形 42"/>
            <p:cNvSpPr/>
            <p:nvPr/>
          </p:nvSpPr>
          <p:spPr>
            <a:xfrm>
              <a:off x="8863233" y="2404778"/>
              <a:ext cx="1161767" cy="804967"/>
            </a:xfrm>
            <a:custGeom>
              <a:avLst/>
              <a:gdLst>
                <a:gd name="connsiteX0" fmla="*/ 0 w 424678"/>
                <a:gd name="connsiteY0" fmla="*/ 258136 h 258136"/>
                <a:gd name="connsiteX1" fmla="*/ 64534 w 424678"/>
                <a:gd name="connsiteY1" fmla="*/ 0 h 258136"/>
                <a:gd name="connsiteX2" fmla="*/ 360144 w 424678"/>
                <a:gd name="connsiteY2" fmla="*/ 0 h 258136"/>
                <a:gd name="connsiteX3" fmla="*/ 424678 w 424678"/>
                <a:gd name="connsiteY3" fmla="*/ 258136 h 258136"/>
                <a:gd name="connsiteX4" fmla="*/ 0 w 424678"/>
                <a:gd name="connsiteY4" fmla="*/ 258136 h 258136"/>
                <a:gd name="connsiteX0" fmla="*/ 0 w 424678"/>
                <a:gd name="connsiteY0" fmla="*/ 258136 h 258136"/>
                <a:gd name="connsiteX1" fmla="*/ 40721 w 424678"/>
                <a:gd name="connsiteY1" fmla="*/ 128587 h 258136"/>
                <a:gd name="connsiteX2" fmla="*/ 360144 w 424678"/>
                <a:gd name="connsiteY2" fmla="*/ 0 h 258136"/>
                <a:gd name="connsiteX3" fmla="*/ 424678 w 424678"/>
                <a:gd name="connsiteY3" fmla="*/ 258136 h 258136"/>
                <a:gd name="connsiteX4" fmla="*/ 0 w 424678"/>
                <a:gd name="connsiteY4" fmla="*/ 258136 h 25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78" h="258136">
                  <a:moveTo>
                    <a:pt x="0" y="258136"/>
                  </a:moveTo>
                  <a:lnTo>
                    <a:pt x="40721" y="128587"/>
                  </a:lnTo>
                  <a:lnTo>
                    <a:pt x="360144" y="0"/>
                  </a:lnTo>
                  <a:lnTo>
                    <a:pt x="424678" y="258136"/>
                  </a:lnTo>
                  <a:lnTo>
                    <a:pt x="0" y="258136"/>
                  </a:lnTo>
                  <a:close/>
                </a:path>
              </a:pathLst>
            </a:custGeom>
            <a:solidFill>
              <a:srgbClr val="00FF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19" name="右矢印 118"/>
          <p:cNvSpPr>
            <a:spLocks noChangeAspect="1"/>
          </p:cNvSpPr>
          <p:nvPr/>
        </p:nvSpPr>
        <p:spPr>
          <a:xfrm>
            <a:off x="7816676" y="4254500"/>
            <a:ext cx="144463" cy="134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504" y="763082"/>
            <a:ext cx="1440000" cy="1297766"/>
          </a:xfrm>
          <a:prstGeom prst="rect">
            <a:avLst/>
          </a:prstGeom>
          <a:effectLst>
            <a:softEdge rad="25400"/>
          </a:effectLst>
        </p:spPr>
      </p:pic>
      <p:pic>
        <p:nvPicPr>
          <p:cNvPr id="79" name="図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0758" y="3789040"/>
            <a:ext cx="1502970" cy="1121482"/>
          </a:xfrm>
          <a:prstGeom prst="rect">
            <a:avLst/>
          </a:prstGeom>
          <a:effectLst>
            <a:softEdge rad="25400"/>
          </a:effectLst>
        </p:spPr>
      </p:pic>
      <p:sp>
        <p:nvSpPr>
          <p:cNvPr id="83" name="環状矢印 82"/>
          <p:cNvSpPr/>
          <p:nvPr/>
        </p:nvSpPr>
        <p:spPr>
          <a:xfrm rot="7946030">
            <a:off x="3106916" y="4138609"/>
            <a:ext cx="590607" cy="610461"/>
          </a:xfrm>
          <a:prstGeom prst="circular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4" name="グループ化 83"/>
          <p:cNvGrpSpPr/>
          <p:nvPr/>
        </p:nvGrpSpPr>
        <p:grpSpPr>
          <a:xfrm>
            <a:off x="395536" y="3832922"/>
            <a:ext cx="2102499" cy="1016407"/>
            <a:chOff x="1951903" y="2682255"/>
            <a:chExt cx="5112000" cy="2471283"/>
          </a:xfrm>
        </p:grpSpPr>
        <p:grpSp>
          <p:nvGrpSpPr>
            <p:cNvPr id="85" name="グループ化 84"/>
            <p:cNvGrpSpPr/>
            <p:nvPr/>
          </p:nvGrpSpPr>
          <p:grpSpPr>
            <a:xfrm>
              <a:off x="1951903" y="2682255"/>
              <a:ext cx="5112000" cy="2471283"/>
              <a:chOff x="1951903" y="2583935"/>
              <a:chExt cx="5112000" cy="2471283"/>
            </a:xfrm>
          </p:grpSpPr>
          <p:pic>
            <p:nvPicPr>
              <p:cNvPr id="92" name="図 91"/>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51903" y="2980089"/>
                <a:ext cx="5112000" cy="2075129"/>
              </a:xfrm>
              <a:prstGeom prst="rect">
                <a:avLst/>
              </a:prstGeom>
              <a:effectLst>
                <a:softEdge rad="25400"/>
              </a:effectLst>
            </p:spPr>
          </p:pic>
          <p:sp>
            <p:nvSpPr>
              <p:cNvPr id="93" name="環状矢印 92"/>
              <p:cNvSpPr>
                <a:spLocks noChangeAspect="1"/>
              </p:cNvSpPr>
              <p:nvPr/>
            </p:nvSpPr>
            <p:spPr>
              <a:xfrm rot="20820000">
                <a:off x="4374963" y="2583935"/>
                <a:ext cx="975219" cy="1007999"/>
              </a:xfrm>
              <a:prstGeom prst="circular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94" name="図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355238">
                <a:off x="5533446" y="3193117"/>
                <a:ext cx="1326961" cy="1368000"/>
              </a:xfrm>
              <a:prstGeom prst="rect">
                <a:avLst/>
              </a:prstGeom>
            </p:spPr>
          </p:pic>
          <p:sp>
            <p:nvSpPr>
              <p:cNvPr id="134" name="楕円 133"/>
              <p:cNvSpPr>
                <a:spLocks noChangeAspect="1"/>
              </p:cNvSpPr>
              <p:nvPr/>
            </p:nvSpPr>
            <p:spPr>
              <a:xfrm>
                <a:off x="4654614" y="2997832"/>
                <a:ext cx="504000" cy="5040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134"/>
              <p:cNvSpPr>
                <a:spLocks noChangeAspect="1"/>
              </p:cNvSpPr>
              <p:nvPr/>
            </p:nvSpPr>
            <p:spPr>
              <a:xfrm>
                <a:off x="3203023" y="3521121"/>
                <a:ext cx="504000" cy="5040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環状矢印 135"/>
              <p:cNvSpPr>
                <a:spLocks noChangeAspect="1"/>
              </p:cNvSpPr>
              <p:nvPr/>
            </p:nvSpPr>
            <p:spPr>
              <a:xfrm rot="20846197">
                <a:off x="2889301" y="3067173"/>
                <a:ext cx="975219" cy="1008000"/>
              </a:xfrm>
              <a:prstGeom prst="circular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6" name="グループ化 85"/>
            <p:cNvGrpSpPr/>
            <p:nvPr/>
          </p:nvGrpSpPr>
          <p:grpSpPr>
            <a:xfrm>
              <a:off x="4746193" y="3186253"/>
              <a:ext cx="328472" cy="328472"/>
              <a:chOff x="4746193" y="3186253"/>
              <a:chExt cx="328472" cy="328472"/>
            </a:xfrm>
          </p:grpSpPr>
          <p:sp>
            <p:nvSpPr>
              <p:cNvPr id="90" name="楕円 89"/>
              <p:cNvSpPr/>
              <p:nvPr/>
            </p:nvSpPr>
            <p:spPr>
              <a:xfrm>
                <a:off x="4746193" y="3186253"/>
                <a:ext cx="328472" cy="32847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十字形 90"/>
              <p:cNvSpPr/>
              <p:nvPr/>
            </p:nvSpPr>
            <p:spPr>
              <a:xfrm rot="19532190">
                <a:off x="4817540" y="3254106"/>
                <a:ext cx="184621" cy="190944"/>
              </a:xfrm>
              <a:prstGeom prst="plus">
                <a:avLst>
                  <a:gd name="adj" fmla="val 3543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グループ化 86"/>
            <p:cNvGrpSpPr/>
            <p:nvPr/>
          </p:nvGrpSpPr>
          <p:grpSpPr>
            <a:xfrm>
              <a:off x="3292200" y="3714348"/>
              <a:ext cx="328472" cy="328472"/>
              <a:chOff x="4746193" y="3186253"/>
              <a:chExt cx="328472" cy="328472"/>
            </a:xfrm>
          </p:grpSpPr>
          <p:sp>
            <p:nvSpPr>
              <p:cNvPr id="88" name="楕円 87"/>
              <p:cNvSpPr/>
              <p:nvPr/>
            </p:nvSpPr>
            <p:spPr>
              <a:xfrm>
                <a:off x="4746193" y="3186253"/>
                <a:ext cx="328472" cy="32847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十字形 88"/>
              <p:cNvSpPr/>
              <p:nvPr/>
            </p:nvSpPr>
            <p:spPr>
              <a:xfrm rot="19532190">
                <a:off x="4817540" y="3254106"/>
                <a:ext cx="184621" cy="190944"/>
              </a:xfrm>
              <a:prstGeom prst="plus">
                <a:avLst>
                  <a:gd name="adj" fmla="val 3543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37" name="グループ化 136"/>
          <p:cNvGrpSpPr/>
          <p:nvPr/>
        </p:nvGrpSpPr>
        <p:grpSpPr>
          <a:xfrm>
            <a:off x="4281164" y="3666783"/>
            <a:ext cx="888319" cy="914345"/>
            <a:chOff x="6621123" y="2979271"/>
            <a:chExt cx="3147778" cy="3240000"/>
          </a:xfrm>
        </p:grpSpPr>
        <p:pic>
          <p:nvPicPr>
            <p:cNvPr id="138" name="図 137"/>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621123" y="2979271"/>
              <a:ext cx="3147778" cy="3240000"/>
            </a:xfrm>
            <a:prstGeom prst="rect">
              <a:avLst/>
            </a:prstGeom>
            <a:effectLst>
              <a:softEdge rad="25400"/>
            </a:effectLst>
          </p:spPr>
        </p:pic>
        <p:sp>
          <p:nvSpPr>
            <p:cNvPr id="139" name="楕円 138"/>
            <p:cNvSpPr>
              <a:spLocks noChangeAspect="1"/>
            </p:cNvSpPr>
            <p:nvPr/>
          </p:nvSpPr>
          <p:spPr>
            <a:xfrm>
              <a:off x="6844387" y="5025550"/>
              <a:ext cx="132269" cy="13041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楕円 139"/>
            <p:cNvSpPr>
              <a:spLocks noChangeAspect="1"/>
            </p:cNvSpPr>
            <p:nvPr/>
          </p:nvSpPr>
          <p:spPr>
            <a:xfrm>
              <a:off x="7322390" y="3115891"/>
              <a:ext cx="130411" cy="12858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楕円 140"/>
            <p:cNvSpPr>
              <a:spLocks noChangeAspect="1"/>
            </p:cNvSpPr>
            <p:nvPr/>
          </p:nvSpPr>
          <p:spPr>
            <a:xfrm>
              <a:off x="9427818" y="3569674"/>
              <a:ext cx="132269" cy="13041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楕円 141"/>
            <p:cNvSpPr>
              <a:spLocks noChangeAspect="1"/>
            </p:cNvSpPr>
            <p:nvPr/>
          </p:nvSpPr>
          <p:spPr>
            <a:xfrm>
              <a:off x="8635470" y="5887208"/>
              <a:ext cx="132269" cy="13041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3" name="下カーブ矢印 142"/>
          <p:cNvSpPr/>
          <p:nvPr/>
        </p:nvSpPr>
        <p:spPr>
          <a:xfrm rot="18735693">
            <a:off x="4149252" y="4024484"/>
            <a:ext cx="302572" cy="180724"/>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4" name="図 143"/>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70271" y="4570665"/>
            <a:ext cx="908303" cy="1080000"/>
          </a:xfrm>
          <a:prstGeom prst="rect">
            <a:avLst/>
          </a:prstGeom>
          <a:effectLst>
            <a:softEdge rad="25400"/>
          </a:effectLst>
        </p:spPr>
      </p:pic>
      <p:pic>
        <p:nvPicPr>
          <p:cNvPr id="149" name="図 148"/>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5377138" y="3717031"/>
            <a:ext cx="1224136" cy="1008113"/>
          </a:xfrm>
          <a:prstGeom prst="rect">
            <a:avLst/>
          </a:prstGeom>
          <a:effectLst>
            <a:softEdge rad="25400"/>
          </a:effectLst>
        </p:spPr>
      </p:pic>
      <p:pic>
        <p:nvPicPr>
          <p:cNvPr id="3" name="図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83140" y="4775171"/>
            <a:ext cx="1213209" cy="798645"/>
          </a:xfrm>
          <a:prstGeom prst="rect">
            <a:avLst/>
          </a:prstGeom>
        </p:spPr>
      </p:pic>
    </p:spTree>
    <p:extLst>
      <p:ext uri="{BB962C8B-B14F-4D97-AF65-F5344CB8AC3E}">
        <p14:creationId xmlns:p14="http://schemas.microsoft.com/office/powerpoint/2010/main" val="406089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1.25E-6 3.33333E-6 L 0.25 3.33333E-6 " pathEditMode="relative" rAng="0" ptsTypes="AA">
                                      <p:cBhvr>
                                        <p:cTn id="6" dur="2000" fill="hold"/>
                                        <p:tgtEl>
                                          <p:spTgt spid="101"/>
                                        </p:tgtEl>
                                        <p:attrNameLst>
                                          <p:attrName>ppt_x</p:attrName>
                                          <p:attrName>ppt_y</p:attrName>
                                        </p:attrNameLst>
                                      </p:cBhvr>
                                      <p:rCtr x="12500" y="0"/>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childTnLst>
                          </p:cTn>
                        </p:par>
                        <p:par>
                          <p:cTn id="11" fill="hold" nodeType="afterGroup">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500"/>
                                        <p:tgtEl>
                                          <p:spTgt spid="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3" presetClass="path" presetSubtype="0" accel="50000" decel="50000" fill="hold" nodeType="clickEffect">
                                  <p:stCondLst>
                                    <p:cond delay="0"/>
                                  </p:stCondLst>
                                  <p:childTnLst>
                                    <p:animMotion origin="layout" path="M -1.25E-6 3.33333E-6 L 0.25 3.33333E-6 " pathEditMode="relative" rAng="0" ptsTypes="AA">
                                      <p:cBhvr>
                                        <p:cTn id="18" dur="2000" fill="hold"/>
                                        <p:tgtEl>
                                          <p:spTgt spid="112"/>
                                        </p:tgtEl>
                                        <p:attrNameLst>
                                          <p:attrName>ppt_x</p:attrName>
                                          <p:attrName>ppt_y</p:attrName>
                                        </p:attrNameLst>
                                      </p:cBhvr>
                                      <p:rCtr x="12500" y="0"/>
                                    </p:animMotion>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500"/>
                                        <p:tgtEl>
                                          <p:spTgt spid="119"/>
                                        </p:tgtEl>
                                      </p:cBhvr>
                                    </p:animEffect>
                                  </p:childTnLst>
                                </p:cTn>
                              </p:par>
                            </p:childTnLst>
                          </p:cTn>
                        </p:par>
                        <p:par>
                          <p:cTn id="23" fill="hold" nodeType="afterGroup">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fade">
                                      <p:cBhvr>
                                        <p:cTn id="26"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8" grpId="0" animBg="1"/>
      <p:bldP spid="110" grpId="0"/>
      <p:bldP spid="1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BCAC6E8E-3EC5-45C3-8BA4-EE3370F9DC62}"/>
              </a:ext>
            </a:extLst>
          </p:cNvPr>
          <p:cNvSpPr/>
          <p:nvPr/>
        </p:nvSpPr>
        <p:spPr>
          <a:xfrm>
            <a:off x="285750" y="3105150"/>
            <a:ext cx="8640763"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pic>
        <p:nvPicPr>
          <p:cNvPr id="27651" name="図 5">
            <a:extLst>
              <a:ext uri="{FF2B5EF4-FFF2-40B4-BE49-F238E27FC236}">
                <a16:creationId xmlns:a16="http://schemas.microsoft.com/office/drawing/2014/main" id="{2BA639E0-A873-4BAA-8161-F5C514C84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3559175"/>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33B81703-1A08-40DC-9590-DFAA5B41594F}"/>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講義やデモ実験を実施し飛行機が何故飛ぶのかを学びます。また、機体を自分で製作し飛ばすことで、モノづくりの楽しさを体験することができます。製作や調整が上手くできれば</a:t>
            </a:r>
            <a:r>
              <a:rPr lang="en-US" altLang="ja-JP" dirty="0">
                <a:latin typeface="+mn-ea"/>
                <a:ea typeface="+mn-ea"/>
              </a:rPr>
              <a:t>30</a:t>
            </a:r>
            <a:r>
              <a:rPr lang="ja-JP" altLang="en-US" dirty="0">
                <a:latin typeface="+mn-ea"/>
                <a:ea typeface="+mn-ea"/>
              </a:rPr>
              <a:t>秒以上飛行します。</a:t>
            </a:r>
          </a:p>
        </p:txBody>
      </p:sp>
      <p:sp>
        <p:nvSpPr>
          <p:cNvPr id="19" name="テキスト ボックス 18">
            <a:extLst>
              <a:ext uri="{FF2B5EF4-FFF2-40B4-BE49-F238E27FC236}">
                <a16:creationId xmlns:a16="http://schemas.microsoft.com/office/drawing/2014/main" id="{FD841C0D-C45F-4EAE-A5C6-51B21D24D23F}"/>
              </a:ext>
            </a:extLst>
          </p:cNvPr>
          <p:cNvSpPr txBox="1"/>
          <p:nvPr/>
        </p:nvSpPr>
        <p:spPr>
          <a:xfrm>
            <a:off x="1622425" y="1776413"/>
            <a:ext cx="4318000"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飛行機　、揚力　、モノづくり体験　</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C4029C41-C7D1-4698-8C98-79EE6F77C816}"/>
              </a:ext>
            </a:extLst>
          </p:cNvPr>
          <p:cNvSpPr txBox="1"/>
          <p:nvPr/>
        </p:nvSpPr>
        <p:spPr>
          <a:xfrm>
            <a:off x="3714750" y="6065838"/>
            <a:ext cx="5167313" cy="830262"/>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松口　義人</a:t>
            </a:r>
            <a:br>
              <a:rPr lang="en-US" altLang="ja-JP" sz="1600" b="1" dirty="0">
                <a:latin typeface="+mn-ea"/>
                <a:ea typeface="+mn-ea"/>
              </a:rPr>
            </a:br>
            <a:r>
              <a:rPr lang="ja-JP" altLang="en-US" sz="1600" b="1" dirty="0">
                <a:latin typeface="+mn-ea"/>
                <a:ea typeface="+mn-ea"/>
              </a:rPr>
              <a:t>　　　　　</a:t>
            </a:r>
          </a:p>
        </p:txBody>
      </p:sp>
      <p:pic>
        <p:nvPicPr>
          <p:cNvPr id="27655" name="図 43" descr="ダイアグラム&#10;&#10;自動的に生成された説明">
            <a:extLst>
              <a:ext uri="{FF2B5EF4-FFF2-40B4-BE49-F238E27FC236}">
                <a16:creationId xmlns:a16="http://schemas.microsoft.com/office/drawing/2014/main" id="{2FEF9DBC-D629-4A53-A0B1-B766702AF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15950DC3-7509-4CBE-9DCE-BA409A54900A}"/>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充電式飛行機を作ろう</a:t>
            </a:r>
          </a:p>
        </p:txBody>
      </p:sp>
      <p:sp>
        <p:nvSpPr>
          <p:cNvPr id="35" name="正方形/長方形 34">
            <a:extLst>
              <a:ext uri="{FF2B5EF4-FFF2-40B4-BE49-F238E27FC236}">
                <a16:creationId xmlns:a16="http://schemas.microsoft.com/office/drawing/2014/main" id="{274FC6BF-891F-4E9A-8EAF-62BCF4D18A68}"/>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0BD0CB90-3610-48E2-B329-3B051A6E6714}"/>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】4</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9BC5DD91-0489-4C84-A907-B1D0B1B91789}"/>
              </a:ext>
            </a:extLst>
          </p:cNvPr>
          <p:cNvSpPr/>
          <p:nvPr/>
        </p:nvSpPr>
        <p:spPr>
          <a:xfrm>
            <a:off x="112713" y="6294438"/>
            <a:ext cx="34004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屋内（実習工場・体育館）</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BD5DE853-410D-4F5F-87D8-7A27D04B07B5}"/>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0AE9C3A4-8BA6-4505-A28F-A76F1F35B39F}"/>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81A4262E-7D25-4147-A784-5087803F925B}"/>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7C9E370B-E7B1-4F07-BA75-264AC25F7011}"/>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91C5E7DE-EAB2-45F6-9BF4-24FC9701B347}"/>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FEB823CE-2957-43F4-8758-BF3E6D502559}"/>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pic>
        <p:nvPicPr>
          <p:cNvPr id="27666" name="図 6">
            <a:extLst>
              <a:ext uri="{FF2B5EF4-FFF2-40B4-BE49-F238E27FC236}">
                <a16:creationId xmlns:a16="http://schemas.microsoft.com/office/drawing/2014/main" id="{85A5A6E2-6BD0-4E7C-BDF4-30E29F55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563" y="4256088"/>
            <a:ext cx="201136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図 8">
            <a:extLst>
              <a:ext uri="{FF2B5EF4-FFF2-40B4-BE49-F238E27FC236}">
                <a16:creationId xmlns:a16="http://schemas.microsoft.com/office/drawing/2014/main" id="{A1C0E835-8F4C-4D57-8282-06D67BFFC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6300" y="3579813"/>
            <a:ext cx="201295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図 10">
            <a:extLst>
              <a:ext uri="{FF2B5EF4-FFF2-40B4-BE49-F238E27FC236}">
                <a16:creationId xmlns:a16="http://schemas.microsoft.com/office/drawing/2014/main" id="{6142A4EC-50B4-4EDD-A6C9-1B10F996B1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2108" r="17921"/>
          <a:stretch>
            <a:fillRect/>
          </a:stretch>
        </p:blipFill>
        <p:spPr bwMode="auto">
          <a:xfrm>
            <a:off x="7134225" y="3579813"/>
            <a:ext cx="15843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テキスト ボックス 39">
            <a:extLst>
              <a:ext uri="{FF2B5EF4-FFF2-40B4-BE49-F238E27FC236}">
                <a16:creationId xmlns:a16="http://schemas.microsoft.com/office/drawing/2014/main" id="{3AEE0CBB-9B93-4C6C-95FA-FC583D7ABB67}"/>
              </a:ext>
            </a:extLst>
          </p:cNvPr>
          <p:cNvSpPr txBox="1"/>
          <p:nvPr/>
        </p:nvSpPr>
        <p:spPr>
          <a:xfrm>
            <a:off x="1323975" y="3154363"/>
            <a:ext cx="871538" cy="369887"/>
          </a:xfrm>
          <a:prstGeom prst="rect">
            <a:avLst/>
          </a:prstGeom>
          <a:noFill/>
          <a:ln w="38100">
            <a:solidFill>
              <a:srgbClr val="FF0000"/>
            </a:solidFill>
          </a:ln>
        </p:spPr>
        <p:txBody>
          <a:bodyPr>
            <a:spAutoFit/>
          </a:bodyPr>
          <a:lstStyle/>
          <a:p>
            <a:pPr algn="ctr" eaLnBrk="1" fontAlgn="auto" hangingPunct="1">
              <a:spcBef>
                <a:spcPts val="0"/>
              </a:spcBef>
              <a:spcAft>
                <a:spcPts val="0"/>
              </a:spcAft>
              <a:defRPr/>
            </a:pPr>
            <a:r>
              <a:rPr lang="ja-JP" altLang="en-US" b="1" dirty="0">
                <a:solidFill>
                  <a:srgbClr val="FF0000"/>
                </a:solidFill>
                <a:latin typeface="+mn-ea"/>
                <a:ea typeface="+mn-ea"/>
              </a:rPr>
              <a:t>完成品</a:t>
            </a:r>
            <a:endParaRPr lang="en-US" altLang="ja-JP" b="1" dirty="0">
              <a:solidFill>
                <a:srgbClr val="FF0000"/>
              </a:solidFill>
              <a:latin typeface="+mn-ea"/>
              <a:ea typeface="+mn-ea"/>
            </a:endParaRPr>
          </a:p>
        </p:txBody>
      </p:sp>
      <p:sp>
        <p:nvSpPr>
          <p:cNvPr id="45" name="テキスト ボックス 44">
            <a:extLst>
              <a:ext uri="{FF2B5EF4-FFF2-40B4-BE49-F238E27FC236}">
                <a16:creationId xmlns:a16="http://schemas.microsoft.com/office/drawing/2014/main" id="{51507791-1F87-4DFF-8D49-E9EAA4E1FB43}"/>
              </a:ext>
            </a:extLst>
          </p:cNvPr>
          <p:cNvSpPr txBox="1"/>
          <p:nvPr/>
        </p:nvSpPr>
        <p:spPr>
          <a:xfrm>
            <a:off x="3730625" y="4921250"/>
            <a:ext cx="1163638" cy="369888"/>
          </a:xfrm>
          <a:prstGeom prst="rect">
            <a:avLst/>
          </a:prstGeom>
          <a:noFill/>
        </p:spPr>
        <p:txBody>
          <a:bodyPr>
            <a:spAutoFit/>
          </a:bodyPr>
          <a:lstStyle/>
          <a:p>
            <a:pPr eaLnBrk="1" fontAlgn="auto" hangingPunct="1">
              <a:spcBef>
                <a:spcPts val="0"/>
              </a:spcBef>
              <a:spcAft>
                <a:spcPts val="0"/>
              </a:spcAft>
              <a:defRPr/>
            </a:pPr>
            <a:r>
              <a:rPr lang="ja-JP" altLang="en-US" sz="1600" b="1" dirty="0">
                <a:latin typeface="+mn-ea"/>
                <a:ea typeface="+mn-ea"/>
              </a:rPr>
              <a:t>▲　</a:t>
            </a:r>
            <a:r>
              <a:rPr lang="ja-JP" altLang="en-US" b="1" dirty="0">
                <a:latin typeface="+mn-ea"/>
                <a:ea typeface="+mn-ea"/>
              </a:rPr>
              <a:t>講義</a:t>
            </a:r>
            <a:endParaRPr lang="en-US" altLang="ja-JP" b="1" dirty="0">
              <a:latin typeface="+mn-ea"/>
              <a:ea typeface="+mn-ea"/>
            </a:endParaRPr>
          </a:p>
        </p:txBody>
      </p:sp>
      <p:sp>
        <p:nvSpPr>
          <p:cNvPr id="26" name="テキスト ボックス 25">
            <a:extLst>
              <a:ext uri="{FF2B5EF4-FFF2-40B4-BE49-F238E27FC236}">
                <a16:creationId xmlns:a16="http://schemas.microsoft.com/office/drawing/2014/main" id="{FD6C4AA7-57A3-4990-A62B-4FB42CF477C8}"/>
              </a:ext>
            </a:extLst>
          </p:cNvPr>
          <p:cNvSpPr txBox="1"/>
          <p:nvPr/>
        </p:nvSpPr>
        <p:spPr>
          <a:xfrm>
            <a:off x="5226050" y="3154363"/>
            <a:ext cx="1289050" cy="369887"/>
          </a:xfrm>
          <a:prstGeom prst="rect">
            <a:avLst/>
          </a:prstGeom>
          <a:noFill/>
          <a:ln w="38100">
            <a:solidFill>
              <a:srgbClr val="FF0000"/>
            </a:solidFill>
          </a:ln>
        </p:spPr>
        <p:txBody>
          <a:bodyPr>
            <a:spAutoFit/>
          </a:bodyPr>
          <a:lstStyle/>
          <a:p>
            <a:pPr algn="ctr" eaLnBrk="1" fontAlgn="auto" hangingPunct="1">
              <a:spcBef>
                <a:spcPts val="0"/>
              </a:spcBef>
              <a:spcAft>
                <a:spcPts val="0"/>
              </a:spcAft>
              <a:defRPr/>
            </a:pPr>
            <a:r>
              <a:rPr lang="ja-JP" altLang="en-US" b="1" dirty="0">
                <a:solidFill>
                  <a:srgbClr val="FF0000"/>
                </a:solidFill>
                <a:latin typeface="+mn-ea"/>
                <a:ea typeface="+mn-ea"/>
              </a:rPr>
              <a:t>講座風景</a:t>
            </a:r>
            <a:endParaRPr lang="en-US" altLang="ja-JP" b="1" dirty="0">
              <a:solidFill>
                <a:srgbClr val="FF0000"/>
              </a:solidFill>
              <a:latin typeface="+mn-ea"/>
              <a:ea typeface="+mn-ea"/>
            </a:endParaRPr>
          </a:p>
        </p:txBody>
      </p:sp>
      <p:sp>
        <p:nvSpPr>
          <p:cNvPr id="28" name="テキスト ボックス 27">
            <a:extLst>
              <a:ext uri="{FF2B5EF4-FFF2-40B4-BE49-F238E27FC236}">
                <a16:creationId xmlns:a16="http://schemas.microsoft.com/office/drawing/2014/main" id="{27BA8F8F-EAB7-45C2-BCC3-37C9EEEE03F7}"/>
              </a:ext>
            </a:extLst>
          </p:cNvPr>
          <p:cNvSpPr txBox="1"/>
          <p:nvPr/>
        </p:nvSpPr>
        <p:spPr>
          <a:xfrm>
            <a:off x="5502275" y="3960813"/>
            <a:ext cx="1163638" cy="338137"/>
          </a:xfrm>
          <a:prstGeom prst="rect">
            <a:avLst/>
          </a:prstGeom>
          <a:noFill/>
        </p:spPr>
        <p:txBody>
          <a:bodyPr>
            <a:spAutoFit/>
          </a:bodyPr>
          <a:lstStyle/>
          <a:p>
            <a:pPr eaLnBrk="1" fontAlgn="auto" hangingPunct="1">
              <a:spcBef>
                <a:spcPts val="0"/>
              </a:spcBef>
              <a:spcAft>
                <a:spcPts val="0"/>
              </a:spcAft>
              <a:defRPr/>
            </a:pPr>
            <a:r>
              <a:rPr lang="ja-JP" altLang="en-US" sz="1600" b="1" dirty="0">
                <a:latin typeface="+mn-ea"/>
                <a:ea typeface="+mn-ea"/>
              </a:rPr>
              <a:t>▼　製作</a:t>
            </a:r>
            <a:endParaRPr lang="en-US" altLang="ja-JP" b="1" dirty="0">
              <a:latin typeface="+mn-ea"/>
              <a:ea typeface="+mn-ea"/>
            </a:endParaRPr>
          </a:p>
        </p:txBody>
      </p:sp>
      <p:sp>
        <p:nvSpPr>
          <p:cNvPr id="30" name="テキスト ボックス 29">
            <a:extLst>
              <a:ext uri="{FF2B5EF4-FFF2-40B4-BE49-F238E27FC236}">
                <a16:creationId xmlns:a16="http://schemas.microsoft.com/office/drawing/2014/main" id="{F9B226FA-EF9C-44DF-B052-4DA0FB0B3967}"/>
              </a:ext>
            </a:extLst>
          </p:cNvPr>
          <p:cNvSpPr txBox="1"/>
          <p:nvPr/>
        </p:nvSpPr>
        <p:spPr>
          <a:xfrm>
            <a:off x="7343775" y="5357813"/>
            <a:ext cx="1165225" cy="338137"/>
          </a:xfrm>
          <a:prstGeom prst="rect">
            <a:avLst/>
          </a:prstGeom>
          <a:noFill/>
        </p:spPr>
        <p:txBody>
          <a:bodyPr>
            <a:spAutoFit/>
          </a:bodyPr>
          <a:lstStyle/>
          <a:p>
            <a:pPr eaLnBrk="1" fontAlgn="auto" hangingPunct="1">
              <a:spcBef>
                <a:spcPts val="0"/>
              </a:spcBef>
              <a:spcAft>
                <a:spcPts val="0"/>
              </a:spcAft>
              <a:defRPr/>
            </a:pPr>
            <a:r>
              <a:rPr lang="ja-JP" altLang="en-US" sz="1600" b="1" dirty="0">
                <a:latin typeface="+mn-ea"/>
                <a:ea typeface="+mn-ea"/>
              </a:rPr>
              <a:t>▲　体験</a:t>
            </a:r>
            <a:endParaRPr lang="en-US" altLang="ja-JP" b="1" dirty="0">
              <a:latin typeface="+mn-ea"/>
              <a:ea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566FD68A-B05A-48B1-B6FD-B7701FA72B23}"/>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講義やデモ実験を実施しプロペラが浮き上がる仕組みを学びます。また、本体などを自分で製作しプロペラを飛ばし遊ぶことで、モノづくりの楽しさを体験することができます。</a:t>
            </a:r>
          </a:p>
        </p:txBody>
      </p:sp>
      <p:sp>
        <p:nvSpPr>
          <p:cNvPr id="19" name="テキスト ボックス 18">
            <a:extLst>
              <a:ext uri="{FF2B5EF4-FFF2-40B4-BE49-F238E27FC236}">
                <a16:creationId xmlns:a16="http://schemas.microsoft.com/office/drawing/2014/main" id="{209F577C-791F-4212-962C-44FBF24C985D}"/>
              </a:ext>
            </a:extLst>
          </p:cNvPr>
          <p:cNvSpPr txBox="1"/>
          <p:nvPr/>
        </p:nvSpPr>
        <p:spPr>
          <a:xfrm>
            <a:off x="1622425" y="1776413"/>
            <a:ext cx="489267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プロペラ　、揚力　、モノづくり体験　</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4DD18DF6-E44B-4D3A-8863-E7C8F3017AFE}"/>
              </a:ext>
            </a:extLst>
          </p:cNvPr>
          <p:cNvSpPr txBox="1"/>
          <p:nvPr/>
        </p:nvSpPr>
        <p:spPr>
          <a:xfrm>
            <a:off x="3714750" y="6065838"/>
            <a:ext cx="5167313" cy="830262"/>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松口　義人</a:t>
            </a:r>
            <a:br>
              <a:rPr lang="en-US" altLang="ja-JP" sz="1600" b="1" dirty="0">
                <a:latin typeface="+mn-ea"/>
                <a:ea typeface="+mn-ea"/>
              </a:rPr>
            </a:br>
            <a:r>
              <a:rPr lang="ja-JP" altLang="en-US" sz="1600" b="1" dirty="0">
                <a:latin typeface="+mn-ea"/>
                <a:ea typeface="+mn-ea"/>
              </a:rPr>
              <a:t>　　　　　</a:t>
            </a:r>
          </a:p>
        </p:txBody>
      </p:sp>
      <p:pic>
        <p:nvPicPr>
          <p:cNvPr id="3077" name="図 43" descr="ダイアグラム&#10;&#10;自動的に生成された説明">
            <a:extLst>
              <a:ext uri="{FF2B5EF4-FFF2-40B4-BE49-F238E27FC236}">
                <a16:creationId xmlns:a16="http://schemas.microsoft.com/office/drawing/2014/main" id="{12AA74EF-71FA-4115-8F37-00882F49E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DEA83582-1306-484A-BDAE-9166CE769B9F}"/>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プロペラシューターを作ろう</a:t>
            </a:r>
          </a:p>
        </p:txBody>
      </p:sp>
      <p:sp>
        <p:nvSpPr>
          <p:cNvPr id="35" name="正方形/長方形 34">
            <a:extLst>
              <a:ext uri="{FF2B5EF4-FFF2-40B4-BE49-F238E27FC236}">
                <a16:creationId xmlns:a16="http://schemas.microsoft.com/office/drawing/2014/main" id="{4FB570AA-8E5D-474C-9F8D-DA9B0B4AF752}"/>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小学生向け</a:t>
            </a:r>
          </a:p>
        </p:txBody>
      </p:sp>
      <p:sp>
        <p:nvSpPr>
          <p:cNvPr id="2" name="正方形/長方形 1">
            <a:extLst>
              <a:ext uri="{FF2B5EF4-FFF2-40B4-BE49-F238E27FC236}">
                <a16:creationId xmlns:a16="http://schemas.microsoft.com/office/drawing/2014/main" id="{84981FC6-54BE-432D-93C2-D8EBAA9674CF}"/>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】3</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E1904748-FC13-431A-BAE5-45C9B080E145}"/>
              </a:ext>
            </a:extLst>
          </p:cNvPr>
          <p:cNvSpPr/>
          <p:nvPr/>
        </p:nvSpPr>
        <p:spPr>
          <a:xfrm>
            <a:off x="112713" y="6294438"/>
            <a:ext cx="34004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屋内（実習工場）</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99F2FF40-1BD7-46FD-8130-94ECC34E9C46}"/>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1541DB06-549B-43E8-8A5D-59CD05A44490}"/>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11EC7F44-E27A-4118-9F8D-429910E6C336}"/>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F788B449-8549-489A-A817-93E7BCA0939B}"/>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393261E6-0C2D-42D1-85FC-31AB1DFEA14B}"/>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887621AF-89F9-4041-AF02-2EEAA985B80D}"/>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sp>
        <p:nvSpPr>
          <p:cNvPr id="31" name="テキスト ボックス 30">
            <a:extLst>
              <a:ext uri="{FF2B5EF4-FFF2-40B4-BE49-F238E27FC236}">
                <a16:creationId xmlns:a16="http://schemas.microsoft.com/office/drawing/2014/main" id="{CDBAD3C0-DB28-46E2-80EB-3C6451D7915B}"/>
              </a:ext>
            </a:extLst>
          </p:cNvPr>
          <p:cNvSpPr txBox="1"/>
          <p:nvPr/>
        </p:nvSpPr>
        <p:spPr>
          <a:xfrm>
            <a:off x="792163" y="3167063"/>
            <a:ext cx="1289050" cy="369887"/>
          </a:xfrm>
          <a:prstGeom prst="rect">
            <a:avLst/>
          </a:prstGeom>
          <a:noFill/>
          <a:ln w="38100">
            <a:solidFill>
              <a:srgbClr val="FF0000"/>
            </a:solidFill>
          </a:ln>
        </p:spPr>
        <p:txBody>
          <a:bodyPr>
            <a:spAutoFit/>
          </a:bodyPr>
          <a:lstStyle/>
          <a:p>
            <a:pPr algn="ctr" eaLnBrk="1" fontAlgn="auto" hangingPunct="1">
              <a:spcBef>
                <a:spcPts val="0"/>
              </a:spcBef>
              <a:spcAft>
                <a:spcPts val="0"/>
              </a:spcAft>
              <a:defRPr/>
            </a:pPr>
            <a:r>
              <a:rPr lang="ja-JP" altLang="en-US" b="1" dirty="0">
                <a:solidFill>
                  <a:srgbClr val="FF0000"/>
                </a:solidFill>
                <a:latin typeface="+mn-ea"/>
                <a:ea typeface="+mn-ea"/>
              </a:rPr>
              <a:t>講　義</a:t>
            </a:r>
            <a:endParaRPr lang="en-US" altLang="ja-JP" b="1" dirty="0">
              <a:solidFill>
                <a:srgbClr val="FF0000"/>
              </a:solidFill>
              <a:latin typeface="+mn-ea"/>
              <a:ea typeface="+mn-ea"/>
            </a:endParaRPr>
          </a:p>
        </p:txBody>
      </p:sp>
      <p:sp>
        <p:nvSpPr>
          <p:cNvPr id="33" name="テキスト ボックス 32">
            <a:extLst>
              <a:ext uri="{FF2B5EF4-FFF2-40B4-BE49-F238E27FC236}">
                <a16:creationId xmlns:a16="http://schemas.microsoft.com/office/drawing/2014/main" id="{035A8E8A-2033-4CDE-B466-77DB74F9C147}"/>
              </a:ext>
            </a:extLst>
          </p:cNvPr>
          <p:cNvSpPr txBox="1"/>
          <p:nvPr/>
        </p:nvSpPr>
        <p:spPr>
          <a:xfrm>
            <a:off x="3949700" y="3167063"/>
            <a:ext cx="1289050" cy="369887"/>
          </a:xfrm>
          <a:prstGeom prst="rect">
            <a:avLst/>
          </a:prstGeom>
          <a:noFill/>
          <a:ln w="38100">
            <a:solidFill>
              <a:srgbClr val="FF0000"/>
            </a:solidFill>
          </a:ln>
        </p:spPr>
        <p:txBody>
          <a:bodyPr>
            <a:spAutoFit/>
          </a:bodyPr>
          <a:lstStyle/>
          <a:p>
            <a:pPr algn="ctr" eaLnBrk="1" fontAlgn="auto" hangingPunct="1">
              <a:spcBef>
                <a:spcPts val="0"/>
              </a:spcBef>
              <a:spcAft>
                <a:spcPts val="0"/>
              </a:spcAft>
              <a:defRPr/>
            </a:pPr>
            <a:r>
              <a:rPr lang="ja-JP" altLang="en-US" b="1" dirty="0">
                <a:solidFill>
                  <a:srgbClr val="FF0000"/>
                </a:solidFill>
                <a:latin typeface="+mn-ea"/>
                <a:ea typeface="+mn-ea"/>
              </a:rPr>
              <a:t>製　作</a:t>
            </a:r>
            <a:endParaRPr lang="en-US" altLang="ja-JP" b="1" dirty="0">
              <a:solidFill>
                <a:srgbClr val="FF0000"/>
              </a:solidFill>
              <a:latin typeface="+mn-ea"/>
              <a:ea typeface="+mn-ea"/>
            </a:endParaRPr>
          </a:p>
        </p:txBody>
      </p:sp>
      <p:grpSp>
        <p:nvGrpSpPr>
          <p:cNvPr id="3090" name="グループ化 19">
            <a:extLst>
              <a:ext uri="{FF2B5EF4-FFF2-40B4-BE49-F238E27FC236}">
                <a16:creationId xmlns:a16="http://schemas.microsoft.com/office/drawing/2014/main" id="{149EB49F-DCF5-4473-B23C-7C9841EFB660}"/>
              </a:ext>
            </a:extLst>
          </p:cNvPr>
          <p:cNvGrpSpPr>
            <a:grpSpLocks/>
          </p:cNvGrpSpPr>
          <p:nvPr/>
        </p:nvGrpSpPr>
        <p:grpSpPr bwMode="auto">
          <a:xfrm>
            <a:off x="6732588" y="3554413"/>
            <a:ext cx="2139950" cy="1624012"/>
            <a:chOff x="6785769" y="3555086"/>
            <a:chExt cx="2140744" cy="1623397"/>
          </a:xfrm>
        </p:grpSpPr>
        <p:pic>
          <p:nvPicPr>
            <p:cNvPr id="3108" name="図 9">
              <a:extLst>
                <a:ext uri="{FF2B5EF4-FFF2-40B4-BE49-F238E27FC236}">
                  <a16:creationId xmlns:a16="http://schemas.microsoft.com/office/drawing/2014/main" id="{CEFF2DF3-DEB4-44A8-9A34-51E6E4972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28" t="8603" r="19177"/>
            <a:stretch>
              <a:fillRect/>
            </a:stretch>
          </p:blipFill>
          <p:spPr bwMode="auto">
            <a:xfrm>
              <a:off x="7812088" y="3555086"/>
              <a:ext cx="11144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図 7">
              <a:extLst>
                <a:ext uri="{FF2B5EF4-FFF2-40B4-BE49-F238E27FC236}">
                  <a16:creationId xmlns:a16="http://schemas.microsoft.com/office/drawing/2014/main" id="{203FA8FB-DBFC-4868-827F-50A750A42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33" t="32571" r="15382" b="12206"/>
            <a:stretch>
              <a:fillRect/>
            </a:stretch>
          </p:blipFill>
          <p:spPr bwMode="auto">
            <a:xfrm>
              <a:off x="6785769" y="4155422"/>
              <a:ext cx="8255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矢印: 右 10">
              <a:extLst>
                <a:ext uri="{FF2B5EF4-FFF2-40B4-BE49-F238E27FC236}">
                  <a16:creationId xmlns:a16="http://schemas.microsoft.com/office/drawing/2014/main" id="{5DCCE933-DD5B-4BB2-BC65-4984589CC4BE}"/>
                </a:ext>
              </a:extLst>
            </p:cNvPr>
            <p:cNvSpPr/>
            <p:nvPr/>
          </p:nvSpPr>
          <p:spPr>
            <a:xfrm>
              <a:off x="7741799" y="4591330"/>
              <a:ext cx="250918" cy="21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四角形: 角を丸くする 2">
              <a:extLst>
                <a:ext uri="{FF2B5EF4-FFF2-40B4-BE49-F238E27FC236}">
                  <a16:creationId xmlns:a16="http://schemas.microsoft.com/office/drawing/2014/main" id="{CDED59DD-9FFF-4AB7-9CED-73ED4A3415B8}"/>
                </a:ext>
              </a:extLst>
            </p:cNvPr>
            <p:cNvSpPr/>
            <p:nvPr/>
          </p:nvSpPr>
          <p:spPr>
            <a:xfrm>
              <a:off x="6987456" y="5008685"/>
              <a:ext cx="519306" cy="169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latin typeface="Arial Black" panose="020B0A04020102020204" pitchFamily="34" charset="0"/>
                </a:rPr>
                <a:t>SET</a:t>
              </a:r>
              <a:endParaRPr lang="ja-JP" altLang="en-US" sz="1000" b="1" dirty="0">
                <a:latin typeface="Arial Black" panose="020B0A04020102020204" pitchFamily="34" charset="0"/>
              </a:endParaRPr>
            </a:p>
          </p:txBody>
        </p:sp>
        <p:sp>
          <p:nvSpPr>
            <p:cNvPr id="26" name="四角形: 角を丸くする 25">
              <a:extLst>
                <a:ext uri="{FF2B5EF4-FFF2-40B4-BE49-F238E27FC236}">
                  <a16:creationId xmlns:a16="http://schemas.microsoft.com/office/drawing/2014/main" id="{77A73F3D-BAEF-43EE-9EE4-191D7FCE76FD}"/>
                </a:ext>
              </a:extLst>
            </p:cNvPr>
            <p:cNvSpPr/>
            <p:nvPr/>
          </p:nvSpPr>
          <p:spPr>
            <a:xfrm>
              <a:off x="8076885" y="5008685"/>
              <a:ext cx="520893" cy="169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latin typeface="Arial Black" panose="020B0A04020102020204" pitchFamily="34" charset="0"/>
                </a:rPr>
                <a:t>GO</a:t>
              </a:r>
              <a:endParaRPr lang="ja-JP" altLang="en-US" sz="1000" b="1" dirty="0">
                <a:latin typeface="Arial Black" panose="020B0A04020102020204" pitchFamily="34" charset="0"/>
              </a:endParaRPr>
            </a:p>
          </p:txBody>
        </p:sp>
      </p:grpSp>
      <p:grpSp>
        <p:nvGrpSpPr>
          <p:cNvPr id="3091" name="グループ化 17">
            <a:extLst>
              <a:ext uri="{FF2B5EF4-FFF2-40B4-BE49-F238E27FC236}">
                <a16:creationId xmlns:a16="http://schemas.microsoft.com/office/drawing/2014/main" id="{9A4FB1D6-E9A6-44EF-B770-264E13050859}"/>
              </a:ext>
            </a:extLst>
          </p:cNvPr>
          <p:cNvGrpSpPr>
            <a:grpSpLocks/>
          </p:cNvGrpSpPr>
          <p:nvPr/>
        </p:nvGrpSpPr>
        <p:grpSpPr bwMode="auto">
          <a:xfrm>
            <a:off x="2916238" y="3668713"/>
            <a:ext cx="3725862" cy="1668462"/>
            <a:chOff x="3066780" y="3669144"/>
            <a:chExt cx="3727066" cy="1668641"/>
          </a:xfrm>
        </p:grpSpPr>
        <p:pic>
          <p:nvPicPr>
            <p:cNvPr id="3103" name="図 5">
              <a:extLst>
                <a:ext uri="{FF2B5EF4-FFF2-40B4-BE49-F238E27FC236}">
                  <a16:creationId xmlns:a16="http://schemas.microsoft.com/office/drawing/2014/main" id="{9FF33324-FA47-4D4B-9686-363549CB69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381" t="29012" r="3204"/>
            <a:stretch>
              <a:fillRect/>
            </a:stretch>
          </p:blipFill>
          <p:spPr bwMode="auto">
            <a:xfrm>
              <a:off x="5112703" y="3669144"/>
              <a:ext cx="1681143" cy="15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図 7">
              <a:extLst>
                <a:ext uri="{FF2B5EF4-FFF2-40B4-BE49-F238E27FC236}">
                  <a16:creationId xmlns:a16="http://schemas.microsoft.com/office/drawing/2014/main" id="{69B8B4F7-788E-4ECF-994D-413DE9ADE4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6780" y="3827872"/>
              <a:ext cx="1762329" cy="94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矢印: 右 29">
              <a:extLst>
                <a:ext uri="{FF2B5EF4-FFF2-40B4-BE49-F238E27FC236}">
                  <a16:creationId xmlns:a16="http://schemas.microsoft.com/office/drawing/2014/main" id="{E4B48876-891D-409A-B25A-21036C29A277}"/>
                </a:ext>
              </a:extLst>
            </p:cNvPr>
            <p:cNvSpPr/>
            <p:nvPr/>
          </p:nvSpPr>
          <p:spPr>
            <a:xfrm>
              <a:off x="4951751" y="4301037"/>
              <a:ext cx="250906" cy="215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四角形: 角を丸くする 35">
              <a:extLst>
                <a:ext uri="{FF2B5EF4-FFF2-40B4-BE49-F238E27FC236}">
                  <a16:creationId xmlns:a16="http://schemas.microsoft.com/office/drawing/2014/main" id="{647E0009-A158-4231-9FAD-124AD60C2E2C}"/>
                </a:ext>
              </a:extLst>
            </p:cNvPr>
            <p:cNvSpPr/>
            <p:nvPr/>
          </p:nvSpPr>
          <p:spPr>
            <a:xfrm>
              <a:off x="5434507" y="5167905"/>
              <a:ext cx="709842" cy="169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latin typeface="Arial Black" panose="020B0A04020102020204" pitchFamily="34" charset="0"/>
                </a:rPr>
                <a:t>完成</a:t>
              </a:r>
            </a:p>
          </p:txBody>
        </p:sp>
        <p:sp>
          <p:nvSpPr>
            <p:cNvPr id="38" name="四角形: 角を丸くする 37">
              <a:extLst>
                <a:ext uri="{FF2B5EF4-FFF2-40B4-BE49-F238E27FC236}">
                  <a16:creationId xmlns:a16="http://schemas.microsoft.com/office/drawing/2014/main" id="{E8D117B0-AC77-4491-BF16-44B886148206}"/>
                </a:ext>
              </a:extLst>
            </p:cNvPr>
            <p:cNvSpPr/>
            <p:nvPr/>
          </p:nvSpPr>
          <p:spPr>
            <a:xfrm>
              <a:off x="3706749" y="4772574"/>
              <a:ext cx="519281" cy="171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latin typeface="Arial Black" panose="020B0A04020102020204" pitchFamily="34" charset="0"/>
                </a:rPr>
                <a:t>部品</a:t>
              </a:r>
            </a:p>
          </p:txBody>
        </p:sp>
      </p:grpSp>
      <p:grpSp>
        <p:nvGrpSpPr>
          <p:cNvPr id="3092" name="グループ化 16">
            <a:extLst>
              <a:ext uri="{FF2B5EF4-FFF2-40B4-BE49-F238E27FC236}">
                <a16:creationId xmlns:a16="http://schemas.microsoft.com/office/drawing/2014/main" id="{C620EFA0-6838-4916-A180-D09A22D1FB76}"/>
              </a:ext>
            </a:extLst>
          </p:cNvPr>
          <p:cNvGrpSpPr>
            <a:grpSpLocks/>
          </p:cNvGrpSpPr>
          <p:nvPr/>
        </p:nvGrpSpPr>
        <p:grpSpPr bwMode="auto">
          <a:xfrm>
            <a:off x="517525" y="3716338"/>
            <a:ext cx="1893888" cy="1495425"/>
            <a:chOff x="410540" y="3613949"/>
            <a:chExt cx="1894019" cy="1494457"/>
          </a:xfrm>
        </p:grpSpPr>
        <p:pic>
          <p:nvPicPr>
            <p:cNvPr id="3098" name="図 8">
              <a:extLst>
                <a:ext uri="{FF2B5EF4-FFF2-40B4-BE49-F238E27FC236}">
                  <a16:creationId xmlns:a16="http://schemas.microsoft.com/office/drawing/2014/main" id="{B3F17965-F7C4-4581-9775-B795ECFFF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5223" y="4199662"/>
              <a:ext cx="789336" cy="90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雲 9">
              <a:extLst>
                <a:ext uri="{FF2B5EF4-FFF2-40B4-BE49-F238E27FC236}">
                  <a16:creationId xmlns:a16="http://schemas.microsoft.com/office/drawing/2014/main" id="{0B18168A-BE3C-42A6-93E9-9272E3C08E82}"/>
                </a:ext>
              </a:extLst>
            </p:cNvPr>
            <p:cNvSpPr/>
            <p:nvPr/>
          </p:nvSpPr>
          <p:spPr>
            <a:xfrm>
              <a:off x="410540" y="3613949"/>
              <a:ext cx="1447900" cy="107245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100" name="図 12">
              <a:extLst>
                <a:ext uri="{FF2B5EF4-FFF2-40B4-BE49-F238E27FC236}">
                  <a16:creationId xmlns:a16="http://schemas.microsoft.com/office/drawing/2014/main" id="{3BEEB29A-DF89-48EF-9898-C8B19731D6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63000">
              <a:off x="1151926" y="3691140"/>
              <a:ext cx="586116" cy="48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図 14">
              <a:extLst>
                <a:ext uri="{FF2B5EF4-FFF2-40B4-BE49-F238E27FC236}">
                  <a16:creationId xmlns:a16="http://schemas.microsoft.com/office/drawing/2014/main" id="{64758C3B-4576-4095-A342-7CB7410967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9231">
              <a:off x="803783" y="4175393"/>
              <a:ext cx="517772" cy="4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図 15">
              <a:extLst>
                <a:ext uri="{FF2B5EF4-FFF2-40B4-BE49-F238E27FC236}">
                  <a16:creationId xmlns:a16="http://schemas.microsoft.com/office/drawing/2014/main" id="{89AC1C74-08A3-48AE-900E-CB9A3E7958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5800" y="3746661"/>
              <a:ext cx="676017" cy="49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テキスト ボックス 33">
            <a:extLst>
              <a:ext uri="{FF2B5EF4-FFF2-40B4-BE49-F238E27FC236}">
                <a16:creationId xmlns:a16="http://schemas.microsoft.com/office/drawing/2014/main" id="{54DE3991-CCE8-476B-9288-33635D54E608}"/>
              </a:ext>
            </a:extLst>
          </p:cNvPr>
          <p:cNvSpPr txBox="1"/>
          <p:nvPr/>
        </p:nvSpPr>
        <p:spPr>
          <a:xfrm>
            <a:off x="6994525" y="3167063"/>
            <a:ext cx="1289050" cy="369887"/>
          </a:xfrm>
          <a:prstGeom prst="rect">
            <a:avLst/>
          </a:prstGeom>
          <a:noFill/>
          <a:ln w="38100">
            <a:solidFill>
              <a:srgbClr val="FF0000"/>
            </a:solidFill>
          </a:ln>
        </p:spPr>
        <p:txBody>
          <a:bodyPr>
            <a:spAutoFit/>
          </a:bodyPr>
          <a:lstStyle/>
          <a:p>
            <a:pPr algn="ctr" eaLnBrk="1" fontAlgn="auto" hangingPunct="1">
              <a:spcBef>
                <a:spcPts val="0"/>
              </a:spcBef>
              <a:spcAft>
                <a:spcPts val="0"/>
              </a:spcAft>
              <a:defRPr/>
            </a:pPr>
            <a:r>
              <a:rPr lang="ja-JP" altLang="en-US" b="1" dirty="0">
                <a:solidFill>
                  <a:srgbClr val="FF0000"/>
                </a:solidFill>
                <a:latin typeface="+mn-ea"/>
                <a:ea typeface="+mn-ea"/>
              </a:rPr>
              <a:t>体　験</a:t>
            </a:r>
            <a:endParaRPr lang="en-US" altLang="ja-JP" b="1" dirty="0">
              <a:solidFill>
                <a:srgbClr val="FF0000"/>
              </a:solidFill>
              <a:latin typeface="+mn-ea"/>
              <a:ea typeface="+mn-ea"/>
            </a:endParaRPr>
          </a:p>
        </p:txBody>
      </p:sp>
      <p:sp>
        <p:nvSpPr>
          <p:cNvPr id="39" name="正方形/長方形 38">
            <a:extLst>
              <a:ext uri="{FF2B5EF4-FFF2-40B4-BE49-F238E27FC236}">
                <a16:creationId xmlns:a16="http://schemas.microsoft.com/office/drawing/2014/main" id="{6637875C-1EB0-4BA2-AE6E-7E6B0BE59EEB}"/>
              </a:ext>
            </a:extLst>
          </p:cNvPr>
          <p:cNvSpPr/>
          <p:nvPr/>
        </p:nvSpPr>
        <p:spPr>
          <a:xfrm>
            <a:off x="285750" y="3105150"/>
            <a:ext cx="8640763" cy="2555875"/>
          </a:xfrm>
          <a:prstGeom prst="rect">
            <a:avLst/>
          </a:pr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3095" name="テキスト ボックス 20">
            <a:extLst>
              <a:ext uri="{FF2B5EF4-FFF2-40B4-BE49-F238E27FC236}">
                <a16:creationId xmlns:a16="http://schemas.microsoft.com/office/drawing/2014/main" id="{C695AB96-5DC6-48BE-8E3A-71EAA8FED2A4}"/>
              </a:ext>
            </a:extLst>
          </p:cNvPr>
          <p:cNvSpPr txBox="1">
            <a:spLocks noChangeArrowheads="1"/>
          </p:cNvSpPr>
          <p:nvPr/>
        </p:nvSpPr>
        <p:spPr bwMode="auto">
          <a:xfrm>
            <a:off x="7037388" y="5270500"/>
            <a:ext cx="161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a:t>自分で作ったモノで遊び　体験します。</a:t>
            </a:r>
          </a:p>
        </p:txBody>
      </p:sp>
      <p:sp>
        <p:nvSpPr>
          <p:cNvPr id="3096" name="テキスト ボックス 42">
            <a:extLst>
              <a:ext uri="{FF2B5EF4-FFF2-40B4-BE49-F238E27FC236}">
                <a16:creationId xmlns:a16="http://schemas.microsoft.com/office/drawing/2014/main" id="{72631F42-6242-41BF-A44A-866F2A545FCA}"/>
              </a:ext>
            </a:extLst>
          </p:cNvPr>
          <p:cNvSpPr txBox="1">
            <a:spLocks noChangeArrowheads="1"/>
          </p:cNvSpPr>
          <p:nvPr/>
        </p:nvSpPr>
        <p:spPr bwMode="auto">
          <a:xfrm>
            <a:off x="3484563" y="5248275"/>
            <a:ext cx="1611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a:t>部品から全て自分で組み立てていきます。</a:t>
            </a:r>
          </a:p>
        </p:txBody>
      </p:sp>
      <p:sp>
        <p:nvSpPr>
          <p:cNvPr id="3097" name="テキスト ボックス 43">
            <a:extLst>
              <a:ext uri="{FF2B5EF4-FFF2-40B4-BE49-F238E27FC236}">
                <a16:creationId xmlns:a16="http://schemas.microsoft.com/office/drawing/2014/main" id="{8AC086F3-C63C-4346-9C56-DD1E7CC5E81B}"/>
              </a:ext>
            </a:extLst>
          </p:cNvPr>
          <p:cNvSpPr txBox="1">
            <a:spLocks noChangeArrowheads="1"/>
          </p:cNvSpPr>
          <p:nvPr/>
        </p:nvSpPr>
        <p:spPr bwMode="auto">
          <a:xfrm>
            <a:off x="777875" y="5240338"/>
            <a:ext cx="161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a:t>何故飛ぶのか、本体の構造について説明します。</a:t>
            </a:r>
          </a:p>
        </p:txBody>
      </p:sp>
    </p:spTree>
    <p:extLst>
      <p:ext uri="{BB962C8B-B14F-4D97-AF65-F5344CB8AC3E}">
        <p14:creationId xmlns:p14="http://schemas.microsoft.com/office/powerpoint/2010/main" val="4257982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7501265E-C33D-4562-8550-64E7920C5856}"/>
              </a:ext>
            </a:extLst>
          </p:cNvPr>
          <p:cNvSpPr/>
          <p:nvPr/>
        </p:nvSpPr>
        <p:spPr>
          <a:xfrm>
            <a:off x="277813" y="3525838"/>
            <a:ext cx="8640762" cy="216852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93D90DE2-91F3-4178-AAA5-4C9A731003F4}"/>
              </a:ext>
            </a:extLst>
          </p:cNvPr>
          <p:cNvSpPr txBox="1"/>
          <p:nvPr/>
        </p:nvSpPr>
        <p:spPr>
          <a:xfrm>
            <a:off x="1592263" y="2181225"/>
            <a:ext cx="7300912" cy="1323975"/>
          </a:xfrm>
          <a:prstGeom prst="rect">
            <a:avLst/>
          </a:prstGeom>
          <a:noFill/>
        </p:spPr>
        <p:txBody>
          <a:bodyPr>
            <a:spAutoFit/>
          </a:bodyPr>
          <a:lstStyle/>
          <a:p>
            <a:pPr eaLnBrk="1" fontAlgn="auto" hangingPunct="1">
              <a:spcBef>
                <a:spcPts val="0"/>
              </a:spcBef>
              <a:spcAft>
                <a:spcPts val="0"/>
              </a:spcAft>
              <a:defRPr/>
            </a:pPr>
            <a:r>
              <a:rPr lang="ja-JP" altLang="en-US" sz="1600" dirty="0">
                <a:latin typeface="+mn-ea"/>
                <a:ea typeface="+mn-ea"/>
              </a:rPr>
              <a:t>３枚のプレートを交互に光らせるイルミネーションを製作します。機械・電気工作を組み合わせた講座です。プレートには自分の好きな絵や文字を機械で印字し部品加工（ヤスリがけ・ネジ切り）を行います。トランジスタで点滅させる電子回路（はんだ付け）を作ります。クリスマス時期はもちろん、暗所で使用できる装飾品としてオリジナルの作品を作りましょう。</a:t>
            </a:r>
          </a:p>
        </p:txBody>
      </p:sp>
      <p:sp>
        <p:nvSpPr>
          <p:cNvPr id="19" name="テキスト ボックス 18">
            <a:extLst>
              <a:ext uri="{FF2B5EF4-FFF2-40B4-BE49-F238E27FC236}">
                <a16:creationId xmlns:a16="http://schemas.microsoft.com/office/drawing/2014/main" id="{E835CD2F-6952-44EB-B052-9213E4D2C669}"/>
              </a:ext>
            </a:extLst>
          </p:cNvPr>
          <p:cNvSpPr txBox="1"/>
          <p:nvPr/>
        </p:nvSpPr>
        <p:spPr>
          <a:xfrm>
            <a:off x="1622425" y="1776413"/>
            <a:ext cx="7053263"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アクリル、機械加工、電子回路、機械、電気、クリスマス</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60ADC603-D516-4A70-9B0D-98FA6DB1D40F}"/>
              </a:ext>
            </a:extLst>
          </p:cNvPr>
          <p:cNvSpPr txBox="1"/>
          <p:nvPr/>
        </p:nvSpPr>
        <p:spPr>
          <a:xfrm>
            <a:off x="3492500" y="6065838"/>
            <a:ext cx="5389563" cy="338137"/>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柳沼仁志</a:t>
            </a:r>
          </a:p>
        </p:txBody>
      </p:sp>
      <p:pic>
        <p:nvPicPr>
          <p:cNvPr id="29702" name="図 43" descr="ダイアグラム&#10;&#10;自動的に生成された説明">
            <a:extLst>
              <a:ext uri="{FF2B5EF4-FFF2-40B4-BE49-F238E27FC236}">
                <a16:creationId xmlns:a16="http://schemas.microsoft.com/office/drawing/2014/main" id="{4C4C094A-F187-491E-B86C-5817275F2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E52008DC-DAF0-4452-904E-D68592A9727F}"/>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en-US" altLang="ja-JP" sz="2800" b="1" dirty="0">
                <a:latin typeface="+mn-ea"/>
                <a:ea typeface="+mn-ea"/>
              </a:rPr>
              <a:t>LED</a:t>
            </a:r>
            <a:r>
              <a:rPr lang="ja-JP" altLang="en-US" sz="2800" b="1" dirty="0">
                <a:latin typeface="+mn-ea"/>
                <a:ea typeface="+mn-ea"/>
              </a:rPr>
              <a:t>イルミネーションプレートを作ろう</a:t>
            </a:r>
          </a:p>
        </p:txBody>
      </p:sp>
      <p:sp>
        <p:nvSpPr>
          <p:cNvPr id="35" name="正方形/長方形 34">
            <a:extLst>
              <a:ext uri="{FF2B5EF4-FFF2-40B4-BE49-F238E27FC236}">
                <a16:creationId xmlns:a16="http://schemas.microsoft.com/office/drawing/2014/main" id="{D5A312F9-4214-4DA6-8A58-878EB8714D87}"/>
              </a:ext>
            </a:extLst>
          </p:cNvPr>
          <p:cNvSpPr/>
          <p:nvPr/>
        </p:nvSpPr>
        <p:spPr>
          <a:xfrm>
            <a:off x="3335338"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035A6C50-FB10-4FC1-9F24-B6E1330F9ABE}"/>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３～４時間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6B596350-07F2-4871-9E2C-0B99603A5998}"/>
              </a:ext>
            </a:extLst>
          </p:cNvPr>
          <p:cNvSpPr/>
          <p:nvPr/>
        </p:nvSpPr>
        <p:spPr>
          <a:xfrm>
            <a:off x="112713" y="6294438"/>
            <a:ext cx="3379787"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屋内（校内演習室他）</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C19A1D08-28B2-4694-A9BD-C0095E22D5F7}"/>
              </a:ext>
            </a:extLst>
          </p:cNvPr>
          <p:cNvSpPr/>
          <p:nvPr/>
        </p:nvSpPr>
        <p:spPr>
          <a:xfrm>
            <a:off x="250825" y="171450"/>
            <a:ext cx="2979738"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公開講座・出前講座</a:t>
            </a:r>
          </a:p>
        </p:txBody>
      </p:sp>
      <p:sp>
        <p:nvSpPr>
          <p:cNvPr id="4" name="テキスト ボックス 3">
            <a:extLst>
              <a:ext uri="{FF2B5EF4-FFF2-40B4-BE49-F238E27FC236}">
                <a16:creationId xmlns:a16="http://schemas.microsoft.com/office/drawing/2014/main" id="{43DF049C-E8F3-44BF-94C5-2DE5CE4D46AA}"/>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F2697940-9800-44D7-91E3-8A0CC53DEE77}"/>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8A2F43F4-D710-4CEB-9C65-E1DBF2B1EE68}"/>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F5DD0A25-0775-41B3-8C60-F71258C470B3}"/>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1F793C94-5286-4424-BB67-C171145CD4C5}"/>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20</a:t>
            </a:r>
            <a:r>
              <a:rPr lang="ja-JP" altLang="en-US" sz="1400" b="1" dirty="0">
                <a:latin typeface="+mn-ea"/>
                <a:ea typeface="+mn-ea"/>
              </a:rPr>
              <a:t>名、最大</a:t>
            </a:r>
            <a:r>
              <a:rPr lang="en-US" altLang="ja-JP" sz="1400" b="1" dirty="0">
                <a:latin typeface="+mn-ea"/>
                <a:ea typeface="+mn-ea"/>
              </a:rPr>
              <a:t>80</a:t>
            </a:r>
            <a:r>
              <a:rPr lang="ja-JP" altLang="en-US" sz="1400" b="1" dirty="0">
                <a:latin typeface="+mn-ea"/>
                <a:ea typeface="+mn-ea"/>
              </a:rPr>
              <a:t>名</a:t>
            </a:r>
            <a:endParaRPr lang="en-US" altLang="ja-JP" sz="1400" b="1" dirty="0">
              <a:latin typeface="+mn-ea"/>
              <a:ea typeface="+mn-ea"/>
            </a:endParaRPr>
          </a:p>
        </p:txBody>
      </p:sp>
      <p:sp>
        <p:nvSpPr>
          <p:cNvPr id="29713" name="テキスト ボックス 57">
            <a:extLst>
              <a:ext uri="{FF2B5EF4-FFF2-40B4-BE49-F238E27FC236}">
                <a16:creationId xmlns:a16="http://schemas.microsoft.com/office/drawing/2014/main" id="{D654D8C3-6A89-4A6B-8ABE-325548BBF75A}"/>
              </a:ext>
            </a:extLst>
          </p:cNvPr>
          <p:cNvSpPr txBox="1">
            <a:spLocks noChangeArrowheads="1"/>
          </p:cNvSpPr>
          <p:nvPr/>
        </p:nvSpPr>
        <p:spPr bwMode="auto">
          <a:xfrm>
            <a:off x="5338763" y="3573463"/>
            <a:ext cx="803275" cy="2619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100" b="1">
                <a:solidFill>
                  <a:srgbClr val="FF0000"/>
                </a:solidFill>
              </a:rPr>
              <a:t>講座風景</a:t>
            </a:r>
          </a:p>
        </p:txBody>
      </p:sp>
      <p:pic>
        <p:nvPicPr>
          <p:cNvPr id="8" name="図 7">
            <a:extLst>
              <a:ext uri="{FF2B5EF4-FFF2-40B4-BE49-F238E27FC236}">
                <a16:creationId xmlns:a16="http://schemas.microsoft.com/office/drawing/2014/main" id="{F8A9F8E9-B44F-402B-8968-C7FEFA633AF3}"/>
              </a:ext>
            </a:extLst>
          </p:cNvPr>
          <p:cNvPicPr>
            <a:picLocks noChangeAspect="1"/>
          </p:cNvPicPr>
          <p:nvPr/>
        </p:nvPicPr>
        <p:blipFill>
          <a:blip r:embed="rId4"/>
          <a:stretch>
            <a:fillRect/>
          </a:stretch>
        </p:blipFill>
        <p:spPr>
          <a:xfrm>
            <a:off x="4877531" y="3933056"/>
            <a:ext cx="2128838" cy="1419225"/>
          </a:xfrm>
          <a:prstGeom prst="rect">
            <a:avLst/>
          </a:prstGeom>
          <a:ln>
            <a:noFill/>
          </a:ln>
          <a:effectLst>
            <a:softEdge rad="112500"/>
          </a:effectLst>
        </p:spPr>
      </p:pic>
      <p:pic>
        <p:nvPicPr>
          <p:cNvPr id="10" name="図 9">
            <a:extLst>
              <a:ext uri="{FF2B5EF4-FFF2-40B4-BE49-F238E27FC236}">
                <a16:creationId xmlns:a16="http://schemas.microsoft.com/office/drawing/2014/main" id="{3BC1FF5F-23E2-4E6B-891A-91204EE7435B}"/>
              </a:ext>
            </a:extLst>
          </p:cNvPr>
          <p:cNvPicPr>
            <a:picLocks noChangeAspect="1"/>
          </p:cNvPicPr>
          <p:nvPr/>
        </p:nvPicPr>
        <p:blipFill>
          <a:blip r:embed="rId5"/>
          <a:stretch>
            <a:fillRect/>
          </a:stretch>
        </p:blipFill>
        <p:spPr>
          <a:xfrm>
            <a:off x="6435414" y="3677543"/>
            <a:ext cx="2128838" cy="1419225"/>
          </a:xfrm>
          <a:prstGeom prst="rect">
            <a:avLst/>
          </a:prstGeom>
          <a:ln>
            <a:noFill/>
          </a:ln>
          <a:effectLst>
            <a:softEdge rad="112500"/>
          </a:effectLst>
        </p:spPr>
      </p:pic>
      <p:pic>
        <p:nvPicPr>
          <p:cNvPr id="16" name="図 15">
            <a:extLst>
              <a:ext uri="{FF2B5EF4-FFF2-40B4-BE49-F238E27FC236}">
                <a16:creationId xmlns:a16="http://schemas.microsoft.com/office/drawing/2014/main" id="{DDB2BDD6-D35E-45C9-9725-237F9E692929}"/>
              </a:ext>
            </a:extLst>
          </p:cNvPr>
          <p:cNvPicPr>
            <a:picLocks noChangeAspect="1"/>
          </p:cNvPicPr>
          <p:nvPr/>
        </p:nvPicPr>
        <p:blipFill>
          <a:blip r:embed="rId6"/>
          <a:stretch>
            <a:fillRect/>
          </a:stretch>
        </p:blipFill>
        <p:spPr>
          <a:xfrm rot="10800000">
            <a:off x="3491881" y="4267519"/>
            <a:ext cx="1858304" cy="1393728"/>
          </a:xfrm>
          <a:prstGeom prst="rect">
            <a:avLst/>
          </a:prstGeom>
          <a:ln>
            <a:noFill/>
          </a:ln>
          <a:effectLst>
            <a:softEdge rad="112500"/>
          </a:effectLst>
        </p:spPr>
      </p:pic>
      <p:sp>
        <p:nvSpPr>
          <p:cNvPr id="29717" name="テキスト ボックス 57">
            <a:extLst>
              <a:ext uri="{FF2B5EF4-FFF2-40B4-BE49-F238E27FC236}">
                <a16:creationId xmlns:a16="http://schemas.microsoft.com/office/drawing/2014/main" id="{DE3E663B-F3AC-4DD6-8006-D3475FFFE220}"/>
              </a:ext>
            </a:extLst>
          </p:cNvPr>
          <p:cNvSpPr txBox="1">
            <a:spLocks noChangeArrowheads="1"/>
          </p:cNvSpPr>
          <p:nvPr/>
        </p:nvSpPr>
        <p:spPr bwMode="auto">
          <a:xfrm>
            <a:off x="3517900" y="4111625"/>
            <a:ext cx="968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0070C0"/>
                </a:solidFill>
              </a:rPr>
              <a:t>機械部品組立</a:t>
            </a:r>
          </a:p>
        </p:txBody>
      </p:sp>
      <p:sp>
        <p:nvSpPr>
          <p:cNvPr id="29718" name="テキスト ボックス 57">
            <a:extLst>
              <a:ext uri="{FF2B5EF4-FFF2-40B4-BE49-F238E27FC236}">
                <a16:creationId xmlns:a16="http://schemas.microsoft.com/office/drawing/2014/main" id="{B64FD8C6-FCA1-4518-ABF7-485B4D700F90}"/>
              </a:ext>
            </a:extLst>
          </p:cNvPr>
          <p:cNvSpPr txBox="1">
            <a:spLocks noChangeArrowheads="1"/>
          </p:cNvSpPr>
          <p:nvPr/>
        </p:nvSpPr>
        <p:spPr bwMode="auto">
          <a:xfrm>
            <a:off x="5694363" y="5291138"/>
            <a:ext cx="14557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0070C0"/>
                </a:solidFill>
              </a:rPr>
              <a:t>電子部品はんだ付け</a:t>
            </a:r>
          </a:p>
        </p:txBody>
      </p:sp>
      <p:sp>
        <p:nvSpPr>
          <p:cNvPr id="29719" name="テキスト ボックス 57">
            <a:extLst>
              <a:ext uri="{FF2B5EF4-FFF2-40B4-BE49-F238E27FC236}">
                <a16:creationId xmlns:a16="http://schemas.microsoft.com/office/drawing/2014/main" id="{B265D7F7-4B90-418C-9090-9E9C0FC47BE6}"/>
              </a:ext>
            </a:extLst>
          </p:cNvPr>
          <p:cNvSpPr txBox="1">
            <a:spLocks noChangeArrowheads="1"/>
          </p:cNvSpPr>
          <p:nvPr/>
        </p:nvSpPr>
        <p:spPr bwMode="auto">
          <a:xfrm>
            <a:off x="7956550" y="4979988"/>
            <a:ext cx="6334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0070C0"/>
                </a:solidFill>
              </a:rPr>
              <a:t>点灯式</a:t>
            </a:r>
          </a:p>
        </p:txBody>
      </p:sp>
      <p:sp>
        <p:nvSpPr>
          <p:cNvPr id="29720" name="テキスト ボックス 57">
            <a:extLst>
              <a:ext uri="{FF2B5EF4-FFF2-40B4-BE49-F238E27FC236}">
                <a16:creationId xmlns:a16="http://schemas.microsoft.com/office/drawing/2014/main" id="{89EA5B21-EC9B-4E08-98F0-87F30CBE7377}"/>
              </a:ext>
            </a:extLst>
          </p:cNvPr>
          <p:cNvSpPr txBox="1">
            <a:spLocks noChangeArrowheads="1"/>
          </p:cNvSpPr>
          <p:nvPr/>
        </p:nvSpPr>
        <p:spPr bwMode="auto">
          <a:xfrm>
            <a:off x="1360488" y="3573463"/>
            <a:ext cx="803275" cy="2619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100" b="1">
                <a:solidFill>
                  <a:srgbClr val="FF0000"/>
                </a:solidFill>
              </a:rPr>
              <a:t>完成作品</a:t>
            </a:r>
          </a:p>
        </p:txBody>
      </p:sp>
      <p:pic>
        <p:nvPicPr>
          <p:cNvPr id="29721" name="Picture 46">
            <a:extLst>
              <a:ext uri="{FF2B5EF4-FFF2-40B4-BE49-F238E27FC236}">
                <a16:creationId xmlns:a16="http://schemas.microsoft.com/office/drawing/2014/main" id="{3EC75294-0AE6-4881-9B30-D9757FE91B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 y="3797300"/>
            <a:ext cx="2909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a:extLst>
              <a:ext uri="{FF2B5EF4-FFF2-40B4-BE49-F238E27FC236}">
                <a16:creationId xmlns:a16="http://schemas.microsoft.com/office/drawing/2014/main" id="{1D90A239-C5E6-4C75-BF5A-D45D2FD4B90A}"/>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材料費 一人あたり</a:t>
            </a:r>
            <a:r>
              <a:rPr lang="en-US" altLang="ja-JP" sz="1400" b="1" dirty="0">
                <a:latin typeface="+mn-ea"/>
                <a:ea typeface="+mn-ea"/>
              </a:rPr>
              <a:t>1,200</a:t>
            </a:r>
            <a:r>
              <a:rPr lang="ja-JP" altLang="en-US" sz="1400" b="1" dirty="0">
                <a:latin typeface="+mn-ea"/>
                <a:ea typeface="+mn-ea"/>
              </a:rPr>
              <a:t>円程度</a:t>
            </a:r>
            <a:endParaRPr lang="en-US" altLang="ja-JP" sz="1400" b="1" dirty="0">
              <a:latin typeface="+mn-ea"/>
              <a:ea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6602D2C-1D05-4777-BDB8-E1F3BCF39E22}"/>
              </a:ext>
            </a:extLst>
          </p:cNvPr>
          <p:cNvSpPr/>
          <p:nvPr/>
        </p:nvSpPr>
        <p:spPr>
          <a:xfrm>
            <a:off x="277813" y="3716338"/>
            <a:ext cx="8640762" cy="205263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FEA5E4C8-88A6-4B6E-8851-76BCD8E2AC93}"/>
              </a:ext>
            </a:extLst>
          </p:cNvPr>
          <p:cNvSpPr txBox="1"/>
          <p:nvPr/>
        </p:nvSpPr>
        <p:spPr>
          <a:xfrm>
            <a:off x="1592263" y="2181225"/>
            <a:ext cx="7300912" cy="1570038"/>
          </a:xfrm>
          <a:prstGeom prst="rect">
            <a:avLst/>
          </a:prstGeom>
          <a:noFill/>
        </p:spPr>
        <p:txBody>
          <a:bodyPr>
            <a:spAutoFit/>
          </a:bodyPr>
          <a:lstStyle/>
          <a:p>
            <a:pPr eaLnBrk="1" fontAlgn="auto" hangingPunct="1">
              <a:spcBef>
                <a:spcPts val="0"/>
              </a:spcBef>
              <a:spcAft>
                <a:spcPts val="0"/>
              </a:spcAft>
              <a:defRPr/>
            </a:pPr>
            <a:r>
              <a:rPr lang="ja-JP" altLang="en-US" sz="1600" dirty="0">
                <a:latin typeface="+mn-ea"/>
                <a:ea typeface="+mn-ea"/>
              </a:rPr>
              <a:t>小さな温度差で動く熱機関の一つであるスターリングエンジンの模型を製作します。カップの熱い飲み物と周りの空気の温度差でエンジンを動かします。空気の膨張・収縮によりピストンが上下（直線運動）し、クランク機構により軸が回り（回転運動）、フライホイールが回転します。熱源となるお湯や空気の温度差がある限り半永久的に動くことができる</a:t>
            </a:r>
            <a:r>
              <a:rPr lang="en-US" altLang="ja-JP" sz="1600" dirty="0">
                <a:latin typeface="+mn-ea"/>
                <a:ea typeface="+mn-ea"/>
              </a:rPr>
              <a:t>SDG</a:t>
            </a:r>
            <a:r>
              <a:rPr lang="ja-JP" altLang="en-US" sz="1600" dirty="0">
                <a:latin typeface="+mn-ea"/>
                <a:ea typeface="+mn-ea"/>
              </a:rPr>
              <a:t>ｓ（エコ）なエンジンを製作します。</a:t>
            </a:r>
          </a:p>
        </p:txBody>
      </p:sp>
      <p:sp>
        <p:nvSpPr>
          <p:cNvPr id="19" name="テキスト ボックス 18">
            <a:extLst>
              <a:ext uri="{FF2B5EF4-FFF2-40B4-BE49-F238E27FC236}">
                <a16:creationId xmlns:a16="http://schemas.microsoft.com/office/drawing/2014/main" id="{D658962D-83B6-4848-9410-C1D39D33853B}"/>
              </a:ext>
            </a:extLst>
          </p:cNvPr>
          <p:cNvSpPr txBox="1"/>
          <p:nvPr/>
        </p:nvSpPr>
        <p:spPr>
          <a:xfrm>
            <a:off x="1622425" y="1776413"/>
            <a:ext cx="7053263"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エンジン、熱機関、お湯、空気、</a:t>
            </a:r>
            <a:r>
              <a:rPr lang="en-US" altLang="ja-JP" sz="2000" b="1" dirty="0">
                <a:latin typeface="+mn-ea"/>
                <a:ea typeface="+mn-ea"/>
              </a:rPr>
              <a:t>SDG</a:t>
            </a:r>
            <a:r>
              <a:rPr lang="ja-JP" altLang="en-US" sz="2000" b="1" dirty="0">
                <a:latin typeface="+mn-ea"/>
                <a:ea typeface="+mn-ea"/>
              </a:rPr>
              <a:t>ｓ、エコ</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23FE45F7-097B-4E64-8E00-656449050B61}"/>
              </a:ext>
            </a:extLst>
          </p:cNvPr>
          <p:cNvSpPr txBox="1"/>
          <p:nvPr/>
        </p:nvSpPr>
        <p:spPr>
          <a:xfrm>
            <a:off x="3492500" y="6065838"/>
            <a:ext cx="5389563" cy="338137"/>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柳沼仁志</a:t>
            </a:r>
          </a:p>
        </p:txBody>
      </p:sp>
      <p:pic>
        <p:nvPicPr>
          <p:cNvPr id="31750" name="図 43" descr="ダイアグラム&#10;&#10;自動的に生成された説明">
            <a:extLst>
              <a:ext uri="{FF2B5EF4-FFF2-40B4-BE49-F238E27FC236}">
                <a16:creationId xmlns:a16="http://schemas.microsoft.com/office/drawing/2014/main" id="{23CFDC7E-9E07-45DC-9438-1222DC555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07CF7313-E048-4E93-8E16-AE9D9E734356}"/>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スターリングエンジン模型の製作</a:t>
            </a:r>
          </a:p>
        </p:txBody>
      </p:sp>
      <p:sp>
        <p:nvSpPr>
          <p:cNvPr id="35" name="正方形/長方形 34">
            <a:extLst>
              <a:ext uri="{FF2B5EF4-FFF2-40B4-BE49-F238E27FC236}">
                <a16:creationId xmlns:a16="http://schemas.microsoft.com/office/drawing/2014/main" id="{C1871030-F4E6-4013-B9C2-805B291878D4}"/>
              </a:ext>
            </a:extLst>
          </p:cNvPr>
          <p:cNvSpPr/>
          <p:nvPr/>
        </p:nvSpPr>
        <p:spPr>
          <a:xfrm>
            <a:off x="3408363"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5BE35813-9F3D-4575-938A-42075973F580}"/>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ED7327FB-B1B7-4F78-85ED-B89951239E46}"/>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屋内（実習工場）</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C1CE4840-EAC4-4C23-A484-428CC1FC50AD}"/>
              </a:ext>
            </a:extLst>
          </p:cNvPr>
          <p:cNvSpPr/>
          <p:nvPr/>
        </p:nvSpPr>
        <p:spPr>
          <a:xfrm>
            <a:off x="250825" y="171450"/>
            <a:ext cx="30416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a:solidFill>
                  <a:schemeClr val="bg1"/>
                </a:solidFill>
                <a:latin typeface="+mn-ea"/>
              </a:rPr>
              <a:t>公開講座・出前講座</a:t>
            </a:r>
            <a:endParaRPr lang="ja-JP" altLang="en-US" sz="2400" b="1" dirty="0">
              <a:solidFill>
                <a:schemeClr val="bg1"/>
              </a:solidFill>
              <a:latin typeface="+mn-ea"/>
            </a:endParaRPr>
          </a:p>
        </p:txBody>
      </p:sp>
      <p:sp>
        <p:nvSpPr>
          <p:cNvPr id="4" name="テキスト ボックス 3">
            <a:extLst>
              <a:ext uri="{FF2B5EF4-FFF2-40B4-BE49-F238E27FC236}">
                <a16:creationId xmlns:a16="http://schemas.microsoft.com/office/drawing/2014/main" id="{26799B77-388E-447D-BBA6-5FB41332EE92}"/>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1237C276-873B-4716-9FD2-472AAE876D0D}"/>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46C31020-C0F0-4B3D-9287-BDD99F8CDB32}"/>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9F37E015-50B6-46DB-B5AD-21DC711E5584}"/>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22591457-A681-47CE-853E-BF679D82549F}"/>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10</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a:t>
            </a:r>
            <a:endParaRPr lang="en-US" altLang="ja-JP" sz="1400" b="1" dirty="0">
              <a:latin typeface="+mn-ea"/>
              <a:ea typeface="+mn-ea"/>
            </a:endParaRPr>
          </a:p>
        </p:txBody>
      </p:sp>
      <p:grpSp>
        <p:nvGrpSpPr>
          <p:cNvPr id="31761" name="グループ化 44">
            <a:extLst>
              <a:ext uri="{FF2B5EF4-FFF2-40B4-BE49-F238E27FC236}">
                <a16:creationId xmlns:a16="http://schemas.microsoft.com/office/drawing/2014/main" id="{8D7984F6-41CA-4501-8233-CBAE774C8B43}"/>
              </a:ext>
            </a:extLst>
          </p:cNvPr>
          <p:cNvGrpSpPr>
            <a:grpSpLocks/>
          </p:cNvGrpSpPr>
          <p:nvPr/>
        </p:nvGrpSpPr>
        <p:grpSpPr bwMode="auto">
          <a:xfrm>
            <a:off x="2600325" y="3771900"/>
            <a:ext cx="1789113" cy="1997075"/>
            <a:chOff x="7317805" y="1632791"/>
            <a:chExt cx="4494122" cy="5495195"/>
          </a:xfrm>
        </p:grpSpPr>
        <p:pic>
          <p:nvPicPr>
            <p:cNvPr id="31776" name="コンテンツ プレースホルダー 29">
              <a:extLst>
                <a:ext uri="{FF2B5EF4-FFF2-40B4-BE49-F238E27FC236}">
                  <a16:creationId xmlns:a16="http://schemas.microsoft.com/office/drawing/2014/main" id="{A4CB4CEE-8A72-4418-A9D8-F6A71C798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5425" y="2559858"/>
              <a:ext cx="3864763"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7" name="テキスト ボックス 52">
              <a:extLst>
                <a:ext uri="{FF2B5EF4-FFF2-40B4-BE49-F238E27FC236}">
                  <a16:creationId xmlns:a16="http://schemas.microsoft.com/office/drawing/2014/main" id="{C15182B8-99D8-4F19-9472-8AED72AFAE60}"/>
                </a:ext>
              </a:extLst>
            </p:cNvPr>
            <p:cNvSpPr txBox="1">
              <a:spLocks noChangeArrowheads="1"/>
            </p:cNvSpPr>
            <p:nvPr/>
          </p:nvSpPr>
          <p:spPr bwMode="auto">
            <a:xfrm>
              <a:off x="9054813" y="6544204"/>
              <a:ext cx="2121809" cy="5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FF0000"/>
                  </a:solidFill>
                </a:rPr>
                <a:t>加熱側</a:t>
              </a:r>
            </a:p>
          </p:txBody>
        </p:sp>
        <p:sp>
          <p:nvSpPr>
            <p:cNvPr id="31778" name="テキスト ボックス 53">
              <a:extLst>
                <a:ext uri="{FF2B5EF4-FFF2-40B4-BE49-F238E27FC236}">
                  <a16:creationId xmlns:a16="http://schemas.microsoft.com/office/drawing/2014/main" id="{BFD9FEF6-736A-4D67-8827-316F4288D6F9}"/>
                </a:ext>
              </a:extLst>
            </p:cNvPr>
            <p:cNvSpPr txBox="1">
              <a:spLocks noChangeArrowheads="1"/>
            </p:cNvSpPr>
            <p:nvPr/>
          </p:nvSpPr>
          <p:spPr bwMode="auto">
            <a:xfrm>
              <a:off x="7317805" y="5319258"/>
              <a:ext cx="1419297" cy="58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00B0F0"/>
                  </a:solidFill>
                </a:rPr>
                <a:t>冷却側</a:t>
              </a:r>
            </a:p>
          </p:txBody>
        </p:sp>
        <p:sp>
          <p:nvSpPr>
            <p:cNvPr id="31779" name="テキスト ボックス 57">
              <a:extLst>
                <a:ext uri="{FF2B5EF4-FFF2-40B4-BE49-F238E27FC236}">
                  <a16:creationId xmlns:a16="http://schemas.microsoft.com/office/drawing/2014/main" id="{E1B6B445-6B02-4A00-A2B8-7CD8F18E3229}"/>
                </a:ext>
              </a:extLst>
            </p:cNvPr>
            <p:cNvSpPr txBox="1">
              <a:spLocks noChangeArrowheads="1"/>
            </p:cNvSpPr>
            <p:nvPr/>
          </p:nvSpPr>
          <p:spPr bwMode="auto">
            <a:xfrm>
              <a:off x="7995630" y="1632791"/>
              <a:ext cx="3816297" cy="11007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a:r>
                <a:rPr lang="ja-JP" altLang="en-US" sz="1000" b="1">
                  <a:solidFill>
                    <a:srgbClr val="FF0000"/>
                  </a:solidFill>
                </a:rPr>
                <a:t>３</a:t>
              </a:r>
              <a:r>
                <a:rPr lang="en-US" altLang="ja-JP" sz="1000" b="1">
                  <a:solidFill>
                    <a:srgbClr val="FF0000"/>
                  </a:solidFill>
                </a:rPr>
                <a:t>D</a:t>
              </a:r>
              <a:r>
                <a:rPr lang="ja-JP" altLang="en-US" sz="1000" b="1">
                  <a:solidFill>
                    <a:srgbClr val="FF0000"/>
                  </a:solidFill>
                </a:rPr>
                <a:t>モデル　　　　　（シミュレーション）</a:t>
              </a:r>
            </a:p>
          </p:txBody>
        </p:sp>
      </p:grpSp>
      <p:sp>
        <p:nvSpPr>
          <p:cNvPr id="50" name="円/楕円 245">
            <a:extLst>
              <a:ext uri="{FF2B5EF4-FFF2-40B4-BE49-F238E27FC236}">
                <a16:creationId xmlns:a16="http://schemas.microsoft.com/office/drawing/2014/main" id="{ADE44724-A74E-4B21-BA01-76C7FF7FAB50}"/>
              </a:ext>
            </a:extLst>
          </p:cNvPr>
          <p:cNvSpPr/>
          <p:nvPr/>
        </p:nvSpPr>
        <p:spPr>
          <a:xfrm>
            <a:off x="3425825" y="4465638"/>
            <a:ext cx="577850" cy="531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763" name="テキスト ボックス 50">
            <a:extLst>
              <a:ext uri="{FF2B5EF4-FFF2-40B4-BE49-F238E27FC236}">
                <a16:creationId xmlns:a16="http://schemas.microsoft.com/office/drawing/2014/main" id="{B690E854-7173-458A-B273-CCF60BF15667}"/>
              </a:ext>
            </a:extLst>
          </p:cNvPr>
          <p:cNvSpPr txBox="1">
            <a:spLocks noChangeArrowheads="1"/>
          </p:cNvSpPr>
          <p:nvPr/>
        </p:nvSpPr>
        <p:spPr bwMode="auto">
          <a:xfrm>
            <a:off x="2246313" y="4173538"/>
            <a:ext cx="1065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900" b="1"/>
              <a:t>フライホイール</a:t>
            </a:r>
            <a:endParaRPr lang="en-US" altLang="ja-JP" sz="900" b="1"/>
          </a:p>
          <a:p>
            <a:r>
              <a:rPr lang="ja-JP" altLang="en-US" sz="900" b="1"/>
              <a:t>（はずみ車）</a:t>
            </a:r>
          </a:p>
        </p:txBody>
      </p:sp>
      <p:cxnSp>
        <p:nvCxnSpPr>
          <p:cNvPr id="38" name="直線矢印コネクタ 37">
            <a:extLst>
              <a:ext uri="{FF2B5EF4-FFF2-40B4-BE49-F238E27FC236}">
                <a16:creationId xmlns:a16="http://schemas.microsoft.com/office/drawing/2014/main" id="{326C5927-8BCC-4807-BF09-410176F6555B}"/>
              </a:ext>
            </a:extLst>
          </p:cNvPr>
          <p:cNvCxnSpPr>
            <a:cxnSpLocks/>
            <a:stCxn id="31763" idx="2"/>
          </p:cNvCxnSpPr>
          <p:nvPr/>
        </p:nvCxnSpPr>
        <p:spPr>
          <a:xfrm>
            <a:off x="2778125" y="4543425"/>
            <a:ext cx="246063" cy="185738"/>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3FA678E-9B2B-44E4-B99A-75D734536321}"/>
              </a:ext>
            </a:extLst>
          </p:cNvPr>
          <p:cNvCxnSpPr>
            <a:cxnSpLocks/>
          </p:cNvCxnSpPr>
          <p:nvPr/>
        </p:nvCxnSpPr>
        <p:spPr>
          <a:xfrm flipH="1">
            <a:off x="3919538" y="4483100"/>
            <a:ext cx="127000" cy="71438"/>
          </a:xfrm>
          <a:prstGeom prst="straightConnector1">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1766" name="テキスト ボックス 32">
            <a:extLst>
              <a:ext uri="{FF2B5EF4-FFF2-40B4-BE49-F238E27FC236}">
                <a16:creationId xmlns:a16="http://schemas.microsoft.com/office/drawing/2014/main" id="{7A723870-2813-478B-A73F-A9896312CA43}"/>
              </a:ext>
            </a:extLst>
          </p:cNvPr>
          <p:cNvSpPr txBox="1">
            <a:spLocks noChangeArrowheads="1"/>
          </p:cNvSpPr>
          <p:nvPr/>
        </p:nvSpPr>
        <p:spPr bwMode="auto">
          <a:xfrm>
            <a:off x="3957638" y="4227513"/>
            <a:ext cx="906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900" b="1"/>
              <a:t>クランク機構（回転運動）</a:t>
            </a:r>
          </a:p>
        </p:txBody>
      </p:sp>
      <p:sp>
        <p:nvSpPr>
          <p:cNvPr id="55" name="円/楕円 245">
            <a:extLst>
              <a:ext uri="{FF2B5EF4-FFF2-40B4-BE49-F238E27FC236}">
                <a16:creationId xmlns:a16="http://schemas.microsoft.com/office/drawing/2014/main" id="{D4BAFF25-ECC6-4C34-8AE8-7871A4C5CCB9}"/>
              </a:ext>
            </a:extLst>
          </p:cNvPr>
          <p:cNvSpPr/>
          <p:nvPr/>
        </p:nvSpPr>
        <p:spPr>
          <a:xfrm>
            <a:off x="3481388" y="4849813"/>
            <a:ext cx="431800" cy="7302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56" name="直線矢印コネクタ 55">
            <a:extLst>
              <a:ext uri="{FF2B5EF4-FFF2-40B4-BE49-F238E27FC236}">
                <a16:creationId xmlns:a16="http://schemas.microsoft.com/office/drawing/2014/main" id="{F41D0031-D260-46C5-81CB-BFFA5845D0FB}"/>
              </a:ext>
            </a:extLst>
          </p:cNvPr>
          <p:cNvCxnSpPr>
            <a:cxnSpLocks/>
          </p:cNvCxnSpPr>
          <p:nvPr/>
        </p:nvCxnSpPr>
        <p:spPr>
          <a:xfrm flipH="1">
            <a:off x="3922713" y="5030788"/>
            <a:ext cx="284162" cy="15240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31769" name="テキスト ボックス 56">
            <a:extLst>
              <a:ext uri="{FF2B5EF4-FFF2-40B4-BE49-F238E27FC236}">
                <a16:creationId xmlns:a16="http://schemas.microsoft.com/office/drawing/2014/main" id="{C802C821-99BF-4B3F-A1A2-A4E63D1A7E87}"/>
              </a:ext>
            </a:extLst>
          </p:cNvPr>
          <p:cNvSpPr txBox="1">
            <a:spLocks noChangeArrowheads="1"/>
          </p:cNvSpPr>
          <p:nvPr/>
        </p:nvSpPr>
        <p:spPr bwMode="auto">
          <a:xfrm>
            <a:off x="3959225" y="4684713"/>
            <a:ext cx="960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900" b="1"/>
              <a:t>ピストン上下（直線運動）</a:t>
            </a:r>
          </a:p>
        </p:txBody>
      </p:sp>
      <p:sp>
        <p:nvSpPr>
          <p:cNvPr id="31770" name="テキスト ボックス 57">
            <a:extLst>
              <a:ext uri="{FF2B5EF4-FFF2-40B4-BE49-F238E27FC236}">
                <a16:creationId xmlns:a16="http://schemas.microsoft.com/office/drawing/2014/main" id="{C4CA1443-F12D-4C43-AA6E-9CB4C353CB1A}"/>
              </a:ext>
            </a:extLst>
          </p:cNvPr>
          <p:cNvSpPr txBox="1">
            <a:spLocks noChangeArrowheads="1"/>
          </p:cNvSpPr>
          <p:nvPr/>
        </p:nvSpPr>
        <p:spPr bwMode="auto">
          <a:xfrm>
            <a:off x="6448425" y="3773488"/>
            <a:ext cx="720725" cy="2460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FF0000"/>
                </a:solidFill>
              </a:rPr>
              <a:t>講座風景</a:t>
            </a:r>
          </a:p>
        </p:txBody>
      </p:sp>
      <p:sp>
        <p:nvSpPr>
          <p:cNvPr id="31771" name="テキスト ボックス 57">
            <a:extLst>
              <a:ext uri="{FF2B5EF4-FFF2-40B4-BE49-F238E27FC236}">
                <a16:creationId xmlns:a16="http://schemas.microsoft.com/office/drawing/2014/main" id="{59D9F1E2-5724-432C-9BDD-E8C788823419}"/>
              </a:ext>
            </a:extLst>
          </p:cNvPr>
          <p:cNvSpPr txBox="1">
            <a:spLocks noChangeArrowheads="1"/>
          </p:cNvSpPr>
          <p:nvPr/>
        </p:nvSpPr>
        <p:spPr bwMode="auto">
          <a:xfrm>
            <a:off x="996950" y="3778250"/>
            <a:ext cx="588963" cy="2460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000" b="1">
                <a:solidFill>
                  <a:srgbClr val="FF0000"/>
                </a:solidFill>
              </a:rPr>
              <a:t>完成品</a:t>
            </a:r>
          </a:p>
        </p:txBody>
      </p:sp>
      <p:pic>
        <p:nvPicPr>
          <p:cNvPr id="3112" name="Picture 40">
            <a:extLst>
              <a:ext uri="{FF2B5EF4-FFF2-40B4-BE49-F238E27FC236}">
                <a16:creationId xmlns:a16="http://schemas.microsoft.com/office/drawing/2014/main" id="{9ABF7839-58A1-44F7-A679-3E474A970784}"/>
              </a:ext>
            </a:extLst>
          </p:cNvPr>
          <p:cNvPicPr>
            <a:picLocks noChangeAspect="1" noChangeArrowheads="1"/>
          </p:cNvPicPr>
          <p:nvPr/>
        </p:nvPicPr>
        <p:blipFill>
          <a:blip r:embed="rId5"/>
          <a:srcRect/>
          <a:stretch>
            <a:fillRect/>
          </a:stretch>
        </p:blipFill>
        <p:spPr bwMode="auto">
          <a:xfrm>
            <a:off x="4737760" y="4041934"/>
            <a:ext cx="2099915" cy="1574936"/>
          </a:xfrm>
          <a:prstGeom prst="rect">
            <a:avLst/>
          </a:prstGeom>
          <a:ln>
            <a:noFill/>
          </a:ln>
          <a:effectLst>
            <a:softEdge rad="112500"/>
          </a:effectLst>
        </p:spPr>
      </p:pic>
      <p:pic>
        <p:nvPicPr>
          <p:cNvPr id="13" name="図 12">
            <a:extLst>
              <a:ext uri="{FF2B5EF4-FFF2-40B4-BE49-F238E27FC236}">
                <a16:creationId xmlns:a16="http://schemas.microsoft.com/office/drawing/2014/main" id="{1CDC09E6-E9DC-469D-9766-F04C242C14F4}"/>
              </a:ext>
            </a:extLst>
          </p:cNvPr>
          <p:cNvPicPr>
            <a:picLocks noChangeAspect="1"/>
          </p:cNvPicPr>
          <p:nvPr/>
        </p:nvPicPr>
        <p:blipFill>
          <a:blip r:embed="rId6"/>
          <a:stretch>
            <a:fillRect/>
          </a:stretch>
        </p:blipFill>
        <p:spPr>
          <a:xfrm>
            <a:off x="6792923" y="4051272"/>
            <a:ext cx="2099914" cy="1574936"/>
          </a:xfrm>
          <a:prstGeom prst="rect">
            <a:avLst/>
          </a:prstGeom>
          <a:ln>
            <a:noFill/>
          </a:ln>
          <a:effectLst>
            <a:softEdge rad="112500"/>
          </a:effectLst>
        </p:spPr>
      </p:pic>
      <p:pic>
        <p:nvPicPr>
          <p:cNvPr id="36" name="図 35">
            <a:extLst>
              <a:ext uri="{FF2B5EF4-FFF2-40B4-BE49-F238E27FC236}">
                <a16:creationId xmlns:a16="http://schemas.microsoft.com/office/drawing/2014/main" id="{E108C4C5-BFC9-48D8-820B-404C7457C028}"/>
              </a:ext>
            </a:extLst>
          </p:cNvPr>
          <p:cNvPicPr>
            <a:picLocks noChangeAspect="1"/>
          </p:cNvPicPr>
          <p:nvPr/>
        </p:nvPicPr>
        <p:blipFill rotWithShape="1">
          <a:blip r:embed="rId7"/>
          <a:srcRect l="9675" r="9614"/>
          <a:stretch/>
        </p:blipFill>
        <p:spPr>
          <a:xfrm>
            <a:off x="251198" y="3998599"/>
            <a:ext cx="2097553" cy="1726085"/>
          </a:xfrm>
          <a:prstGeom prst="rect">
            <a:avLst/>
          </a:prstGeom>
          <a:ln>
            <a:noFill/>
          </a:ln>
          <a:effectLst>
            <a:softEdge rad="112500"/>
          </a:effectLst>
        </p:spPr>
      </p:pic>
      <p:sp>
        <p:nvSpPr>
          <p:cNvPr id="37" name="正方形/長方形 36">
            <a:extLst>
              <a:ext uri="{FF2B5EF4-FFF2-40B4-BE49-F238E27FC236}">
                <a16:creationId xmlns:a16="http://schemas.microsoft.com/office/drawing/2014/main" id="{E8A97704-368D-4FCA-A671-7906BCF68B92}"/>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材料費 一人あたり</a:t>
            </a:r>
            <a:r>
              <a:rPr lang="en-US" altLang="ja-JP" sz="1400" b="1" dirty="0">
                <a:latin typeface="+mn-ea"/>
                <a:ea typeface="+mn-ea"/>
              </a:rPr>
              <a:t>2,100</a:t>
            </a:r>
            <a:r>
              <a:rPr lang="ja-JP" altLang="en-US" sz="1400" b="1" dirty="0">
                <a:latin typeface="+mn-ea"/>
                <a:ea typeface="+mn-ea"/>
              </a:rPr>
              <a:t>円程度</a:t>
            </a:r>
            <a:endParaRPr lang="en-US" altLang="ja-JP" sz="1400" b="1" dirty="0">
              <a:latin typeface="+mn-ea"/>
              <a:ea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6F86A5A9-89EF-458E-A6E3-B75729F798C8}"/>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4BBFC352-C37C-4D60-8562-5F74E10DD74B}"/>
              </a:ext>
            </a:extLst>
          </p:cNvPr>
          <p:cNvSpPr txBox="1"/>
          <p:nvPr/>
        </p:nvSpPr>
        <p:spPr>
          <a:xfrm>
            <a:off x="1592263" y="2181225"/>
            <a:ext cx="7443787"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ゴムの性質や車輪の水上・陸上での役割を学んでもらい、ゴム動力を使った水陸両用模型の製作を行います。制作後は陸上と水上で試走を行ってもらいます。</a:t>
            </a:r>
          </a:p>
        </p:txBody>
      </p:sp>
      <p:sp>
        <p:nvSpPr>
          <p:cNvPr id="19" name="テキスト ボックス 18">
            <a:extLst>
              <a:ext uri="{FF2B5EF4-FFF2-40B4-BE49-F238E27FC236}">
                <a16:creationId xmlns:a16="http://schemas.microsoft.com/office/drawing/2014/main" id="{D367BC9F-60C0-4ADA-BA73-FEBBA0D7AC78}"/>
              </a:ext>
            </a:extLst>
          </p:cNvPr>
          <p:cNvSpPr txBox="1"/>
          <p:nvPr/>
        </p:nvSpPr>
        <p:spPr>
          <a:xfrm>
            <a:off x="1622425" y="1776413"/>
            <a:ext cx="6550025" cy="369887"/>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モノづくり、バルサ、アクリル、ゴムの性質、ゴム動力</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EAC1C5F9-9B1C-49E1-8651-37F860CA0CB8}"/>
              </a:ext>
            </a:extLst>
          </p:cNvPr>
          <p:cNvSpPr txBox="1"/>
          <p:nvPr/>
        </p:nvSpPr>
        <p:spPr>
          <a:xfrm>
            <a:off x="4716463" y="6270625"/>
            <a:ext cx="4314825" cy="830263"/>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モノづくり教育研究支援センター　</a:t>
            </a:r>
            <a:endParaRPr lang="en-US" altLang="ja-JP" sz="1600" b="1" dirty="0">
              <a:latin typeface="+mn-ea"/>
              <a:ea typeface="+mn-ea"/>
            </a:endParaRPr>
          </a:p>
          <a:p>
            <a:pPr algn="r" eaLnBrk="1" fontAlgn="auto" hangingPunct="1">
              <a:spcBef>
                <a:spcPts val="0"/>
              </a:spcBef>
              <a:spcAft>
                <a:spcPts val="0"/>
              </a:spcAft>
              <a:defRPr/>
            </a:pPr>
            <a:r>
              <a:rPr lang="ja-JP" altLang="en-US" sz="1600" b="1" dirty="0">
                <a:latin typeface="+mn-ea"/>
                <a:ea typeface="+mn-ea"/>
              </a:rPr>
              <a:t>木村　瑛人</a:t>
            </a:r>
            <a:br>
              <a:rPr lang="en-US" altLang="ja-JP" sz="1600" b="1" dirty="0">
                <a:latin typeface="+mn-ea"/>
                <a:ea typeface="+mn-ea"/>
              </a:rPr>
            </a:br>
            <a:r>
              <a:rPr lang="ja-JP" altLang="en-US" sz="1600" b="1" dirty="0">
                <a:latin typeface="+mn-ea"/>
                <a:ea typeface="+mn-ea"/>
              </a:rPr>
              <a:t>　　　　　　</a:t>
            </a:r>
          </a:p>
        </p:txBody>
      </p:sp>
      <p:pic>
        <p:nvPicPr>
          <p:cNvPr id="21510" name="図 43" descr="ダイアグラム&#10;&#10;自動的に生成された説明">
            <a:extLst>
              <a:ext uri="{FF2B5EF4-FFF2-40B4-BE49-F238E27FC236}">
                <a16:creationId xmlns:a16="http://schemas.microsoft.com/office/drawing/2014/main" id="{AB332AEA-D701-4FE8-B3DD-9953F732A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F46F48D8-AC02-416D-9EC6-46EACE736916}"/>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ゴム動力水陸両用恐竜模型の製作</a:t>
            </a:r>
          </a:p>
        </p:txBody>
      </p:sp>
      <p:sp>
        <p:nvSpPr>
          <p:cNvPr id="35" name="正方形/長方形 34">
            <a:extLst>
              <a:ext uri="{FF2B5EF4-FFF2-40B4-BE49-F238E27FC236}">
                <a16:creationId xmlns:a16="http://schemas.microsoft.com/office/drawing/2014/main" id="{A77DD1BA-368C-4CE3-892C-80ED9B0F497A}"/>
              </a:ext>
            </a:extLst>
          </p:cNvPr>
          <p:cNvSpPr/>
          <p:nvPr/>
        </p:nvSpPr>
        <p:spPr>
          <a:xfrm>
            <a:off x="3333750" y="188913"/>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小学生向け</a:t>
            </a:r>
          </a:p>
        </p:txBody>
      </p:sp>
      <p:sp>
        <p:nvSpPr>
          <p:cNvPr id="2" name="正方形/長方形 1">
            <a:extLst>
              <a:ext uri="{FF2B5EF4-FFF2-40B4-BE49-F238E27FC236}">
                <a16:creationId xmlns:a16="http://schemas.microsoft.com/office/drawing/2014/main" id="{CD837FA2-F4DC-4AFA-9233-CE94454B957B}"/>
              </a:ext>
            </a:extLst>
          </p:cNvPr>
          <p:cNvSpPr/>
          <p:nvPr/>
        </p:nvSpPr>
        <p:spPr>
          <a:xfrm>
            <a:off x="127000" y="5805488"/>
            <a:ext cx="4300538"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】1</a:t>
            </a:r>
            <a:r>
              <a:rPr lang="ja-JP" altLang="en-US" sz="1400" b="1" dirty="0">
                <a:latin typeface="+mn-ea"/>
                <a:ea typeface="+mn-ea"/>
              </a:rPr>
              <a:t>～</a:t>
            </a:r>
            <a:r>
              <a:rPr lang="en-US" altLang="ja-JP" sz="1400" b="1" dirty="0">
                <a:latin typeface="+mn-ea"/>
                <a:ea typeface="+mn-ea"/>
              </a:rPr>
              <a:t>2</a:t>
            </a:r>
            <a:r>
              <a:rPr lang="ja-JP" altLang="en-US" sz="1400" b="1" dirty="0">
                <a:latin typeface="+mn-ea"/>
                <a:ea typeface="+mn-ea"/>
              </a:rPr>
              <a:t>時間（実施形態による）</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7D506CE4-BB8A-4475-9192-3D3CB7DEE019}"/>
              </a:ext>
            </a:extLst>
          </p:cNvPr>
          <p:cNvSpPr/>
          <p:nvPr/>
        </p:nvSpPr>
        <p:spPr>
          <a:xfrm>
            <a:off x="112713" y="6286500"/>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1CBF85CE-600F-48CC-AEAC-DBA3CB77387D}"/>
              </a:ext>
            </a:extLst>
          </p:cNvPr>
          <p:cNvSpPr/>
          <p:nvPr/>
        </p:nvSpPr>
        <p:spPr>
          <a:xfrm>
            <a:off x="250825" y="171450"/>
            <a:ext cx="2982913"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r>
              <a:rPr lang="ja-JP" altLang="en-US" sz="2400" b="1">
                <a:solidFill>
                  <a:schemeClr val="bg1"/>
                </a:solidFill>
                <a:latin typeface="+mn-ea"/>
              </a:rPr>
              <a:t>・出前講座</a:t>
            </a:r>
            <a:endParaRPr lang="ja-JP" altLang="en-US" sz="2400" b="1" dirty="0">
              <a:solidFill>
                <a:schemeClr val="bg1"/>
              </a:solidFill>
              <a:latin typeface="+mn-ea"/>
            </a:endParaRPr>
          </a:p>
        </p:txBody>
      </p:sp>
      <p:sp>
        <p:nvSpPr>
          <p:cNvPr id="4" name="テキスト ボックス 3">
            <a:extLst>
              <a:ext uri="{FF2B5EF4-FFF2-40B4-BE49-F238E27FC236}">
                <a16:creationId xmlns:a16="http://schemas.microsoft.com/office/drawing/2014/main" id="{9241801A-3610-4F3C-ABD7-F7DF83E8A289}"/>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E5F8F02F-0710-48EE-8148-A6406DFE9973}"/>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367A349A-9D97-4AB0-AD7A-33098764FBAE}"/>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6A5ED3EC-6E84-4503-AC30-894817098148}"/>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0AFFAFAB-4A10-4444-9AB1-DBCBDD900CD3}"/>
              </a:ext>
            </a:extLst>
          </p:cNvPr>
          <p:cNvSpPr/>
          <p:nvPr/>
        </p:nvSpPr>
        <p:spPr>
          <a:xfrm>
            <a:off x="112713" y="6043613"/>
            <a:ext cx="567690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20</a:t>
            </a:r>
            <a:r>
              <a:rPr lang="ja-JP" altLang="en-US" sz="1400" b="1" dirty="0">
                <a:latin typeface="+mn-ea"/>
                <a:ea typeface="+mn-ea"/>
              </a:rPr>
              <a:t>名</a:t>
            </a:r>
            <a:r>
              <a:rPr lang="en-US" altLang="ja-JP" sz="1400" b="1" dirty="0">
                <a:latin typeface="+mn-ea"/>
                <a:ea typeface="+mn-ea"/>
              </a:rPr>
              <a:t>/</a:t>
            </a:r>
            <a:r>
              <a:rPr lang="ja-JP" altLang="en-US" sz="1400" b="1" dirty="0">
                <a:latin typeface="+mn-ea"/>
                <a:ea typeface="+mn-ea"/>
              </a:rPr>
              <a:t>回、イベント時最大</a:t>
            </a:r>
            <a:r>
              <a:rPr lang="en-US" altLang="ja-JP" sz="1400" b="1" dirty="0">
                <a:latin typeface="+mn-ea"/>
                <a:ea typeface="+mn-ea"/>
              </a:rPr>
              <a:t>4</a:t>
            </a:r>
            <a:r>
              <a:rPr lang="ja-JP" altLang="en-US" sz="1400" b="1" dirty="0">
                <a:latin typeface="+mn-ea"/>
                <a:ea typeface="+mn-ea"/>
              </a:rPr>
              <a:t>回（</a:t>
            </a:r>
            <a:r>
              <a:rPr lang="en-US" altLang="ja-JP" sz="1400" b="1" dirty="0">
                <a:latin typeface="+mn-ea"/>
                <a:ea typeface="+mn-ea"/>
              </a:rPr>
              <a:t>80</a:t>
            </a:r>
            <a:r>
              <a:rPr lang="ja-JP" altLang="en-US" sz="1400" b="1" dirty="0">
                <a:latin typeface="+mn-ea"/>
                <a:ea typeface="+mn-ea"/>
              </a:rPr>
              <a:t>名）</a:t>
            </a:r>
            <a:endParaRPr lang="en-US" altLang="ja-JP" sz="1400" b="1" dirty="0">
              <a:latin typeface="+mn-ea"/>
              <a:ea typeface="+mn-ea"/>
            </a:endParaRPr>
          </a:p>
        </p:txBody>
      </p:sp>
      <p:pic>
        <p:nvPicPr>
          <p:cNvPr id="10" name="図 9">
            <a:extLst>
              <a:ext uri="{FF2B5EF4-FFF2-40B4-BE49-F238E27FC236}">
                <a16:creationId xmlns:a16="http://schemas.microsoft.com/office/drawing/2014/main" id="{867E9B39-6AB5-4129-B32F-AAA1E73D60DE}"/>
              </a:ext>
            </a:extLst>
          </p:cNvPr>
          <p:cNvPicPr>
            <a:picLocks noChangeAspect="1"/>
          </p:cNvPicPr>
          <p:nvPr/>
        </p:nvPicPr>
        <p:blipFill>
          <a:blip r:embed="rId4" cstate="hqprint"/>
          <a:stretch>
            <a:fillRect/>
          </a:stretch>
        </p:blipFill>
        <p:spPr>
          <a:xfrm>
            <a:off x="668892" y="4538490"/>
            <a:ext cx="1818166" cy="1212110"/>
          </a:xfrm>
          <a:prstGeom prst="rect">
            <a:avLst/>
          </a:prstGeom>
          <a:effectLst>
            <a:softEdge rad="127000"/>
          </a:effectLst>
        </p:spPr>
      </p:pic>
      <p:sp>
        <p:nvSpPr>
          <p:cNvPr id="21522" name="テキスト ボックス 6">
            <a:extLst>
              <a:ext uri="{FF2B5EF4-FFF2-40B4-BE49-F238E27FC236}">
                <a16:creationId xmlns:a16="http://schemas.microsoft.com/office/drawing/2014/main" id="{0732CBBF-DF52-4162-9C7B-7CC550C23C46}"/>
              </a:ext>
            </a:extLst>
          </p:cNvPr>
          <p:cNvSpPr txBox="1">
            <a:spLocks noChangeArrowheads="1"/>
          </p:cNvSpPr>
          <p:nvPr/>
        </p:nvSpPr>
        <p:spPr bwMode="auto">
          <a:xfrm>
            <a:off x="952500" y="4295775"/>
            <a:ext cx="1289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200" b="1"/>
              <a:t>講義・製作風景</a:t>
            </a:r>
          </a:p>
        </p:txBody>
      </p:sp>
      <p:sp>
        <p:nvSpPr>
          <p:cNvPr id="21523" name="テキスト ボックス 21">
            <a:extLst>
              <a:ext uri="{FF2B5EF4-FFF2-40B4-BE49-F238E27FC236}">
                <a16:creationId xmlns:a16="http://schemas.microsoft.com/office/drawing/2014/main" id="{1638316F-718B-457B-B0D8-1FB8E00098CB}"/>
              </a:ext>
            </a:extLst>
          </p:cNvPr>
          <p:cNvSpPr txBox="1">
            <a:spLocks noChangeArrowheads="1"/>
          </p:cNvSpPr>
          <p:nvPr/>
        </p:nvSpPr>
        <p:spPr bwMode="auto">
          <a:xfrm>
            <a:off x="4203700" y="5375275"/>
            <a:ext cx="800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200" b="1"/>
              <a:t>完成品</a:t>
            </a:r>
            <a:endParaRPr lang="en-US" altLang="ja-JP" sz="1200" b="1"/>
          </a:p>
        </p:txBody>
      </p:sp>
      <p:sp>
        <p:nvSpPr>
          <p:cNvPr id="21524" name="テキスト ボックス 22">
            <a:extLst>
              <a:ext uri="{FF2B5EF4-FFF2-40B4-BE49-F238E27FC236}">
                <a16:creationId xmlns:a16="http://schemas.microsoft.com/office/drawing/2014/main" id="{84C71DA5-20B7-4B32-A867-4ABF48D5C0B1}"/>
              </a:ext>
            </a:extLst>
          </p:cNvPr>
          <p:cNvSpPr txBox="1">
            <a:spLocks noChangeArrowheads="1"/>
          </p:cNvSpPr>
          <p:nvPr/>
        </p:nvSpPr>
        <p:spPr bwMode="auto">
          <a:xfrm>
            <a:off x="6697663" y="4295775"/>
            <a:ext cx="21542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200" b="1"/>
              <a:t>試走風景（水上・陸上）</a:t>
            </a:r>
            <a:endParaRPr lang="en-US" altLang="ja-JP" sz="1200" b="1"/>
          </a:p>
        </p:txBody>
      </p:sp>
      <p:pic>
        <p:nvPicPr>
          <p:cNvPr id="38" name="図 37">
            <a:extLst>
              <a:ext uri="{FF2B5EF4-FFF2-40B4-BE49-F238E27FC236}">
                <a16:creationId xmlns:a16="http://schemas.microsoft.com/office/drawing/2014/main" id="{C52109A4-FDD9-4A98-8360-5C7F5D90E386}"/>
              </a:ext>
            </a:extLst>
          </p:cNvPr>
          <p:cNvPicPr>
            <a:picLocks noChangeAspect="1"/>
          </p:cNvPicPr>
          <p:nvPr/>
        </p:nvPicPr>
        <p:blipFill>
          <a:blip r:embed="rId5" cstate="hqprint"/>
          <a:stretch>
            <a:fillRect/>
          </a:stretch>
        </p:blipFill>
        <p:spPr>
          <a:xfrm>
            <a:off x="619928" y="3092155"/>
            <a:ext cx="1930756" cy="1287170"/>
          </a:xfrm>
          <a:prstGeom prst="rect">
            <a:avLst/>
          </a:prstGeom>
          <a:effectLst>
            <a:softEdge rad="127000"/>
          </a:effectLst>
        </p:spPr>
      </p:pic>
      <p:pic>
        <p:nvPicPr>
          <p:cNvPr id="8" name="図 7">
            <a:extLst>
              <a:ext uri="{FF2B5EF4-FFF2-40B4-BE49-F238E27FC236}">
                <a16:creationId xmlns:a16="http://schemas.microsoft.com/office/drawing/2014/main" id="{1E6987CA-AA74-4B95-BB61-6E07E02F8F4D}"/>
              </a:ext>
            </a:extLst>
          </p:cNvPr>
          <p:cNvPicPr>
            <a:picLocks noChangeAspect="1"/>
          </p:cNvPicPr>
          <p:nvPr/>
        </p:nvPicPr>
        <p:blipFill>
          <a:blip r:embed="rId6" cstate="hqprint"/>
          <a:stretch>
            <a:fillRect/>
          </a:stretch>
        </p:blipFill>
        <p:spPr>
          <a:xfrm>
            <a:off x="2915960" y="3281463"/>
            <a:ext cx="3312080" cy="2208053"/>
          </a:xfrm>
          <a:prstGeom prst="rect">
            <a:avLst/>
          </a:prstGeom>
          <a:effectLst>
            <a:softEdge rad="127000"/>
          </a:effectLst>
        </p:spPr>
      </p:pic>
      <p:pic>
        <p:nvPicPr>
          <p:cNvPr id="11" name="図 10">
            <a:extLst>
              <a:ext uri="{FF2B5EF4-FFF2-40B4-BE49-F238E27FC236}">
                <a16:creationId xmlns:a16="http://schemas.microsoft.com/office/drawing/2014/main" id="{A3009B9F-EA6D-41E5-B963-43B7EB9E3688}"/>
              </a:ext>
            </a:extLst>
          </p:cNvPr>
          <p:cNvPicPr>
            <a:picLocks noChangeAspect="1"/>
          </p:cNvPicPr>
          <p:nvPr/>
        </p:nvPicPr>
        <p:blipFill>
          <a:blip r:embed="rId7" cstate="hqprint"/>
          <a:stretch>
            <a:fillRect/>
          </a:stretch>
        </p:blipFill>
        <p:spPr>
          <a:xfrm>
            <a:off x="6587386" y="3076165"/>
            <a:ext cx="1904456" cy="1269637"/>
          </a:xfrm>
          <a:prstGeom prst="rect">
            <a:avLst/>
          </a:prstGeom>
          <a:effectLst>
            <a:softEdge rad="127000"/>
          </a:effectLst>
        </p:spPr>
      </p:pic>
      <p:pic>
        <p:nvPicPr>
          <p:cNvPr id="13" name="図 12">
            <a:extLst>
              <a:ext uri="{FF2B5EF4-FFF2-40B4-BE49-F238E27FC236}">
                <a16:creationId xmlns:a16="http://schemas.microsoft.com/office/drawing/2014/main" id="{313AA520-DD2B-4796-8C5F-6439F5EA2D89}"/>
              </a:ext>
            </a:extLst>
          </p:cNvPr>
          <p:cNvPicPr>
            <a:picLocks noChangeAspect="1"/>
          </p:cNvPicPr>
          <p:nvPr/>
        </p:nvPicPr>
        <p:blipFill>
          <a:blip r:embed="rId8" cstate="hqprint"/>
          <a:stretch>
            <a:fillRect/>
          </a:stretch>
        </p:blipFill>
        <p:spPr>
          <a:xfrm>
            <a:off x="6587386" y="4450434"/>
            <a:ext cx="1978518" cy="1319011"/>
          </a:xfrm>
          <a:prstGeom prst="rect">
            <a:avLst/>
          </a:prstGeom>
          <a:effectLst>
            <a:softEdge rad="127000"/>
          </a:effectLst>
        </p:spPr>
      </p:pic>
      <p:sp>
        <p:nvSpPr>
          <p:cNvPr id="21529" name="テキスト ボックス 16">
            <a:extLst>
              <a:ext uri="{FF2B5EF4-FFF2-40B4-BE49-F238E27FC236}">
                <a16:creationId xmlns:a16="http://schemas.microsoft.com/office/drawing/2014/main" id="{7D60DA50-E3DC-4525-A740-0DBC47A4607E}"/>
              </a:ext>
            </a:extLst>
          </p:cNvPr>
          <p:cNvSpPr txBox="1">
            <a:spLocks noChangeArrowheads="1"/>
          </p:cNvSpPr>
          <p:nvPr/>
        </p:nvSpPr>
        <p:spPr bwMode="auto">
          <a:xfrm>
            <a:off x="112713" y="6524625"/>
            <a:ext cx="3811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en-US" altLang="ja-JP" sz="1400" b="1">
                <a:solidFill>
                  <a:srgbClr val="000000"/>
                </a:solidFill>
              </a:rPr>
              <a:t>【</a:t>
            </a:r>
            <a:r>
              <a:rPr lang="ja-JP" altLang="en-US" sz="1400" b="1">
                <a:solidFill>
                  <a:srgbClr val="000000"/>
                </a:solidFill>
              </a:rPr>
              <a:t>負担費用</a:t>
            </a:r>
            <a:r>
              <a:rPr lang="en-US" altLang="ja-JP" sz="1400" b="1">
                <a:solidFill>
                  <a:srgbClr val="000000"/>
                </a:solidFill>
              </a:rPr>
              <a:t>】</a:t>
            </a:r>
            <a:r>
              <a:rPr lang="ja-JP" altLang="en-US" sz="1400" b="1">
                <a:solidFill>
                  <a:srgbClr val="000000"/>
                </a:solidFill>
              </a:rPr>
              <a:t>材料費一人あたり８００円程度</a:t>
            </a:r>
            <a:endParaRPr lang="ja-JP"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CAE638E7-A9ED-4D5D-82E2-294ABDE25AF3}"/>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54712D73-F9BF-469B-ACAD-3B9DBD4E56F8}"/>
              </a:ext>
            </a:extLst>
          </p:cNvPr>
          <p:cNvSpPr txBox="1"/>
          <p:nvPr/>
        </p:nvSpPr>
        <p:spPr>
          <a:xfrm>
            <a:off x="1592263" y="2181225"/>
            <a:ext cx="7300912" cy="784225"/>
          </a:xfrm>
          <a:prstGeom prst="rect">
            <a:avLst/>
          </a:prstGeom>
          <a:noFill/>
        </p:spPr>
        <p:txBody>
          <a:bodyPr>
            <a:spAutoFit/>
          </a:bodyPr>
          <a:lstStyle/>
          <a:p>
            <a:pPr eaLnBrk="1" fontAlgn="auto" hangingPunct="1">
              <a:spcBef>
                <a:spcPts val="0"/>
              </a:spcBef>
              <a:spcAft>
                <a:spcPts val="0"/>
              </a:spcAft>
              <a:defRPr/>
            </a:pPr>
            <a:r>
              <a:rPr lang="ja-JP" altLang="en-US" sz="1500" dirty="0">
                <a:latin typeface="+mn-ea"/>
                <a:ea typeface="+mn-ea"/>
              </a:rPr>
              <a:t>いわき市の北側には、中通りと浜通りを隔てるように阿武隈高地が広がり、名峰二ツ箭山をはじめとした自然豊かな里山が広がっています。一緒に山を歩きながら豊かな自然を観察し、里山ならではの自然と地域社会の結びつきを感じてみましょう。</a:t>
            </a:r>
          </a:p>
        </p:txBody>
      </p:sp>
      <p:sp>
        <p:nvSpPr>
          <p:cNvPr id="19" name="テキスト ボックス 18">
            <a:extLst>
              <a:ext uri="{FF2B5EF4-FFF2-40B4-BE49-F238E27FC236}">
                <a16:creationId xmlns:a16="http://schemas.microsoft.com/office/drawing/2014/main" id="{1DEFF09F-F2E7-4917-ABBB-1C3C85F213A7}"/>
              </a:ext>
            </a:extLst>
          </p:cNvPr>
          <p:cNvSpPr txBox="1"/>
          <p:nvPr/>
        </p:nvSpPr>
        <p:spPr>
          <a:xfrm>
            <a:off x="1622425" y="1776413"/>
            <a:ext cx="4167188" cy="369887"/>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登山、自然観察、里山探訪</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931CB567-FE77-43D6-BB52-4B993E939279}"/>
              </a:ext>
            </a:extLst>
          </p:cNvPr>
          <p:cNvSpPr txBox="1"/>
          <p:nvPr/>
        </p:nvSpPr>
        <p:spPr>
          <a:xfrm>
            <a:off x="3714750" y="5805488"/>
            <a:ext cx="5167313" cy="738187"/>
          </a:xfrm>
          <a:prstGeom prst="rect">
            <a:avLst/>
          </a:prstGeom>
          <a:noFill/>
        </p:spPr>
        <p:txBody>
          <a:bodyPr>
            <a:spAutoFit/>
          </a:bodyPr>
          <a:lstStyle/>
          <a:p>
            <a:pPr algn="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担当者</a:t>
            </a:r>
            <a:r>
              <a:rPr lang="en-US" altLang="ja-JP" sz="1400" b="1" dirty="0">
                <a:latin typeface="+mn-ea"/>
                <a:ea typeface="+mn-ea"/>
              </a:rPr>
              <a:t>】</a:t>
            </a:r>
            <a:r>
              <a:rPr lang="ja-JP" altLang="en-US" sz="1400" b="1" dirty="0">
                <a:latin typeface="+mn-ea"/>
                <a:ea typeface="+mn-ea"/>
              </a:rPr>
              <a:t>ﾋﾞｼﾞﾈｽｺﾐｭﾆｹｰｼｮﾝ学科　准教授　田渕　義英</a:t>
            </a:r>
            <a:br>
              <a:rPr lang="en-US" altLang="ja-JP" sz="1400" b="1" dirty="0">
                <a:latin typeface="+mn-ea"/>
                <a:ea typeface="+mn-ea"/>
              </a:rPr>
            </a:br>
            <a:r>
              <a:rPr lang="ja-JP" altLang="en-US" sz="1400" b="1" dirty="0">
                <a:latin typeface="+mn-ea"/>
                <a:ea typeface="+mn-ea"/>
              </a:rPr>
              <a:t>都市システム工学科　　教授　緑川　猛彦　　　　　</a:t>
            </a:r>
            <a:endParaRPr lang="en-US" altLang="ja-JP" sz="1400" b="1" dirty="0">
              <a:latin typeface="+mn-ea"/>
              <a:ea typeface="+mn-ea"/>
            </a:endParaRPr>
          </a:p>
          <a:p>
            <a:pPr algn="r" eaLnBrk="1" fontAlgn="auto" hangingPunct="1">
              <a:spcBef>
                <a:spcPts val="0"/>
              </a:spcBef>
              <a:spcAft>
                <a:spcPts val="0"/>
              </a:spcAft>
              <a:defRPr/>
            </a:pPr>
            <a:r>
              <a:rPr lang="ja-JP" altLang="en-US" sz="1400" b="1" dirty="0">
                <a:latin typeface="+mn-ea"/>
                <a:ea typeface="+mn-ea"/>
              </a:rPr>
              <a:t>技術専門職員　　　　　鈴木　摩耶</a:t>
            </a:r>
          </a:p>
        </p:txBody>
      </p:sp>
      <p:pic>
        <p:nvPicPr>
          <p:cNvPr id="74758" name="図 43" descr="ダイアグラム&#10;&#10;自動的に生成された説明">
            <a:extLst>
              <a:ext uri="{FF2B5EF4-FFF2-40B4-BE49-F238E27FC236}">
                <a16:creationId xmlns:a16="http://schemas.microsoft.com/office/drawing/2014/main" id="{355C4CAE-635D-409D-8325-95A334793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F90F79AC-6D4A-402D-AC22-2860A846C250}"/>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登山道を歩いて人と自然の繋がりを感じてみよう！</a:t>
            </a:r>
          </a:p>
        </p:txBody>
      </p:sp>
      <p:sp>
        <p:nvSpPr>
          <p:cNvPr id="35" name="正方形/長方形 34">
            <a:extLst>
              <a:ext uri="{FF2B5EF4-FFF2-40B4-BE49-F238E27FC236}">
                <a16:creationId xmlns:a16="http://schemas.microsoft.com/office/drawing/2014/main" id="{FD3FE214-83FB-412F-A42F-7DA16F603B59}"/>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49869C38-BC5A-4080-8A82-806963FCA228}"/>
              </a:ext>
            </a:extLst>
          </p:cNvPr>
          <p:cNvSpPr/>
          <p:nvPr/>
        </p:nvSpPr>
        <p:spPr>
          <a:xfrm>
            <a:off x="112713" y="5811838"/>
            <a:ext cx="3868737"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】3-5</a:t>
            </a:r>
            <a:r>
              <a:rPr lang="ja-JP" altLang="en-US" sz="1400" b="1" dirty="0">
                <a:latin typeface="+mn-ea"/>
                <a:ea typeface="+mn-ea"/>
              </a:rPr>
              <a:t>時間程度（休憩は除く）</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1AED4213-0793-45A0-98B1-8AF6F676A9AD}"/>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屋外</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CEFD2457-BBBE-4BED-8F7E-75E5EA4AD09F}"/>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8BCEE4C0-DDD1-4C7D-86F6-B791DA70F3B6}"/>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4DCE59C0-2677-46A1-9870-792FAF43430C}"/>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86EC5D74-E9A2-48D7-B2E6-713768A3C683}"/>
              </a:ext>
            </a:extLst>
          </p:cNvPr>
          <p:cNvSpPr/>
          <p:nvPr/>
        </p:nvSpPr>
        <p:spPr>
          <a:xfrm>
            <a:off x="112713" y="6535738"/>
            <a:ext cx="516731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傷害救助保険（</a:t>
            </a:r>
            <a:r>
              <a:rPr lang="en-US" altLang="ja-JP" sz="1400" b="1" dirty="0">
                <a:latin typeface="+mn-ea"/>
                <a:ea typeface="+mn-ea"/>
              </a:rPr>
              <a:t>300</a:t>
            </a:r>
            <a:r>
              <a:rPr lang="ja-JP" altLang="en-US" sz="1400" b="1" dirty="0">
                <a:latin typeface="+mn-ea"/>
                <a:ea typeface="+mn-ea"/>
              </a:rPr>
              <a:t>円程度）、交通費・食費等</a:t>
            </a:r>
            <a:endParaRPr lang="en-US" altLang="ja-JP" sz="1400" b="1" dirty="0">
              <a:latin typeface="+mn-ea"/>
              <a:ea typeface="+mn-ea"/>
            </a:endParaRPr>
          </a:p>
        </p:txBody>
      </p:sp>
      <p:sp>
        <p:nvSpPr>
          <p:cNvPr id="25" name="テキスト ボックス 24">
            <a:extLst>
              <a:ext uri="{FF2B5EF4-FFF2-40B4-BE49-F238E27FC236}">
                <a16:creationId xmlns:a16="http://schemas.microsoft.com/office/drawing/2014/main" id="{C7CC8AE3-716F-467A-8D1A-8242C1CCB8A8}"/>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FEB206AD-1163-4B28-B11D-73405097F96B}"/>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体験</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97CE8E48-7E95-4703-9874-234E8B3F3091}"/>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名、最大</a:t>
            </a:r>
            <a:r>
              <a:rPr lang="en-US" altLang="ja-JP" sz="1400" b="1" dirty="0">
                <a:latin typeface="+mn-ea"/>
                <a:ea typeface="+mn-ea"/>
              </a:rPr>
              <a:t>10</a:t>
            </a:r>
            <a:r>
              <a:rPr lang="ja-JP" altLang="en-US" sz="1400" b="1" dirty="0">
                <a:latin typeface="+mn-ea"/>
                <a:ea typeface="+mn-ea"/>
              </a:rPr>
              <a:t>名</a:t>
            </a:r>
            <a:endParaRPr lang="en-US" altLang="ja-JP" sz="1400" b="1" dirty="0">
              <a:latin typeface="+mn-ea"/>
              <a:ea typeface="+mn-ea"/>
            </a:endParaRPr>
          </a:p>
        </p:txBody>
      </p:sp>
      <p:pic>
        <p:nvPicPr>
          <p:cNvPr id="74770" name="Picture 28" descr="県立公園五十人山の写真(2)">
            <a:extLst>
              <a:ext uri="{FF2B5EF4-FFF2-40B4-BE49-F238E27FC236}">
                <a16:creationId xmlns:a16="http://schemas.microsoft.com/office/drawing/2014/main" id="{5D4408E8-C8E9-4644-A665-E623D6B19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3206750"/>
            <a:ext cx="211137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30" descr="県立公園五十人山の写真(3)">
            <a:extLst>
              <a:ext uri="{FF2B5EF4-FFF2-40B4-BE49-F238E27FC236}">
                <a16:creationId xmlns:a16="http://schemas.microsoft.com/office/drawing/2014/main" id="{2F8F069D-1356-40D1-80A7-200296521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0" y="3206750"/>
            <a:ext cx="21336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四角形: メモ 5">
            <a:extLst>
              <a:ext uri="{FF2B5EF4-FFF2-40B4-BE49-F238E27FC236}">
                <a16:creationId xmlns:a16="http://schemas.microsoft.com/office/drawing/2014/main" id="{D0ADAC18-0F31-4A46-AB90-C78B47D06AC0}"/>
              </a:ext>
            </a:extLst>
          </p:cNvPr>
          <p:cNvSpPr/>
          <p:nvPr/>
        </p:nvSpPr>
        <p:spPr>
          <a:xfrm>
            <a:off x="361950" y="3200400"/>
            <a:ext cx="3889375" cy="2417763"/>
          </a:xfrm>
          <a:prstGeom prst="foldedCorner">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a:lstStyle/>
          <a:p>
            <a:pPr>
              <a:defRPr/>
            </a:pPr>
            <a:r>
              <a:rPr lang="ja-JP" altLang="en-US" sz="1400" dirty="0">
                <a:solidFill>
                  <a:schemeClr val="tx1"/>
                </a:solidFill>
              </a:rPr>
              <a:t>登山スケジュールの一例（五十人山）</a:t>
            </a:r>
            <a:endParaRPr lang="en-US" altLang="ja-JP" sz="1400" dirty="0">
              <a:solidFill>
                <a:schemeClr val="tx1"/>
              </a:solidFill>
            </a:endParaRPr>
          </a:p>
          <a:p>
            <a:pPr>
              <a:tabLst>
                <a:tab pos="447675" algn="r"/>
                <a:tab pos="628650" algn="l"/>
              </a:tabLst>
              <a:defRPr/>
            </a:pPr>
            <a:r>
              <a:rPr lang="en-US" altLang="ja-JP" sz="1400" dirty="0">
                <a:solidFill>
                  <a:schemeClr val="tx1"/>
                </a:solidFill>
              </a:rPr>
              <a:t>	9:00	</a:t>
            </a:r>
            <a:r>
              <a:rPr lang="ja-JP" altLang="en-US" sz="1400" dirty="0">
                <a:solidFill>
                  <a:schemeClr val="tx1"/>
                </a:solidFill>
              </a:rPr>
              <a:t>現地集合、自己紹介、山行説明</a:t>
            </a:r>
            <a:endParaRPr lang="en-US" altLang="ja-JP" sz="1400" dirty="0">
              <a:solidFill>
                <a:schemeClr val="tx1"/>
              </a:solidFill>
            </a:endParaRPr>
          </a:p>
          <a:p>
            <a:pPr>
              <a:tabLst>
                <a:tab pos="447675" algn="r"/>
                <a:tab pos="628650" algn="l"/>
              </a:tabLst>
              <a:defRPr/>
            </a:pPr>
            <a:r>
              <a:rPr lang="en-US" altLang="ja-JP" sz="1400" dirty="0">
                <a:solidFill>
                  <a:schemeClr val="tx1"/>
                </a:solidFill>
              </a:rPr>
              <a:t>	9:30	</a:t>
            </a:r>
            <a:r>
              <a:rPr lang="ja-JP" altLang="en-US" sz="1400" dirty="0">
                <a:solidFill>
                  <a:schemeClr val="tx1"/>
                </a:solidFill>
              </a:rPr>
              <a:t>準備体操、装備の確認</a:t>
            </a:r>
            <a:endParaRPr lang="en-US" altLang="ja-JP" sz="1400" dirty="0">
              <a:solidFill>
                <a:schemeClr val="tx1"/>
              </a:solidFill>
            </a:endParaRPr>
          </a:p>
          <a:p>
            <a:pPr>
              <a:tabLst>
                <a:tab pos="447675" algn="r"/>
                <a:tab pos="628650" algn="l"/>
              </a:tabLst>
              <a:defRPr/>
            </a:pPr>
            <a:r>
              <a:rPr lang="en-US" altLang="ja-JP" sz="1400" dirty="0">
                <a:solidFill>
                  <a:schemeClr val="tx1"/>
                </a:solidFill>
              </a:rPr>
              <a:t>	10:00	</a:t>
            </a:r>
            <a:r>
              <a:rPr lang="ja-JP" altLang="en-US" sz="1400" dirty="0">
                <a:solidFill>
                  <a:schemeClr val="tx1"/>
                </a:solidFill>
              </a:rPr>
              <a:t>登山開始</a:t>
            </a:r>
            <a:endParaRPr lang="en-US" altLang="ja-JP" sz="1400" dirty="0">
              <a:solidFill>
                <a:schemeClr val="tx1"/>
              </a:solidFill>
            </a:endParaRPr>
          </a:p>
          <a:p>
            <a:pPr>
              <a:tabLst>
                <a:tab pos="447675" algn="r"/>
                <a:tab pos="628650" algn="l"/>
              </a:tabLst>
              <a:defRPr/>
            </a:pPr>
            <a:r>
              <a:rPr lang="en-US" altLang="ja-JP" sz="1400" dirty="0">
                <a:solidFill>
                  <a:schemeClr val="tx1"/>
                </a:solidFill>
              </a:rPr>
              <a:t>		</a:t>
            </a:r>
            <a:r>
              <a:rPr lang="ja-JP" altLang="en-US" sz="1400" dirty="0">
                <a:solidFill>
                  <a:schemeClr val="tx1"/>
                </a:solidFill>
              </a:rPr>
              <a:t>・自然観察</a:t>
            </a:r>
            <a:endParaRPr lang="en-US" altLang="ja-JP" sz="1400" dirty="0">
              <a:solidFill>
                <a:schemeClr val="tx1"/>
              </a:solidFill>
            </a:endParaRPr>
          </a:p>
          <a:p>
            <a:pPr>
              <a:tabLst>
                <a:tab pos="447675" algn="r"/>
                <a:tab pos="628650" algn="l"/>
              </a:tabLst>
              <a:defRPr/>
            </a:pPr>
            <a:r>
              <a:rPr lang="en-US" altLang="ja-JP" sz="1400" dirty="0">
                <a:solidFill>
                  <a:schemeClr val="tx1"/>
                </a:solidFill>
              </a:rPr>
              <a:t>		</a:t>
            </a:r>
            <a:r>
              <a:rPr lang="ja-JP" altLang="en-US" sz="1400" dirty="0">
                <a:solidFill>
                  <a:schemeClr val="tx1"/>
                </a:solidFill>
              </a:rPr>
              <a:t>・歴史解説</a:t>
            </a:r>
            <a:endParaRPr lang="en-US" altLang="ja-JP" sz="1400" dirty="0">
              <a:solidFill>
                <a:schemeClr val="tx1"/>
              </a:solidFill>
            </a:endParaRPr>
          </a:p>
          <a:p>
            <a:pPr>
              <a:tabLst>
                <a:tab pos="447675" algn="r"/>
                <a:tab pos="628650" algn="l"/>
              </a:tabLst>
              <a:defRPr/>
            </a:pPr>
            <a:r>
              <a:rPr lang="en-US" altLang="ja-JP" sz="1400" dirty="0">
                <a:solidFill>
                  <a:schemeClr val="tx1"/>
                </a:solidFill>
              </a:rPr>
              <a:t>	12:00	</a:t>
            </a:r>
            <a:r>
              <a:rPr lang="ja-JP" altLang="en-US" sz="1400" dirty="0">
                <a:solidFill>
                  <a:schemeClr val="tx1"/>
                </a:solidFill>
              </a:rPr>
              <a:t>昼食</a:t>
            </a:r>
            <a:endParaRPr lang="en-US" altLang="ja-JP" sz="1400" dirty="0">
              <a:solidFill>
                <a:schemeClr val="tx1"/>
              </a:solidFill>
            </a:endParaRPr>
          </a:p>
          <a:p>
            <a:pPr>
              <a:tabLst>
                <a:tab pos="447675" algn="r"/>
                <a:tab pos="628650" algn="l"/>
              </a:tabLst>
              <a:defRPr/>
            </a:pPr>
            <a:r>
              <a:rPr lang="en-US" altLang="ja-JP" sz="1400" dirty="0">
                <a:solidFill>
                  <a:schemeClr val="tx1"/>
                </a:solidFill>
              </a:rPr>
              <a:t>	13:00	</a:t>
            </a:r>
            <a:r>
              <a:rPr lang="ja-JP" altLang="en-US" sz="1400" dirty="0">
                <a:solidFill>
                  <a:schemeClr val="tx1"/>
                </a:solidFill>
              </a:rPr>
              <a:t>行動再開</a:t>
            </a:r>
            <a:endParaRPr lang="en-US" altLang="ja-JP" sz="1400" dirty="0">
              <a:solidFill>
                <a:schemeClr val="tx1"/>
              </a:solidFill>
            </a:endParaRPr>
          </a:p>
          <a:p>
            <a:pPr>
              <a:tabLst>
                <a:tab pos="447675" algn="r"/>
                <a:tab pos="628650" algn="l"/>
              </a:tabLst>
              <a:defRPr/>
            </a:pPr>
            <a:r>
              <a:rPr lang="en-US" altLang="ja-JP" sz="1400" dirty="0">
                <a:solidFill>
                  <a:schemeClr val="tx1"/>
                </a:solidFill>
              </a:rPr>
              <a:t>		</a:t>
            </a:r>
            <a:r>
              <a:rPr lang="ja-JP" altLang="en-US" sz="1400" dirty="0">
                <a:solidFill>
                  <a:schemeClr val="tx1"/>
                </a:solidFill>
              </a:rPr>
              <a:t>・自然観察</a:t>
            </a:r>
            <a:endParaRPr lang="en-US" altLang="ja-JP" sz="1400" dirty="0">
              <a:solidFill>
                <a:schemeClr val="tx1"/>
              </a:solidFill>
            </a:endParaRPr>
          </a:p>
          <a:p>
            <a:pPr>
              <a:tabLst>
                <a:tab pos="447675" algn="r"/>
                <a:tab pos="628650" algn="l"/>
              </a:tabLst>
              <a:defRPr/>
            </a:pPr>
            <a:r>
              <a:rPr lang="en-US" altLang="ja-JP" sz="1400" dirty="0">
                <a:solidFill>
                  <a:schemeClr val="tx1"/>
                </a:solidFill>
              </a:rPr>
              <a:t>		</a:t>
            </a:r>
            <a:r>
              <a:rPr lang="ja-JP" altLang="en-US" sz="1400" dirty="0">
                <a:solidFill>
                  <a:schemeClr val="tx1"/>
                </a:solidFill>
              </a:rPr>
              <a:t>・歴史解説</a:t>
            </a:r>
            <a:endParaRPr lang="en-US" altLang="ja-JP" sz="1400" dirty="0">
              <a:solidFill>
                <a:schemeClr val="tx1"/>
              </a:solidFill>
            </a:endParaRPr>
          </a:p>
          <a:p>
            <a:pPr>
              <a:tabLst>
                <a:tab pos="447675" algn="r"/>
                <a:tab pos="628650" algn="l"/>
              </a:tabLst>
              <a:defRPr/>
            </a:pPr>
            <a:r>
              <a:rPr lang="en-US" altLang="ja-JP" sz="1400" dirty="0">
                <a:solidFill>
                  <a:schemeClr val="tx1"/>
                </a:solidFill>
              </a:rPr>
              <a:t>	15:00	</a:t>
            </a:r>
            <a:r>
              <a:rPr lang="ja-JP" altLang="en-US" sz="1400" dirty="0">
                <a:solidFill>
                  <a:schemeClr val="tx1"/>
                </a:solidFill>
              </a:rPr>
              <a:t>下山、現地解散</a:t>
            </a:r>
          </a:p>
        </p:txBody>
      </p:sp>
      <p:sp>
        <p:nvSpPr>
          <p:cNvPr id="74773" name="テキスト ボックス 6">
            <a:extLst>
              <a:ext uri="{FF2B5EF4-FFF2-40B4-BE49-F238E27FC236}">
                <a16:creationId xmlns:a16="http://schemas.microsoft.com/office/drawing/2014/main" id="{6766B290-E5B0-4A57-8258-1F07DBBF034D}"/>
              </a:ext>
            </a:extLst>
          </p:cNvPr>
          <p:cNvSpPr txBox="1">
            <a:spLocks noChangeArrowheads="1"/>
          </p:cNvSpPr>
          <p:nvPr/>
        </p:nvSpPr>
        <p:spPr bwMode="auto">
          <a:xfrm>
            <a:off x="6604000" y="4908550"/>
            <a:ext cx="226218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900"/>
              <a:t>葛尾村と田村市にまたがる五十人山は標高</a:t>
            </a:r>
            <a:r>
              <a:rPr lang="en-US" altLang="ja-JP" sz="900"/>
              <a:t>883m</a:t>
            </a:r>
            <a:r>
              <a:rPr lang="ja-JP" altLang="en-US" sz="900"/>
              <a:t>の里山です。五十人山はふたつのピークを持ついわゆる双耳峰で、その鞍部には気持ちのいい芝の草原が広がっています。</a:t>
            </a:r>
            <a:endParaRPr lang="en-US" altLang="ja-JP" sz="900"/>
          </a:p>
        </p:txBody>
      </p:sp>
      <p:sp>
        <p:nvSpPr>
          <p:cNvPr id="74774" name="テキスト ボックス 7">
            <a:extLst>
              <a:ext uri="{FF2B5EF4-FFF2-40B4-BE49-F238E27FC236}">
                <a16:creationId xmlns:a16="http://schemas.microsoft.com/office/drawing/2014/main" id="{278DC938-B3E7-4CF6-9E92-7080FFDF14BB}"/>
              </a:ext>
            </a:extLst>
          </p:cNvPr>
          <p:cNvSpPr txBox="1">
            <a:spLocks noChangeArrowheads="1"/>
          </p:cNvSpPr>
          <p:nvPr/>
        </p:nvSpPr>
        <p:spPr bwMode="auto">
          <a:xfrm>
            <a:off x="7502525" y="4656138"/>
            <a:ext cx="14160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600"/>
              <a:t>（出所：葛尾村公式ホームページ）</a:t>
            </a:r>
          </a:p>
        </p:txBody>
      </p:sp>
      <p:sp>
        <p:nvSpPr>
          <p:cNvPr id="74775" name="テキスト ボックス 8">
            <a:extLst>
              <a:ext uri="{FF2B5EF4-FFF2-40B4-BE49-F238E27FC236}">
                <a16:creationId xmlns:a16="http://schemas.microsoft.com/office/drawing/2014/main" id="{83E45136-CE34-420B-BF60-E4FBB37A7FF2}"/>
              </a:ext>
            </a:extLst>
          </p:cNvPr>
          <p:cNvSpPr txBox="1">
            <a:spLocks noChangeArrowheads="1"/>
          </p:cNvSpPr>
          <p:nvPr/>
        </p:nvSpPr>
        <p:spPr bwMode="auto">
          <a:xfrm>
            <a:off x="5283200" y="4656138"/>
            <a:ext cx="14160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600"/>
              <a:t>（出所：葛尾村公式ホームページ）</a:t>
            </a:r>
          </a:p>
        </p:txBody>
      </p:sp>
      <p:sp>
        <p:nvSpPr>
          <p:cNvPr id="74776" name="テキスト ボックス 9">
            <a:extLst>
              <a:ext uri="{FF2B5EF4-FFF2-40B4-BE49-F238E27FC236}">
                <a16:creationId xmlns:a16="http://schemas.microsoft.com/office/drawing/2014/main" id="{C8725A65-1CF4-46C6-BAE3-807A1A3D709E}"/>
              </a:ext>
            </a:extLst>
          </p:cNvPr>
          <p:cNvSpPr txBox="1">
            <a:spLocks noChangeArrowheads="1"/>
          </p:cNvSpPr>
          <p:nvPr/>
        </p:nvSpPr>
        <p:spPr bwMode="auto">
          <a:xfrm>
            <a:off x="4427538" y="4908550"/>
            <a:ext cx="22717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900"/>
              <a:t>山頂には山名の由来になったと言われる巨石「五十人石」があります。伝説によれば、平安時代に坂上田村麻呂がこの巨石に</a:t>
            </a:r>
            <a:r>
              <a:rPr lang="en-US" altLang="ja-JP" sz="900"/>
              <a:t>50</a:t>
            </a:r>
            <a:r>
              <a:rPr lang="ja-JP" altLang="en-US" sz="900"/>
              <a:t>人の家来を座らせ、蝦夷平定の戦略を練ったと言われています。</a:t>
            </a:r>
            <a:endParaRPr lang="en-US" altLang="ja-JP"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5155D6F5-C481-49AF-9A12-172A895B6835}"/>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296BAE24-35EA-4EEA-A465-BCA3340D15BA}"/>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自動ロボットのプログラミングに挑戦します。</a:t>
            </a:r>
            <a:endParaRPr lang="en-US" altLang="ja-JP" dirty="0">
              <a:latin typeface="+mn-ea"/>
              <a:ea typeface="+mn-ea"/>
            </a:endParaRPr>
          </a:p>
          <a:p>
            <a:pPr eaLnBrk="1" fontAlgn="auto" hangingPunct="1">
              <a:spcBef>
                <a:spcPts val="0"/>
              </a:spcBef>
              <a:spcAft>
                <a:spcPts val="0"/>
              </a:spcAft>
              <a:defRPr/>
            </a:pPr>
            <a:r>
              <a:rPr lang="en-US" altLang="ja-JP" dirty="0">
                <a:latin typeface="+mn-ea"/>
                <a:ea typeface="+mn-ea"/>
              </a:rPr>
              <a:t>C</a:t>
            </a:r>
            <a:r>
              <a:rPr lang="ja-JP" altLang="en-US" dirty="0">
                <a:latin typeface="+mn-ea"/>
                <a:ea typeface="+mn-ea"/>
              </a:rPr>
              <a:t>言語を用いてマイクロコントローラ用プログラムを書きます。</a:t>
            </a:r>
            <a:endParaRPr lang="en-US" altLang="ja-JP" dirty="0">
              <a:latin typeface="+mn-ea"/>
              <a:ea typeface="+mn-ea"/>
            </a:endParaRPr>
          </a:p>
          <a:p>
            <a:pPr eaLnBrk="1" fontAlgn="auto" hangingPunct="1">
              <a:spcBef>
                <a:spcPts val="0"/>
              </a:spcBef>
              <a:spcAft>
                <a:spcPts val="0"/>
              </a:spcAft>
              <a:defRPr/>
            </a:pPr>
            <a:r>
              <a:rPr lang="ja-JP" altLang="en-US" dirty="0">
                <a:latin typeface="+mn-ea"/>
                <a:ea typeface="+mn-ea"/>
              </a:rPr>
              <a:t>オリジナルな絵をロボットに描かせましょう。</a:t>
            </a:r>
          </a:p>
        </p:txBody>
      </p:sp>
      <p:sp>
        <p:nvSpPr>
          <p:cNvPr id="19" name="テキスト ボックス 18">
            <a:extLst>
              <a:ext uri="{FF2B5EF4-FFF2-40B4-BE49-F238E27FC236}">
                <a16:creationId xmlns:a16="http://schemas.microsoft.com/office/drawing/2014/main" id="{9E0B03DD-4DB3-4B57-B5D0-D00F63B724C4}"/>
              </a:ext>
            </a:extLst>
          </p:cNvPr>
          <p:cNvSpPr txBox="1"/>
          <p:nvPr/>
        </p:nvSpPr>
        <p:spPr>
          <a:xfrm>
            <a:off x="1622425" y="1776413"/>
            <a:ext cx="6118225" cy="400050"/>
          </a:xfrm>
          <a:prstGeom prst="rect">
            <a:avLst/>
          </a:prstGeom>
          <a:noFill/>
        </p:spPr>
        <p:txBody>
          <a:bodyPr>
            <a:spAutoFit/>
          </a:bodyPr>
          <a:lstStyle/>
          <a:p>
            <a:pPr eaLnBrk="1" fontAlgn="auto" hangingPunct="1">
              <a:spcBef>
                <a:spcPts val="0"/>
              </a:spcBef>
              <a:spcAft>
                <a:spcPts val="0"/>
              </a:spcAft>
              <a:defRPr/>
            </a:pPr>
            <a:r>
              <a:rPr lang="ja-JP" altLang="en-US" sz="2000" b="1" dirty="0">
                <a:latin typeface="+mn-ea"/>
                <a:ea typeface="+mn-ea"/>
              </a:rPr>
              <a:t>ロボット、プログラミング、マイクロコントローラ</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056B8ACC-7C69-4CBB-9753-0089F0AAEA75}"/>
              </a:ext>
            </a:extLst>
          </p:cNvPr>
          <p:cNvSpPr txBox="1"/>
          <p:nvPr/>
        </p:nvSpPr>
        <p:spPr>
          <a:xfrm>
            <a:off x="3840163" y="6421438"/>
            <a:ext cx="5167312" cy="339725"/>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機械システム工学科　准教授　野田　幸矢　　　　　</a:t>
            </a:r>
          </a:p>
        </p:txBody>
      </p:sp>
      <p:pic>
        <p:nvPicPr>
          <p:cNvPr id="70662" name="図 43" descr="ダイアグラム&#10;&#10;自動的に生成された説明">
            <a:extLst>
              <a:ext uri="{FF2B5EF4-FFF2-40B4-BE49-F238E27FC236}">
                <a16:creationId xmlns:a16="http://schemas.microsoft.com/office/drawing/2014/main" id="{DEACBBE6-1DFB-4832-B129-D53E3B8F3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FB77D879-B5C4-4ECC-9F53-E70F04C03BDB}"/>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お絵描きロボットプログラミング</a:t>
            </a:r>
          </a:p>
        </p:txBody>
      </p:sp>
      <p:sp>
        <p:nvSpPr>
          <p:cNvPr id="35" name="正方形/長方形 34">
            <a:extLst>
              <a:ext uri="{FF2B5EF4-FFF2-40B4-BE49-F238E27FC236}">
                <a16:creationId xmlns:a16="http://schemas.microsoft.com/office/drawing/2014/main" id="{E64E627D-31CE-429A-AEBE-1C38BAF1CAB7}"/>
              </a:ext>
            </a:extLst>
          </p:cNvPr>
          <p:cNvSpPr/>
          <p:nvPr/>
        </p:nvSpPr>
        <p:spPr>
          <a:xfrm>
            <a:off x="34798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2" name="正方形/長方形 1">
            <a:extLst>
              <a:ext uri="{FF2B5EF4-FFF2-40B4-BE49-F238E27FC236}">
                <a16:creationId xmlns:a16="http://schemas.microsoft.com/office/drawing/2014/main" id="{D6EAB29D-1282-4055-A068-87E6C7DA3A92}"/>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】1</a:t>
            </a:r>
            <a:r>
              <a:rPr lang="ja-JP" altLang="en-US" sz="1400" b="1" dirty="0">
                <a:latin typeface="+mn-ea"/>
                <a:ea typeface="+mn-ea"/>
              </a:rPr>
              <a:t>～</a:t>
            </a:r>
            <a:r>
              <a:rPr lang="en-US" altLang="ja-JP" sz="1400" b="1" dirty="0">
                <a:latin typeface="+mn-ea"/>
                <a:ea typeface="+mn-ea"/>
              </a:rPr>
              <a:t>2</a:t>
            </a:r>
            <a:r>
              <a:rPr lang="ja-JP" altLang="en-US" sz="1400" b="1" dirty="0">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845E0641-90A1-474A-A65B-BDBE09B00E6A}"/>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5E14A10F-097B-4D3C-A72D-90EBD65EDCF3}"/>
              </a:ext>
            </a:extLst>
          </p:cNvPr>
          <p:cNvSpPr/>
          <p:nvPr/>
        </p:nvSpPr>
        <p:spPr>
          <a:xfrm>
            <a:off x="250825" y="171450"/>
            <a:ext cx="3013075"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公開講座・出前授業</a:t>
            </a:r>
          </a:p>
        </p:txBody>
      </p:sp>
      <p:sp>
        <p:nvSpPr>
          <p:cNvPr id="4" name="テキスト ボックス 3">
            <a:extLst>
              <a:ext uri="{FF2B5EF4-FFF2-40B4-BE49-F238E27FC236}">
                <a16:creationId xmlns:a16="http://schemas.microsoft.com/office/drawing/2014/main" id="{B7015B70-87AB-4D28-8C91-69FDF04C70C5}"/>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BDEAE722-5B27-430F-BA3A-D10A18641385}"/>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66C32246-0995-4462-943A-B2E618F2FECB}"/>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7FF8709A-46AC-4A73-9187-2AAE8FD2B1BA}"/>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講義・体験（プログラミング）</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216E20CE-59B5-47C9-8C5C-F81A27E25BF1}"/>
              </a:ext>
            </a:extLst>
          </p:cNvPr>
          <p:cNvSpPr/>
          <p:nvPr/>
        </p:nvSpPr>
        <p:spPr>
          <a:xfrm>
            <a:off x="112713" y="6051550"/>
            <a:ext cx="50355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公開講座</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20</a:t>
            </a:r>
            <a:r>
              <a:rPr lang="ja-JP" altLang="en-US" sz="1400" b="1" dirty="0">
                <a:latin typeface="+mn-ea"/>
                <a:ea typeface="+mn-ea"/>
              </a:rPr>
              <a:t>名　</a:t>
            </a:r>
            <a:r>
              <a:rPr lang="en-US" altLang="ja-JP" sz="1400" b="1" dirty="0">
                <a:latin typeface="+mn-ea"/>
                <a:ea typeface="+mn-ea"/>
              </a:rPr>
              <a:t>(</a:t>
            </a:r>
            <a:r>
              <a:rPr lang="ja-JP" altLang="en-US" sz="1400" b="1" dirty="0">
                <a:latin typeface="+mn-ea"/>
                <a:ea typeface="+mn-ea"/>
              </a:rPr>
              <a:t>出前授業</a:t>
            </a:r>
            <a:r>
              <a:rPr lang="en-US" altLang="ja-JP" sz="1400" b="1" dirty="0">
                <a:latin typeface="+mn-ea"/>
                <a:ea typeface="+mn-ea"/>
              </a:rPr>
              <a:t>)</a:t>
            </a:r>
            <a:r>
              <a:rPr lang="ja-JP" altLang="en-US" sz="1400" b="1" dirty="0">
                <a:latin typeface="+mn-ea"/>
                <a:ea typeface="+mn-ea"/>
              </a:rPr>
              <a:t>最大</a:t>
            </a:r>
            <a:r>
              <a:rPr lang="en-US" altLang="ja-JP" sz="1400" b="1" dirty="0">
                <a:latin typeface="+mn-ea"/>
                <a:ea typeface="+mn-ea"/>
              </a:rPr>
              <a:t>10</a:t>
            </a:r>
            <a:r>
              <a:rPr lang="ja-JP" altLang="en-US" sz="1400" b="1" dirty="0">
                <a:latin typeface="+mn-ea"/>
                <a:ea typeface="+mn-ea"/>
              </a:rPr>
              <a:t>名</a:t>
            </a:r>
            <a:endParaRPr lang="en-US" altLang="ja-JP" sz="1400" b="1" dirty="0">
              <a:latin typeface="+mn-ea"/>
              <a:ea typeface="+mn-ea"/>
            </a:endParaRPr>
          </a:p>
        </p:txBody>
      </p:sp>
      <p:pic>
        <p:nvPicPr>
          <p:cNvPr id="70673" name="図 6">
            <a:extLst>
              <a:ext uri="{FF2B5EF4-FFF2-40B4-BE49-F238E27FC236}">
                <a16:creationId xmlns:a16="http://schemas.microsoft.com/office/drawing/2014/main" id="{A804C2B8-CE9B-494A-8231-D937708E8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3" t="11914" r="11745" b="10355"/>
          <a:stretch>
            <a:fillRect/>
          </a:stretch>
        </p:blipFill>
        <p:spPr bwMode="auto">
          <a:xfrm>
            <a:off x="3511550" y="3182938"/>
            <a:ext cx="28178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2A92B4A7-A27A-47B4-9FE2-3094F04D86F0}"/>
              </a:ext>
            </a:extLst>
          </p:cNvPr>
          <p:cNvSpPr/>
          <p:nvPr/>
        </p:nvSpPr>
        <p:spPr>
          <a:xfrm>
            <a:off x="4356100" y="3435350"/>
            <a:ext cx="503238" cy="487363"/>
          </a:xfrm>
          <a:prstGeom prst="rect">
            <a:avLst/>
          </a:prstGeom>
          <a:noFill/>
          <a:ln w="38100">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 name="直線コネクタ 7">
            <a:extLst>
              <a:ext uri="{FF2B5EF4-FFF2-40B4-BE49-F238E27FC236}">
                <a16:creationId xmlns:a16="http://schemas.microsoft.com/office/drawing/2014/main" id="{2413211F-D43C-4511-8A28-3E8607BA1ED5}"/>
              </a:ext>
            </a:extLst>
          </p:cNvPr>
          <p:cNvCxnSpPr>
            <a:cxnSpLocks/>
            <a:stCxn id="6" idx="2"/>
            <a:endCxn id="70677" idx="1"/>
          </p:cNvCxnSpPr>
          <p:nvPr/>
        </p:nvCxnSpPr>
        <p:spPr>
          <a:xfrm>
            <a:off x="4608513" y="3922713"/>
            <a:ext cx="3043237" cy="1381125"/>
          </a:xfrm>
          <a:prstGeom prst="line">
            <a:avLst/>
          </a:prstGeom>
          <a:ln w="38100">
            <a:solidFill>
              <a:srgbClr val="C0504D"/>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741D21C-2543-40F2-BBB2-A54653E92C20}"/>
              </a:ext>
            </a:extLst>
          </p:cNvPr>
          <p:cNvCxnSpPr>
            <a:cxnSpLocks/>
            <a:stCxn id="6" idx="0"/>
            <a:endCxn id="70677" idx="3"/>
          </p:cNvCxnSpPr>
          <p:nvPr/>
        </p:nvCxnSpPr>
        <p:spPr>
          <a:xfrm flipV="1">
            <a:off x="4608513" y="3211513"/>
            <a:ext cx="3043237" cy="223837"/>
          </a:xfrm>
          <a:prstGeom prst="line">
            <a:avLst/>
          </a:prstGeom>
          <a:ln w="38100">
            <a:solidFill>
              <a:srgbClr val="C0504D"/>
            </a:solidFill>
            <a:prstDash val="dash"/>
          </a:ln>
        </p:spPr>
        <p:style>
          <a:lnRef idx="1">
            <a:schemeClr val="accent1"/>
          </a:lnRef>
          <a:fillRef idx="0">
            <a:schemeClr val="accent1"/>
          </a:fillRef>
          <a:effectRef idx="0">
            <a:schemeClr val="accent1"/>
          </a:effectRef>
          <a:fontRef idx="minor">
            <a:schemeClr val="tx1"/>
          </a:fontRef>
        </p:style>
      </p:cxnSp>
      <p:pic>
        <p:nvPicPr>
          <p:cNvPr id="70677" name="図 19" descr="robot_image.pdf">
            <a:extLst>
              <a:ext uri="{FF2B5EF4-FFF2-40B4-BE49-F238E27FC236}">
                <a16:creationId xmlns:a16="http://schemas.microsoft.com/office/drawing/2014/main" id="{DBFAE062-F6C0-4752-8FFF-17DA7DDF540C}"/>
              </a:ext>
            </a:extLst>
          </p:cNvPr>
          <p:cNvPicPr>
            <a:picLocks noChangeAspect="1"/>
          </p:cNvPicPr>
          <p:nvPr/>
        </p:nvPicPr>
        <p:blipFill>
          <a:blip r:embed="rId5">
            <a:extLst>
              <a:ext uri="{28A0092B-C50C-407E-A947-70E740481C1C}">
                <a14:useLocalDpi xmlns:a14="http://schemas.microsoft.com/office/drawing/2010/main" val="0"/>
              </a:ext>
            </a:extLst>
          </a:blip>
          <a:srcRect l="59914" t="59294" r="24146" b="30212"/>
          <a:stretch>
            <a:fillRect/>
          </a:stretch>
        </p:blipFill>
        <p:spPr bwMode="auto">
          <a:xfrm rot="-5400000">
            <a:off x="6606381" y="3283745"/>
            <a:ext cx="2092325" cy="1947862"/>
          </a:xfrm>
          <a:prstGeom prst="rect">
            <a:avLst/>
          </a:prstGeom>
          <a:noFill/>
          <a:ln w="38100">
            <a:solidFill>
              <a:srgbClr val="C0504D"/>
            </a:solidFill>
            <a:miter lim="800000"/>
            <a:headEnd/>
            <a:tailEnd/>
          </a:ln>
          <a:extLst>
            <a:ext uri="{909E8E84-426E-40DD-AFC4-6F175D3DCCD1}">
              <a14:hiddenFill xmlns:a14="http://schemas.microsoft.com/office/drawing/2010/main">
                <a:solidFill>
                  <a:srgbClr val="FFFFFF"/>
                </a:solidFill>
              </a14:hiddenFill>
            </a:ext>
          </a:extLst>
        </p:spPr>
      </p:pic>
      <p:pic>
        <p:nvPicPr>
          <p:cNvPr id="70678" name="図 17">
            <a:extLst>
              <a:ext uri="{FF2B5EF4-FFF2-40B4-BE49-F238E27FC236}">
                <a16:creationId xmlns:a16="http://schemas.microsoft.com/office/drawing/2014/main" id="{C76D03A5-5C8C-41AC-A2C4-86EDD3F28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59" t="15901" r="45293" b="18552"/>
          <a:stretch>
            <a:fillRect/>
          </a:stretch>
        </p:blipFill>
        <p:spPr bwMode="auto">
          <a:xfrm>
            <a:off x="334963" y="3184525"/>
            <a:ext cx="29400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テキスト ボックス 35">
            <a:extLst>
              <a:ext uri="{FF2B5EF4-FFF2-40B4-BE49-F238E27FC236}">
                <a16:creationId xmlns:a16="http://schemas.microsoft.com/office/drawing/2014/main" id="{D9AAD30A-622F-4EDC-B4D0-33B26D57CC2D}"/>
              </a:ext>
            </a:extLst>
          </p:cNvPr>
          <p:cNvSpPr txBox="1"/>
          <p:nvPr/>
        </p:nvSpPr>
        <p:spPr>
          <a:xfrm>
            <a:off x="677863" y="5322888"/>
            <a:ext cx="2252662" cy="338137"/>
          </a:xfrm>
          <a:prstGeom prst="rect">
            <a:avLst/>
          </a:prstGeom>
          <a:noFill/>
        </p:spPr>
        <p:txBody>
          <a:bodyPr>
            <a:spAutoFit/>
          </a:bodyPr>
          <a:lstStyle/>
          <a:p>
            <a:pPr algn="ctr" eaLnBrk="1" fontAlgn="auto" hangingPunct="1">
              <a:spcBef>
                <a:spcPts val="0"/>
              </a:spcBef>
              <a:spcAft>
                <a:spcPts val="0"/>
              </a:spcAft>
              <a:defRPr/>
            </a:pPr>
            <a:r>
              <a:rPr lang="ja-JP" altLang="en-US" sz="1600" dirty="0">
                <a:latin typeface="+mn-ea"/>
                <a:ea typeface="+mn-ea"/>
              </a:rPr>
              <a:t>ロボットのプログラム</a:t>
            </a:r>
            <a:endParaRPr lang="ja-JP" altLang="en-US" sz="1600" b="1" dirty="0">
              <a:latin typeface="+mn-ea"/>
              <a:ea typeface="+mn-ea"/>
            </a:endParaRPr>
          </a:p>
        </p:txBody>
      </p:sp>
      <p:sp>
        <p:nvSpPr>
          <p:cNvPr id="37" name="テキスト ボックス 36">
            <a:extLst>
              <a:ext uri="{FF2B5EF4-FFF2-40B4-BE49-F238E27FC236}">
                <a16:creationId xmlns:a16="http://schemas.microsoft.com/office/drawing/2014/main" id="{9CD408F8-DEDF-4420-80F3-99E72462058A}"/>
              </a:ext>
            </a:extLst>
          </p:cNvPr>
          <p:cNvSpPr txBox="1"/>
          <p:nvPr/>
        </p:nvSpPr>
        <p:spPr>
          <a:xfrm>
            <a:off x="4067175" y="5322888"/>
            <a:ext cx="4032250" cy="338137"/>
          </a:xfrm>
          <a:prstGeom prst="rect">
            <a:avLst/>
          </a:prstGeom>
          <a:noFill/>
        </p:spPr>
        <p:txBody>
          <a:bodyPr>
            <a:spAutoFit/>
          </a:bodyPr>
          <a:lstStyle/>
          <a:p>
            <a:pPr algn="ctr" eaLnBrk="1" fontAlgn="auto" hangingPunct="1">
              <a:spcBef>
                <a:spcPts val="0"/>
              </a:spcBef>
              <a:spcAft>
                <a:spcPts val="0"/>
              </a:spcAft>
              <a:defRPr/>
            </a:pPr>
            <a:r>
              <a:rPr lang="en-US" altLang="ja-JP" sz="1600" dirty="0">
                <a:latin typeface="+mn-ea"/>
                <a:ea typeface="+mn-ea"/>
              </a:rPr>
              <a:t>30 x 30 mm</a:t>
            </a:r>
            <a:r>
              <a:rPr lang="ja-JP" altLang="en-US" sz="1600" dirty="0">
                <a:latin typeface="+mn-ea"/>
                <a:ea typeface="+mn-ea"/>
              </a:rPr>
              <a:t>で好きなものを描きます　</a:t>
            </a:r>
          </a:p>
        </p:txBody>
      </p:sp>
      <p:sp>
        <p:nvSpPr>
          <p:cNvPr id="26" name="正方形/長方形 25">
            <a:extLst>
              <a:ext uri="{FF2B5EF4-FFF2-40B4-BE49-F238E27FC236}">
                <a16:creationId xmlns:a16="http://schemas.microsoft.com/office/drawing/2014/main" id="{B0007013-8C6B-455A-9EF4-D5D7A503DA5E}"/>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費用負担</a:t>
            </a:r>
            <a:r>
              <a:rPr lang="en-US" altLang="ja-JP" sz="1400" b="1" dirty="0">
                <a:latin typeface="+mn-ea"/>
                <a:ea typeface="+mn-ea"/>
              </a:rPr>
              <a:t>】</a:t>
            </a:r>
            <a:r>
              <a:rPr lang="ja-JP" altLang="en-US" sz="1400" b="1" dirty="0">
                <a:latin typeface="+mn-ea"/>
                <a:ea typeface="+mn-ea"/>
              </a:rPr>
              <a:t>無料</a:t>
            </a:r>
            <a:endParaRPr lang="en-US" altLang="ja-JP" sz="1400" b="1" dirty="0">
              <a:latin typeface="+mn-ea"/>
              <a:ea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F996E0-37FE-475E-A82B-C0CB9B983298}"/>
              </a:ext>
            </a:extLst>
          </p:cNvPr>
          <p:cNvSpPr/>
          <p:nvPr/>
        </p:nvSpPr>
        <p:spPr>
          <a:xfrm>
            <a:off x="323850" y="3113088"/>
            <a:ext cx="8640763"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4" name="テキスト ボックス 3">
            <a:extLst>
              <a:ext uri="{FF2B5EF4-FFF2-40B4-BE49-F238E27FC236}">
                <a16:creationId xmlns:a16="http://schemas.microsoft.com/office/drawing/2014/main" id="{1C5AE457-818E-4FE5-8A9E-5371EDF4065E}"/>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dirty="0">
                <a:latin typeface="+mn-ea"/>
                <a:ea typeface="+mn-ea"/>
              </a:rPr>
              <a:t>バレーボールは、</a:t>
            </a:r>
            <a:r>
              <a:rPr lang="en-US" altLang="ja-JP" dirty="0">
                <a:latin typeface="+mn-ea"/>
                <a:ea typeface="+mn-ea"/>
              </a:rPr>
              <a:t>6</a:t>
            </a:r>
            <a:r>
              <a:rPr lang="ja-JP" altLang="en-US" dirty="0">
                <a:latin typeface="+mn-ea"/>
                <a:ea typeface="+mn-ea"/>
              </a:rPr>
              <a:t>人制やビーチバレー等、様々な形式で楽しまれています。パラリンピックに採用されているシッティングバレーボールですが、健常者も競技することができます。ぜひ体験してみましょう。</a:t>
            </a:r>
          </a:p>
        </p:txBody>
      </p:sp>
      <p:sp>
        <p:nvSpPr>
          <p:cNvPr id="5" name="テキスト ボックス 4">
            <a:extLst>
              <a:ext uri="{FF2B5EF4-FFF2-40B4-BE49-F238E27FC236}">
                <a16:creationId xmlns:a16="http://schemas.microsoft.com/office/drawing/2014/main" id="{55C3AB3A-6591-49C2-937B-CD20EF808196}"/>
              </a:ext>
            </a:extLst>
          </p:cNvPr>
          <p:cNvSpPr txBox="1"/>
          <p:nvPr/>
        </p:nvSpPr>
        <p:spPr>
          <a:xfrm>
            <a:off x="1622425" y="1776413"/>
            <a:ext cx="6550025" cy="369887"/>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バレーボール、シッティングバレーボール、パラリンピック</a:t>
            </a:r>
            <a:endParaRPr lang="en-US" altLang="ja-JP" b="1" dirty="0">
              <a:latin typeface="+mn-ea"/>
              <a:ea typeface="+mn-ea"/>
            </a:endParaRPr>
          </a:p>
        </p:txBody>
      </p:sp>
      <p:sp>
        <p:nvSpPr>
          <p:cNvPr id="6" name="テキスト ボックス 5">
            <a:extLst>
              <a:ext uri="{FF2B5EF4-FFF2-40B4-BE49-F238E27FC236}">
                <a16:creationId xmlns:a16="http://schemas.microsoft.com/office/drawing/2014/main" id="{1E9EB160-6D1E-410D-9151-3934D8B43807}"/>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endParaRPr lang="en-US" altLang="ja-JP" sz="1600" b="1" dirty="0">
              <a:latin typeface="+mn-ea"/>
              <a:ea typeface="+mn-ea"/>
            </a:endParaRPr>
          </a:p>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機械システム工学科　准教授　松尾　忠利　　　　　</a:t>
            </a:r>
          </a:p>
        </p:txBody>
      </p:sp>
      <p:pic>
        <p:nvPicPr>
          <p:cNvPr id="76806" name="図 43" descr="ダイアグラム&#10;&#10;自動的に生成された説明">
            <a:extLst>
              <a:ext uri="{FF2B5EF4-FFF2-40B4-BE49-F238E27FC236}">
                <a16:creationId xmlns:a16="http://schemas.microsoft.com/office/drawing/2014/main" id="{03167709-9AD4-4FB0-B814-FFBDB98D7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27">
            <a:extLst>
              <a:ext uri="{FF2B5EF4-FFF2-40B4-BE49-F238E27FC236}">
                <a16:creationId xmlns:a16="http://schemas.microsoft.com/office/drawing/2014/main" id="{68DE75E3-B033-462A-A658-854E3CF7A8F3}"/>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dirty="0">
                <a:latin typeface="+mn-ea"/>
                <a:ea typeface="+mn-ea"/>
              </a:rPr>
              <a:t>シッティングバレーボールを体験しよう</a:t>
            </a:r>
          </a:p>
        </p:txBody>
      </p:sp>
      <p:sp>
        <p:nvSpPr>
          <p:cNvPr id="10" name="正方形/長方形 9">
            <a:extLst>
              <a:ext uri="{FF2B5EF4-FFF2-40B4-BE49-F238E27FC236}">
                <a16:creationId xmlns:a16="http://schemas.microsoft.com/office/drawing/2014/main" id="{43CAFFDA-90B5-4E0C-B519-EF6550033EBC}"/>
              </a:ext>
            </a:extLst>
          </p:cNvPr>
          <p:cNvSpPr/>
          <p:nvPr/>
        </p:nvSpPr>
        <p:spPr>
          <a:xfrm>
            <a:off x="2400300"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dirty="0">
                <a:solidFill>
                  <a:schemeClr val="tx1"/>
                </a:solidFill>
                <a:latin typeface="+mn-ea"/>
              </a:rPr>
              <a:t>小学生高学年～中学生向け</a:t>
            </a:r>
          </a:p>
        </p:txBody>
      </p:sp>
      <p:sp>
        <p:nvSpPr>
          <p:cNvPr id="11" name="正方形/長方形 10">
            <a:extLst>
              <a:ext uri="{FF2B5EF4-FFF2-40B4-BE49-F238E27FC236}">
                <a16:creationId xmlns:a16="http://schemas.microsoft.com/office/drawing/2014/main" id="{6B33BB5F-1EBB-4671-BD67-FEE37DA01E03}"/>
              </a:ext>
            </a:extLst>
          </p:cNvPr>
          <p:cNvSpPr/>
          <p:nvPr/>
        </p:nvSpPr>
        <p:spPr>
          <a:xfrm>
            <a:off x="127000" y="5813425"/>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dirty="0">
                <a:latin typeface="+mn-ea"/>
                <a:ea typeface="+mn-ea"/>
              </a:rPr>
              <a:t>３時間</a:t>
            </a:r>
            <a:endParaRPr lang="en-US" altLang="ja-JP" sz="1400" b="1" dirty="0">
              <a:latin typeface="+mn-ea"/>
              <a:ea typeface="+mn-ea"/>
            </a:endParaRPr>
          </a:p>
        </p:txBody>
      </p:sp>
      <p:sp>
        <p:nvSpPr>
          <p:cNvPr id="12" name="正方形/長方形 11">
            <a:extLst>
              <a:ext uri="{FF2B5EF4-FFF2-40B4-BE49-F238E27FC236}">
                <a16:creationId xmlns:a16="http://schemas.microsoft.com/office/drawing/2014/main" id="{01FCDC4E-B233-488A-8708-ACFEAB6D456C}"/>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dirty="0">
                <a:latin typeface="+mn-ea"/>
                <a:ea typeface="+mn-ea"/>
              </a:rPr>
              <a:t>屋内（体育館）</a:t>
            </a:r>
            <a:endParaRPr lang="en-US" altLang="ja-JP" sz="1400" b="1" dirty="0">
              <a:latin typeface="+mn-ea"/>
              <a:ea typeface="+mn-ea"/>
            </a:endParaRPr>
          </a:p>
        </p:txBody>
      </p:sp>
      <p:sp>
        <p:nvSpPr>
          <p:cNvPr id="16" name="四角形: 角を丸くする 15">
            <a:extLst>
              <a:ext uri="{FF2B5EF4-FFF2-40B4-BE49-F238E27FC236}">
                <a16:creationId xmlns:a16="http://schemas.microsoft.com/office/drawing/2014/main" id="{EE894E90-7F96-4D9C-94FC-5B76AFEB12C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19" name="テキスト ボックス 18">
            <a:extLst>
              <a:ext uri="{FF2B5EF4-FFF2-40B4-BE49-F238E27FC236}">
                <a16:creationId xmlns:a16="http://schemas.microsoft.com/office/drawing/2014/main" id="{DBBEF8DB-56D6-4F22-844F-EC2C9F25DEFF}"/>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20" name="テキスト ボックス 19">
            <a:extLst>
              <a:ext uri="{FF2B5EF4-FFF2-40B4-BE49-F238E27FC236}">
                <a16:creationId xmlns:a16="http://schemas.microsoft.com/office/drawing/2014/main" id="{A49BE2AC-7929-4974-ADBC-9AB8AF77B182}"/>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1" name="正方形/長方形 20">
            <a:extLst>
              <a:ext uri="{FF2B5EF4-FFF2-40B4-BE49-F238E27FC236}">
                <a16:creationId xmlns:a16="http://schemas.microsoft.com/office/drawing/2014/main" id="{CE0180D6-64E4-406A-B4A8-B81C90CD8CE5}"/>
              </a:ext>
            </a:extLst>
          </p:cNvPr>
          <p:cNvSpPr/>
          <p:nvPr/>
        </p:nvSpPr>
        <p:spPr>
          <a:xfrm>
            <a:off x="112713" y="6535738"/>
            <a:ext cx="4171950"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持参物</a:t>
            </a:r>
            <a:r>
              <a:rPr lang="en-US" altLang="ja-JP" sz="1400" b="1" dirty="0">
                <a:latin typeface="+mn-ea"/>
                <a:ea typeface="+mn-ea"/>
              </a:rPr>
              <a:t>】</a:t>
            </a:r>
            <a:r>
              <a:rPr lang="ja-JP" altLang="en-US" sz="1400" b="1" dirty="0">
                <a:latin typeface="+mn-ea"/>
                <a:ea typeface="+mn-ea"/>
              </a:rPr>
              <a:t>運動着、タオル、シューズ、飲み物</a:t>
            </a:r>
            <a:endParaRPr lang="en-US" altLang="ja-JP" sz="1400" b="1" dirty="0">
              <a:latin typeface="+mn-ea"/>
              <a:ea typeface="+mn-ea"/>
            </a:endParaRPr>
          </a:p>
        </p:txBody>
      </p:sp>
      <p:sp>
        <p:nvSpPr>
          <p:cNvPr id="23" name="テキスト ボックス 22">
            <a:extLst>
              <a:ext uri="{FF2B5EF4-FFF2-40B4-BE49-F238E27FC236}">
                <a16:creationId xmlns:a16="http://schemas.microsoft.com/office/drawing/2014/main" id="{DCD3613C-AF68-4580-B8EE-1FC1CC7FE9FA}"/>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F94B171A-685F-4824-A8D2-46924F2F453B}"/>
              </a:ext>
            </a:extLst>
          </p:cNvPr>
          <p:cNvSpPr txBox="1"/>
          <p:nvPr/>
        </p:nvSpPr>
        <p:spPr>
          <a:xfrm>
            <a:off x="1622425" y="1393825"/>
            <a:ext cx="4605338" cy="369888"/>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スポーツ講座（経験者、未経験者問わず）</a:t>
            </a:r>
            <a:endParaRPr lang="en-US" altLang="ja-JP" b="1" dirty="0">
              <a:latin typeface="+mn-ea"/>
              <a:ea typeface="+mn-ea"/>
            </a:endParaRPr>
          </a:p>
        </p:txBody>
      </p:sp>
      <p:sp>
        <p:nvSpPr>
          <p:cNvPr id="26" name="正方形/長方形 25">
            <a:extLst>
              <a:ext uri="{FF2B5EF4-FFF2-40B4-BE49-F238E27FC236}">
                <a16:creationId xmlns:a16="http://schemas.microsoft.com/office/drawing/2014/main" id="{43693E4C-50AB-4561-BF63-ACB244964400}"/>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6</a:t>
            </a:r>
            <a:r>
              <a:rPr lang="ja-JP" altLang="en-US" sz="1400" b="1" dirty="0">
                <a:latin typeface="+mn-ea"/>
                <a:ea typeface="+mn-ea"/>
              </a:rPr>
              <a:t>名、最大</a:t>
            </a:r>
            <a:r>
              <a:rPr lang="en-US" altLang="ja-JP" sz="1400" b="1" dirty="0">
                <a:latin typeface="+mn-ea"/>
                <a:ea typeface="+mn-ea"/>
              </a:rPr>
              <a:t>20</a:t>
            </a:r>
            <a:r>
              <a:rPr lang="ja-JP" altLang="en-US" sz="1400" b="1" dirty="0">
                <a:latin typeface="+mn-ea"/>
                <a:ea typeface="+mn-ea"/>
              </a:rPr>
              <a:t>名程度</a:t>
            </a:r>
            <a:endParaRPr lang="en-US" altLang="ja-JP" sz="1400" b="1" dirty="0">
              <a:latin typeface="+mn-ea"/>
              <a:ea typeface="+mn-ea"/>
            </a:endParaRPr>
          </a:p>
        </p:txBody>
      </p:sp>
      <p:pic>
        <p:nvPicPr>
          <p:cNvPr id="76818" name="図 7">
            <a:extLst>
              <a:ext uri="{FF2B5EF4-FFF2-40B4-BE49-F238E27FC236}">
                <a16:creationId xmlns:a16="http://schemas.microsoft.com/office/drawing/2014/main" id="{1F50D04C-D34F-4480-949A-4FEBE38A0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3154363"/>
            <a:ext cx="35623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Picture 14">
            <a:extLst>
              <a:ext uri="{FF2B5EF4-FFF2-40B4-BE49-F238E27FC236}">
                <a16:creationId xmlns:a16="http://schemas.microsoft.com/office/drawing/2014/main" id="{A64ADCCF-2D02-4CEF-88D4-BB3D55991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154363"/>
            <a:ext cx="31226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四角形: 角を丸くする 27">
            <a:extLst>
              <a:ext uri="{FF2B5EF4-FFF2-40B4-BE49-F238E27FC236}">
                <a16:creationId xmlns:a16="http://schemas.microsoft.com/office/drawing/2014/main" id="{98AE2B5F-4A87-46D6-92EE-EB9801592C75}"/>
              </a:ext>
            </a:extLst>
          </p:cNvPr>
          <p:cNvSpPr/>
          <p:nvPr/>
        </p:nvSpPr>
        <p:spPr>
          <a:xfrm>
            <a:off x="5149850" y="5368925"/>
            <a:ext cx="1404938" cy="29210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tx1"/>
                </a:solidFill>
              </a:rPr>
              <a:t>ゲームの様子</a:t>
            </a:r>
          </a:p>
        </p:txBody>
      </p:sp>
      <p:sp>
        <p:nvSpPr>
          <p:cNvPr id="32" name="正方形/長方形 31">
            <a:extLst>
              <a:ext uri="{FF2B5EF4-FFF2-40B4-BE49-F238E27FC236}">
                <a16:creationId xmlns:a16="http://schemas.microsoft.com/office/drawing/2014/main" id="{D620D656-0EC2-46F7-9A33-31619EC584EB}"/>
              </a:ext>
            </a:extLst>
          </p:cNvPr>
          <p:cNvSpPr/>
          <p:nvPr/>
        </p:nvSpPr>
        <p:spPr>
          <a:xfrm>
            <a:off x="395288" y="3213100"/>
            <a:ext cx="2332037" cy="2403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tx1"/>
                </a:solidFill>
              </a:rPr>
              <a:t>スケジュールの一例</a:t>
            </a:r>
            <a:endParaRPr lang="en-US" altLang="ja-JP" sz="1200" dirty="0">
              <a:solidFill>
                <a:schemeClr val="tx1"/>
              </a:solidFill>
            </a:endParaRPr>
          </a:p>
          <a:p>
            <a:pPr algn="ctr">
              <a:defRPr/>
            </a:pPr>
            <a:endParaRPr lang="en-US" altLang="ja-JP" sz="800" dirty="0">
              <a:solidFill>
                <a:schemeClr val="tx1"/>
              </a:solidFill>
            </a:endParaRPr>
          </a:p>
          <a:p>
            <a:pPr>
              <a:defRPr/>
            </a:pPr>
            <a:r>
              <a:rPr lang="en-US" altLang="ja-JP" sz="1200" dirty="0">
                <a:solidFill>
                  <a:schemeClr val="tx1"/>
                </a:solidFill>
              </a:rPr>
              <a:t>  9</a:t>
            </a:r>
            <a:r>
              <a:rPr lang="ja-JP" altLang="en-US" sz="1200" dirty="0">
                <a:solidFill>
                  <a:schemeClr val="tx1"/>
                </a:solidFill>
              </a:rPr>
              <a:t>：</a:t>
            </a:r>
            <a:r>
              <a:rPr lang="en-US" altLang="ja-JP" sz="1200" dirty="0">
                <a:solidFill>
                  <a:schemeClr val="tx1"/>
                </a:solidFill>
              </a:rPr>
              <a:t>00</a:t>
            </a:r>
            <a:r>
              <a:rPr lang="ja-JP" altLang="en-US" sz="1200" dirty="0">
                <a:solidFill>
                  <a:schemeClr val="tx1"/>
                </a:solidFill>
              </a:rPr>
              <a:t>  ガイダンス</a:t>
            </a:r>
            <a:endParaRPr lang="en-US" altLang="ja-JP" sz="1200" dirty="0">
              <a:solidFill>
                <a:schemeClr val="tx1"/>
              </a:solidFill>
            </a:endParaRPr>
          </a:p>
          <a:p>
            <a:pPr>
              <a:defRPr/>
            </a:pPr>
            <a:r>
              <a:rPr lang="en-US" altLang="ja-JP" sz="1200" dirty="0">
                <a:solidFill>
                  <a:schemeClr val="tx1"/>
                </a:solidFill>
              </a:rPr>
              <a:t>  9</a:t>
            </a:r>
            <a:r>
              <a:rPr lang="ja-JP" altLang="en-US" sz="1200" dirty="0">
                <a:solidFill>
                  <a:schemeClr val="tx1"/>
                </a:solidFill>
              </a:rPr>
              <a:t>：</a:t>
            </a:r>
            <a:r>
              <a:rPr lang="en-US" altLang="ja-JP" sz="1200" dirty="0">
                <a:solidFill>
                  <a:schemeClr val="tx1"/>
                </a:solidFill>
              </a:rPr>
              <a:t>30</a:t>
            </a:r>
            <a:r>
              <a:rPr lang="ja-JP" altLang="en-US" sz="1200" dirty="0">
                <a:solidFill>
                  <a:schemeClr val="tx1"/>
                </a:solidFill>
              </a:rPr>
              <a:t>  準備運動</a:t>
            </a:r>
            <a:endParaRPr lang="en-US" altLang="ja-JP" sz="1200" dirty="0">
              <a:solidFill>
                <a:schemeClr val="tx1"/>
              </a:solidFill>
            </a:endParaRPr>
          </a:p>
          <a:p>
            <a:pPr>
              <a:defRPr/>
            </a:pPr>
            <a:r>
              <a:rPr lang="ja-JP" altLang="en-US" sz="1200" dirty="0">
                <a:solidFill>
                  <a:schemeClr val="tx1"/>
                </a:solidFill>
              </a:rPr>
              <a:t>  </a:t>
            </a:r>
            <a:r>
              <a:rPr lang="en-US" altLang="ja-JP" sz="1200" dirty="0">
                <a:solidFill>
                  <a:schemeClr val="tx1"/>
                </a:solidFill>
              </a:rPr>
              <a:t>9</a:t>
            </a:r>
            <a:r>
              <a:rPr lang="ja-JP" altLang="en-US" sz="1200" dirty="0">
                <a:solidFill>
                  <a:schemeClr val="tx1"/>
                </a:solidFill>
              </a:rPr>
              <a:t>：</a:t>
            </a:r>
            <a:r>
              <a:rPr lang="en-US" altLang="ja-JP" sz="1200" dirty="0">
                <a:solidFill>
                  <a:schemeClr val="tx1"/>
                </a:solidFill>
              </a:rPr>
              <a:t>45</a:t>
            </a:r>
            <a:r>
              <a:rPr lang="ja-JP" altLang="en-US" sz="1200" dirty="0">
                <a:solidFill>
                  <a:schemeClr val="tx1"/>
                </a:solidFill>
              </a:rPr>
              <a:t>  移動の基礎練習</a:t>
            </a:r>
            <a:endParaRPr lang="en-US" altLang="ja-JP" sz="1200" dirty="0">
              <a:solidFill>
                <a:schemeClr val="tx1"/>
              </a:solidFill>
            </a:endParaRPr>
          </a:p>
          <a:p>
            <a:pPr>
              <a:defRPr/>
            </a:pPr>
            <a:r>
              <a:rPr lang="ja-JP" altLang="en-US" sz="1200" dirty="0">
                <a:solidFill>
                  <a:schemeClr val="tx1"/>
                </a:solidFill>
              </a:rPr>
              <a:t>　　休憩（水分補給）</a:t>
            </a:r>
            <a:endParaRPr lang="en-US" altLang="ja-JP" sz="1200" dirty="0">
              <a:solidFill>
                <a:schemeClr val="tx1"/>
              </a:solidFill>
            </a:endParaRPr>
          </a:p>
          <a:p>
            <a:pPr>
              <a:defRPr/>
            </a:pPr>
            <a:r>
              <a:rPr lang="en-US" altLang="ja-JP" sz="1200" dirty="0">
                <a:solidFill>
                  <a:schemeClr val="tx1"/>
                </a:solidFill>
              </a:rPr>
              <a:t>10</a:t>
            </a:r>
            <a:r>
              <a:rPr lang="ja-JP" altLang="en-US" sz="1200" dirty="0">
                <a:solidFill>
                  <a:schemeClr val="tx1"/>
                </a:solidFill>
              </a:rPr>
              <a:t>：</a:t>
            </a:r>
            <a:r>
              <a:rPr lang="en-US" altLang="ja-JP" sz="1200" dirty="0">
                <a:solidFill>
                  <a:schemeClr val="tx1"/>
                </a:solidFill>
              </a:rPr>
              <a:t>00</a:t>
            </a:r>
            <a:r>
              <a:rPr lang="ja-JP" altLang="en-US" sz="1200" dirty="0">
                <a:solidFill>
                  <a:schemeClr val="tx1"/>
                </a:solidFill>
              </a:rPr>
              <a:t>  パス・スパイク練習</a:t>
            </a:r>
            <a:endParaRPr lang="en-US" altLang="ja-JP" sz="1200" dirty="0">
              <a:solidFill>
                <a:schemeClr val="tx1"/>
              </a:solidFill>
            </a:endParaRPr>
          </a:p>
          <a:p>
            <a:pPr>
              <a:defRPr/>
            </a:pPr>
            <a:r>
              <a:rPr lang="ja-JP" altLang="en-US" sz="1200" dirty="0">
                <a:solidFill>
                  <a:schemeClr val="tx1"/>
                </a:solidFill>
              </a:rPr>
              <a:t>　　休憩（水分補給）</a:t>
            </a:r>
            <a:endParaRPr lang="en-US" altLang="ja-JP" sz="1200" dirty="0">
              <a:solidFill>
                <a:schemeClr val="tx1"/>
              </a:solidFill>
            </a:endParaRPr>
          </a:p>
          <a:p>
            <a:pPr>
              <a:defRPr/>
            </a:pPr>
            <a:r>
              <a:rPr lang="en-US" altLang="ja-JP" sz="1200" dirty="0">
                <a:solidFill>
                  <a:schemeClr val="tx1"/>
                </a:solidFill>
              </a:rPr>
              <a:t>10</a:t>
            </a:r>
            <a:r>
              <a:rPr lang="ja-JP" altLang="en-US" sz="1200" dirty="0">
                <a:solidFill>
                  <a:schemeClr val="tx1"/>
                </a:solidFill>
              </a:rPr>
              <a:t>：</a:t>
            </a:r>
            <a:r>
              <a:rPr lang="en-US" altLang="ja-JP" sz="1200" dirty="0">
                <a:solidFill>
                  <a:schemeClr val="tx1"/>
                </a:solidFill>
              </a:rPr>
              <a:t>30</a:t>
            </a:r>
            <a:r>
              <a:rPr lang="ja-JP" altLang="en-US" sz="1200" dirty="0">
                <a:solidFill>
                  <a:schemeClr val="tx1"/>
                </a:solidFill>
              </a:rPr>
              <a:t>  ラリーの練習</a:t>
            </a:r>
            <a:endParaRPr lang="en-US" altLang="ja-JP" sz="1200" dirty="0">
              <a:solidFill>
                <a:schemeClr val="tx1"/>
              </a:solidFill>
            </a:endParaRPr>
          </a:p>
          <a:p>
            <a:pPr>
              <a:defRPr/>
            </a:pPr>
            <a:r>
              <a:rPr lang="ja-JP" altLang="en-US" sz="1200" dirty="0">
                <a:solidFill>
                  <a:schemeClr val="tx1"/>
                </a:solidFill>
              </a:rPr>
              <a:t>　　休憩（水分補給）</a:t>
            </a:r>
            <a:endParaRPr lang="en-US" altLang="ja-JP" sz="1200" dirty="0">
              <a:solidFill>
                <a:schemeClr val="tx1"/>
              </a:solidFill>
            </a:endParaRPr>
          </a:p>
          <a:p>
            <a:pPr>
              <a:defRPr/>
            </a:pPr>
            <a:r>
              <a:rPr lang="en-US" altLang="ja-JP" sz="1200" dirty="0">
                <a:solidFill>
                  <a:schemeClr val="tx1"/>
                </a:solidFill>
              </a:rPr>
              <a:t>11</a:t>
            </a:r>
            <a:r>
              <a:rPr lang="ja-JP" altLang="en-US" sz="1200" dirty="0">
                <a:solidFill>
                  <a:schemeClr val="tx1"/>
                </a:solidFill>
              </a:rPr>
              <a:t>：</a:t>
            </a:r>
            <a:r>
              <a:rPr lang="en-US" altLang="ja-JP" sz="1200" dirty="0">
                <a:solidFill>
                  <a:schemeClr val="tx1"/>
                </a:solidFill>
              </a:rPr>
              <a:t>00  </a:t>
            </a:r>
            <a:r>
              <a:rPr lang="ja-JP" altLang="en-US" sz="1200" dirty="0">
                <a:solidFill>
                  <a:schemeClr val="tx1"/>
                </a:solidFill>
              </a:rPr>
              <a:t>ゲーム</a:t>
            </a:r>
            <a:endParaRPr lang="en-US" altLang="ja-JP" sz="1200" dirty="0">
              <a:solidFill>
                <a:schemeClr val="tx1"/>
              </a:solidFill>
            </a:endParaRPr>
          </a:p>
          <a:p>
            <a:pPr>
              <a:defRPr/>
            </a:pPr>
            <a:r>
              <a:rPr lang="en-US" altLang="ja-JP" sz="1200" dirty="0">
                <a:solidFill>
                  <a:schemeClr val="tx1"/>
                </a:solidFill>
              </a:rPr>
              <a:t>11</a:t>
            </a:r>
            <a:r>
              <a:rPr lang="ja-JP" altLang="en-US" sz="1200" dirty="0">
                <a:solidFill>
                  <a:schemeClr val="tx1"/>
                </a:solidFill>
              </a:rPr>
              <a:t>：</a:t>
            </a:r>
            <a:r>
              <a:rPr lang="en-US" altLang="ja-JP" sz="1200" dirty="0">
                <a:solidFill>
                  <a:schemeClr val="tx1"/>
                </a:solidFill>
              </a:rPr>
              <a:t>45  </a:t>
            </a:r>
            <a:r>
              <a:rPr lang="ja-JP" altLang="en-US" sz="1200" dirty="0">
                <a:solidFill>
                  <a:schemeClr val="tx1"/>
                </a:solidFill>
              </a:rPr>
              <a:t>整理運動</a:t>
            </a:r>
            <a:endParaRPr lang="en-US" altLang="ja-JP" sz="120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0E17963B-5BE6-44DB-9D69-686E652D419F}"/>
              </a:ext>
            </a:extLst>
          </p:cNvPr>
          <p:cNvSpPr/>
          <p:nvPr/>
        </p:nvSpPr>
        <p:spPr>
          <a:xfrm>
            <a:off x="252413" y="3538538"/>
            <a:ext cx="8640762" cy="2249487"/>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339" name="テキスト ボックス 13">
            <a:extLst>
              <a:ext uri="{FF2B5EF4-FFF2-40B4-BE49-F238E27FC236}">
                <a16:creationId xmlns:a16="http://schemas.microsoft.com/office/drawing/2014/main" id="{68E5B79F-B6B5-4C43-A89F-04AD538FE4CE}"/>
              </a:ext>
            </a:extLst>
          </p:cNvPr>
          <p:cNvSpPr txBox="1">
            <a:spLocks noChangeArrowheads="1"/>
          </p:cNvSpPr>
          <p:nvPr/>
        </p:nvSpPr>
        <p:spPr bwMode="auto">
          <a:xfrm>
            <a:off x="1592263" y="2362200"/>
            <a:ext cx="4635500" cy="1138238"/>
          </a:xfrm>
          <a:prstGeom prst="rect">
            <a:avLst/>
          </a:prstGeom>
          <a:noFill/>
          <a:ln>
            <a:noFill/>
          </a:ln>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lang="ja-JP" altLang="ja-JP" sz="1700" dirty="0">
                <a:solidFill>
                  <a:srgbClr val="000000"/>
                </a:solidFill>
                <a:latin typeface="+mn-ea"/>
                <a:ea typeface="+mn-ea"/>
              </a:rPr>
              <a:t>クラブ活動の地域移行の先駆けとして、公認コーチ</a:t>
            </a:r>
            <a:r>
              <a:rPr lang="ja-JP" altLang="en-US" sz="1700" dirty="0">
                <a:solidFill>
                  <a:srgbClr val="000000"/>
                </a:solidFill>
                <a:latin typeface="+mn-ea"/>
                <a:ea typeface="+mn-ea"/>
              </a:rPr>
              <a:t>や</a:t>
            </a:r>
            <a:r>
              <a:rPr lang="ja-JP" altLang="ja-JP" sz="1700" dirty="0">
                <a:solidFill>
                  <a:srgbClr val="000000"/>
                </a:solidFill>
                <a:latin typeface="+mn-ea"/>
                <a:ea typeface="+mn-ea"/>
              </a:rPr>
              <a:t>全国大会出場経験教員、福島高専の卓球部員と一緒にプレーしながら、基礎</a:t>
            </a:r>
            <a:r>
              <a:rPr lang="ja-JP" altLang="en-US" sz="1700" dirty="0">
                <a:solidFill>
                  <a:srgbClr val="000000"/>
                </a:solidFill>
                <a:latin typeface="+mn-ea"/>
                <a:ea typeface="+mn-ea"/>
              </a:rPr>
              <a:t>技術や</a:t>
            </a:r>
            <a:r>
              <a:rPr lang="ja-JP" altLang="ja-JP" sz="1700" dirty="0">
                <a:solidFill>
                  <a:srgbClr val="000000"/>
                </a:solidFill>
                <a:latin typeface="+mn-ea"/>
                <a:ea typeface="+mn-ea"/>
              </a:rPr>
              <a:t>トレーニング</a:t>
            </a:r>
            <a:r>
              <a:rPr lang="ja-JP" altLang="en-US" sz="1700" dirty="0">
                <a:solidFill>
                  <a:srgbClr val="000000"/>
                </a:solidFill>
                <a:latin typeface="+mn-ea"/>
                <a:ea typeface="+mn-ea"/>
              </a:rPr>
              <a:t>法</a:t>
            </a:r>
            <a:r>
              <a:rPr lang="ja-JP" altLang="ja-JP" sz="1700" dirty="0">
                <a:solidFill>
                  <a:srgbClr val="000000"/>
                </a:solidFill>
                <a:latin typeface="+mn-ea"/>
                <a:ea typeface="+mn-ea"/>
              </a:rPr>
              <a:t>、思考法など</a:t>
            </a:r>
            <a:r>
              <a:rPr lang="ja-JP" altLang="en-US" sz="1700" dirty="0">
                <a:solidFill>
                  <a:srgbClr val="000000"/>
                </a:solidFill>
                <a:latin typeface="+mn-ea"/>
                <a:ea typeface="+mn-ea"/>
              </a:rPr>
              <a:t>が学べます！</a:t>
            </a:r>
            <a:endParaRPr lang="ja-JP" altLang="en-US" sz="1700" dirty="0">
              <a:latin typeface="+mn-ea"/>
              <a:ea typeface="+mn-ea"/>
            </a:endParaRPr>
          </a:p>
        </p:txBody>
      </p:sp>
      <p:sp>
        <p:nvSpPr>
          <p:cNvPr id="19" name="テキスト ボックス 18">
            <a:extLst>
              <a:ext uri="{FF2B5EF4-FFF2-40B4-BE49-F238E27FC236}">
                <a16:creationId xmlns:a16="http://schemas.microsoft.com/office/drawing/2014/main" id="{BF4C3C73-FE8E-4F7F-8D18-45A261CBD57A}"/>
              </a:ext>
            </a:extLst>
          </p:cNvPr>
          <p:cNvSpPr txBox="1"/>
          <p:nvPr/>
        </p:nvSpPr>
        <p:spPr>
          <a:xfrm>
            <a:off x="1622425" y="1973263"/>
            <a:ext cx="3351213" cy="368300"/>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卓球、クラブ活動の地域移行</a:t>
            </a:r>
            <a:endParaRPr lang="en-US" altLang="ja-JP" sz="1600" b="1" dirty="0">
              <a:latin typeface="+mn-ea"/>
              <a:ea typeface="+mn-ea"/>
            </a:endParaRPr>
          </a:p>
        </p:txBody>
      </p:sp>
      <p:sp>
        <p:nvSpPr>
          <p:cNvPr id="32" name="テキスト ボックス 31">
            <a:extLst>
              <a:ext uri="{FF2B5EF4-FFF2-40B4-BE49-F238E27FC236}">
                <a16:creationId xmlns:a16="http://schemas.microsoft.com/office/drawing/2014/main" id="{0FFFF46A-69F3-41C4-B7E1-C93BD39FA6FC}"/>
              </a:ext>
            </a:extLst>
          </p:cNvPr>
          <p:cNvSpPr txBox="1"/>
          <p:nvPr/>
        </p:nvSpPr>
        <p:spPr>
          <a:xfrm>
            <a:off x="3858928" y="6401561"/>
            <a:ext cx="5112320" cy="338554"/>
          </a:xfrm>
          <a:prstGeom prst="rect">
            <a:avLst/>
          </a:prstGeom>
          <a:noFill/>
        </p:spPr>
        <p:txBody>
          <a:bodyPr wrap="square">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dirty="0">
                <a:latin typeface="+mn-ea"/>
                <a:ea typeface="+mn-ea"/>
              </a:rPr>
              <a:t>担当者</a:t>
            </a:r>
            <a:r>
              <a:rPr lang="en-US" altLang="ja-JP" sz="1600" b="1" dirty="0">
                <a:latin typeface="+mn-ea"/>
                <a:ea typeface="+mn-ea"/>
              </a:rPr>
              <a:t>】</a:t>
            </a:r>
            <a:r>
              <a:rPr lang="ja-JP" altLang="en-US" sz="1600" b="1" dirty="0">
                <a:latin typeface="+mn-ea"/>
                <a:ea typeface="+mn-ea"/>
              </a:rPr>
              <a:t>都市システム工学科　准教授　丹野　淳</a:t>
            </a:r>
          </a:p>
        </p:txBody>
      </p:sp>
      <p:pic>
        <p:nvPicPr>
          <p:cNvPr id="77830" name="図 43" descr="ダイアグラム&#10;&#10;自動的に生成された説明">
            <a:extLst>
              <a:ext uri="{FF2B5EF4-FFF2-40B4-BE49-F238E27FC236}">
                <a16:creationId xmlns:a16="http://schemas.microsoft.com/office/drawing/2014/main" id="{193A34E4-F28A-49BA-9921-9F834A9A6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492850B5-07D6-4270-AD7A-D18F9489AB0B}"/>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kern="100" dirty="0">
                <a:latin typeface="+mn-ea"/>
                <a:ea typeface="+mn-ea"/>
                <a:cs typeface="Arial" panose="020B0604020202020204" pitchFamily="34" charset="0"/>
              </a:rPr>
              <a:t>卓球講座</a:t>
            </a:r>
            <a:r>
              <a:rPr lang="ja-JP" altLang="en-US" sz="1600" b="1" kern="100" dirty="0">
                <a:latin typeface="+mn-ea"/>
                <a:ea typeface="+mn-ea"/>
                <a:cs typeface="Arial" panose="020B0604020202020204" pitchFamily="34" charset="0"/>
              </a:rPr>
              <a:t>：</a:t>
            </a:r>
            <a:r>
              <a:rPr lang="ja-JP" altLang="ja-JP" sz="1400" b="1" kern="100" dirty="0">
                <a:latin typeface="+mn-ea"/>
                <a:ea typeface="+mn-ea"/>
                <a:cs typeface="Arial" panose="020B0604020202020204" pitchFamily="34" charset="0"/>
              </a:rPr>
              <a:t>公認コーチ・全国大会出場経験教員・卓球部員と一緒に楽しく学びましょう！</a:t>
            </a:r>
            <a:endParaRPr lang="ja-JP" altLang="en-US" sz="2400" b="1" dirty="0">
              <a:latin typeface="+mn-ea"/>
              <a:ea typeface="+mn-ea"/>
            </a:endParaRPr>
          </a:p>
        </p:txBody>
      </p:sp>
      <p:sp>
        <p:nvSpPr>
          <p:cNvPr id="35" name="正方形/長方形 34">
            <a:extLst>
              <a:ext uri="{FF2B5EF4-FFF2-40B4-BE49-F238E27FC236}">
                <a16:creationId xmlns:a16="http://schemas.microsoft.com/office/drawing/2014/main" id="{6A25E254-6EEB-409E-AF16-297BBF2241BE}"/>
              </a:ext>
            </a:extLst>
          </p:cNvPr>
          <p:cNvSpPr/>
          <p:nvPr/>
        </p:nvSpPr>
        <p:spPr>
          <a:xfrm>
            <a:off x="2406650" y="188913"/>
            <a:ext cx="31083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a:solidFill>
                  <a:schemeClr val="tx1"/>
                </a:solidFill>
                <a:latin typeface="+mn-ea"/>
              </a:rPr>
              <a:t>小学生～</a:t>
            </a: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FFBB639B-6EFA-4277-A6D6-F38D48517FF9}"/>
              </a:ext>
            </a:extLst>
          </p:cNvPr>
          <p:cNvSpPr/>
          <p:nvPr/>
        </p:nvSpPr>
        <p:spPr>
          <a:xfrm>
            <a:off x="120650" y="5949950"/>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講座所要時間</a:t>
            </a:r>
            <a:r>
              <a:rPr lang="en-US" altLang="ja-JP" sz="1400" b="1" dirty="0">
                <a:latin typeface="+mn-ea"/>
                <a:ea typeface="+mn-ea"/>
              </a:rPr>
              <a:t>】</a:t>
            </a:r>
            <a:r>
              <a:rPr lang="ja-JP" altLang="en-US" sz="1400" b="1">
                <a:latin typeface="+mn-ea"/>
                <a:ea typeface="+mn-ea"/>
              </a:rPr>
              <a:t>３時間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0C044A8C-2084-4C0F-833C-FC9C97DFC3F9}"/>
              </a:ext>
            </a:extLst>
          </p:cNvPr>
          <p:cNvSpPr/>
          <p:nvPr/>
        </p:nvSpPr>
        <p:spPr>
          <a:xfrm>
            <a:off x="106363" y="6505575"/>
            <a:ext cx="3602037"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a:latin typeface="+mn-ea"/>
                <a:ea typeface="+mn-ea"/>
              </a:rPr>
              <a:t>屋内（卓球場、体育館）</a:t>
            </a:r>
            <a:endParaRPr lang="en-US" altLang="ja-JP" sz="1400" b="1" dirty="0">
              <a:latin typeface="+mn-ea"/>
              <a:ea typeface="+mn-ea"/>
            </a:endParaRPr>
          </a:p>
        </p:txBody>
      </p:sp>
      <p:sp>
        <p:nvSpPr>
          <p:cNvPr id="47" name="四角形: 角を丸くする 46">
            <a:extLst>
              <a:ext uri="{FF2B5EF4-FFF2-40B4-BE49-F238E27FC236}">
                <a16:creationId xmlns:a16="http://schemas.microsoft.com/office/drawing/2014/main" id="{36DA4047-1D9D-4AEA-B855-765608B8F8D8}"/>
              </a:ext>
            </a:extLst>
          </p:cNvPr>
          <p:cNvSpPr/>
          <p:nvPr/>
        </p:nvSpPr>
        <p:spPr>
          <a:xfrm>
            <a:off x="250825" y="171450"/>
            <a:ext cx="1936750"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a:t>
            </a:r>
          </a:p>
        </p:txBody>
      </p:sp>
      <p:sp>
        <p:nvSpPr>
          <p:cNvPr id="4" name="テキスト ボックス 3">
            <a:extLst>
              <a:ext uri="{FF2B5EF4-FFF2-40B4-BE49-F238E27FC236}">
                <a16:creationId xmlns:a16="http://schemas.microsoft.com/office/drawing/2014/main" id="{022D6893-08AE-47DA-B41D-D78B35D640A1}"/>
              </a:ext>
            </a:extLst>
          </p:cNvPr>
          <p:cNvSpPr txBox="1"/>
          <p:nvPr/>
        </p:nvSpPr>
        <p:spPr>
          <a:xfrm>
            <a:off x="234373" y="1931583"/>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87F75906-745B-4E5E-87D1-822EB9E6E3A9}"/>
              </a:ext>
            </a:extLst>
          </p:cNvPr>
          <p:cNvSpPr txBox="1"/>
          <p:nvPr/>
        </p:nvSpPr>
        <p:spPr>
          <a:xfrm>
            <a:off x="250825" y="2319346"/>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EF466904-07D7-4A99-B89A-120DF863B023}"/>
              </a:ext>
            </a:extLst>
          </p:cNvPr>
          <p:cNvSpPr txBox="1"/>
          <p:nvPr/>
        </p:nvSpPr>
        <p:spPr>
          <a:xfrm>
            <a:off x="234373" y="1524523"/>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8EDACF35-DCA2-41E8-AC60-63BCF4DD8FCC}"/>
              </a:ext>
            </a:extLst>
          </p:cNvPr>
          <p:cNvSpPr txBox="1"/>
          <p:nvPr/>
        </p:nvSpPr>
        <p:spPr>
          <a:xfrm>
            <a:off x="1622425" y="1541463"/>
            <a:ext cx="4675188" cy="369887"/>
          </a:xfrm>
          <a:prstGeom prst="rect">
            <a:avLst/>
          </a:prstGeom>
          <a:noFill/>
        </p:spPr>
        <p:txBody>
          <a:bodyPr>
            <a:spAutoFit/>
          </a:bodyPr>
          <a:lstStyle/>
          <a:p>
            <a:pPr eaLnBrk="1" fontAlgn="auto" hangingPunct="1">
              <a:spcBef>
                <a:spcPts val="0"/>
              </a:spcBef>
              <a:spcAft>
                <a:spcPts val="0"/>
              </a:spcAft>
              <a:defRPr/>
            </a:pPr>
            <a:r>
              <a:rPr lang="ja-JP" altLang="en-US" b="1" dirty="0">
                <a:latin typeface="+mn-ea"/>
                <a:ea typeface="+mn-ea"/>
              </a:rPr>
              <a:t>スポーツ講座（経験者、未経験者問わず）</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2C4DB524-E653-4006-B652-BEC8E4D21AD0}"/>
              </a:ext>
            </a:extLst>
          </p:cNvPr>
          <p:cNvSpPr/>
          <p:nvPr/>
        </p:nvSpPr>
        <p:spPr>
          <a:xfrm>
            <a:off x="106363" y="6218238"/>
            <a:ext cx="3522662" cy="306387"/>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a:t>
            </a:r>
            <a:r>
              <a:rPr lang="ja-JP" altLang="en-US" sz="1400" b="1">
                <a:latin typeface="+mn-ea"/>
                <a:ea typeface="+mn-ea"/>
              </a:rPr>
              <a:t>、最大</a:t>
            </a:r>
            <a:r>
              <a:rPr lang="en-US" altLang="ja-JP" sz="1400" b="1" dirty="0">
                <a:latin typeface="+mn-ea"/>
                <a:ea typeface="+mn-ea"/>
              </a:rPr>
              <a:t>15</a:t>
            </a:r>
            <a:r>
              <a:rPr lang="ja-JP" altLang="en-US" sz="1400" b="1">
                <a:latin typeface="+mn-ea"/>
                <a:ea typeface="+mn-ea"/>
              </a:rPr>
              <a:t>名程度</a:t>
            </a:r>
            <a:endParaRPr lang="en-US" altLang="ja-JP" sz="1400" b="1" dirty="0">
              <a:latin typeface="+mn-ea"/>
              <a:ea typeface="+mn-ea"/>
            </a:endParaRPr>
          </a:p>
        </p:txBody>
      </p:sp>
      <p:sp>
        <p:nvSpPr>
          <p:cNvPr id="3097" name="メモ 3096">
            <a:extLst>
              <a:ext uri="{FF2B5EF4-FFF2-40B4-BE49-F238E27FC236}">
                <a16:creationId xmlns:a16="http://schemas.microsoft.com/office/drawing/2014/main" id="{555A917A-B83E-4732-9C99-27C0315FD47B}"/>
              </a:ext>
            </a:extLst>
          </p:cNvPr>
          <p:cNvSpPr/>
          <p:nvPr/>
        </p:nvSpPr>
        <p:spPr>
          <a:xfrm>
            <a:off x="6334125" y="2136775"/>
            <a:ext cx="2463800" cy="1323975"/>
          </a:xfrm>
          <a:prstGeom prst="foldedCorner">
            <a:avLst>
              <a:gd name="adj" fmla="val 8457"/>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b"/>
          <a:lstStyle/>
          <a:p>
            <a:pPr algn="ctr">
              <a:defRPr/>
            </a:pPr>
            <a:r>
              <a:rPr lang="ja-JP" sz="1200" kern="100" dirty="0">
                <a:solidFill>
                  <a:srgbClr val="000000"/>
                </a:solidFill>
                <a:latin typeface="CenturyOldst BT"/>
                <a:ea typeface="HGP創英角ﾎﾟｯﾌﾟ体"/>
                <a:cs typeface="Times New Roman" panose="02020603050405020304" pitchFamily="18" charset="0"/>
              </a:rPr>
              <a:t>福島高専卓球部は</a:t>
            </a:r>
            <a:r>
              <a:rPr lang="ja-JP" altLang="en-US" sz="1200" kern="100" dirty="0">
                <a:solidFill>
                  <a:srgbClr val="000000"/>
                </a:solidFill>
                <a:latin typeface="CenturyOldst BT"/>
                <a:ea typeface="HGP創英角ﾎﾟｯﾌﾟ体"/>
                <a:cs typeface="Times New Roman" panose="02020603050405020304" pitchFamily="18" charset="0"/>
              </a:rPr>
              <a:t>、</a:t>
            </a:r>
            <a:r>
              <a:rPr lang="ja-JP" sz="1200" kern="100" dirty="0">
                <a:solidFill>
                  <a:srgbClr val="000000"/>
                </a:solidFill>
                <a:latin typeface="CenturyOldst BT"/>
                <a:ea typeface="HGP創英角ﾎﾟｯﾌﾟ体"/>
                <a:cs typeface="Times New Roman" panose="02020603050405020304" pitchFamily="18" charset="0"/>
              </a:rPr>
              <a:t>文武両道を</a:t>
            </a:r>
            <a:endParaRPr lang="ja-JP" sz="1100" kern="100" dirty="0">
              <a:latin typeface="CenturyOldst BT"/>
              <a:ea typeface="ヒラギノ明朝体3"/>
              <a:cs typeface="Times New Roman" panose="02020603050405020304" pitchFamily="18" charset="0"/>
            </a:endParaRPr>
          </a:p>
          <a:p>
            <a:pPr algn="ctr">
              <a:defRPr/>
            </a:pPr>
            <a:r>
              <a:rPr lang="ja-JP" sz="1200" kern="100" dirty="0">
                <a:solidFill>
                  <a:srgbClr val="000000"/>
                </a:solidFill>
                <a:latin typeface="CenturyOldst BT"/>
                <a:ea typeface="HGP創英角ﾎﾟｯﾌﾟ体"/>
                <a:cs typeface="Times New Roman" panose="02020603050405020304" pitchFamily="18" charset="0"/>
              </a:rPr>
              <a:t>目指し日々練習に励んでいます！</a:t>
            </a:r>
            <a:endParaRPr lang="en-US" altLang="ja-JP" sz="1200" kern="100" dirty="0">
              <a:solidFill>
                <a:srgbClr val="000000"/>
              </a:solidFill>
              <a:latin typeface="CenturyOldst BT"/>
              <a:ea typeface="HGP創英角ﾎﾟｯﾌﾟ体"/>
              <a:cs typeface="Times New Roman" panose="02020603050405020304" pitchFamily="18" charset="0"/>
            </a:endParaRPr>
          </a:p>
          <a:p>
            <a:pPr algn="ctr">
              <a:defRPr/>
            </a:pPr>
            <a:endParaRPr lang="ja-JP" sz="1100" kern="100" dirty="0">
              <a:latin typeface="CenturyOldst BT"/>
              <a:ea typeface="ヒラギノ明朝体3"/>
              <a:cs typeface="Times New Roman" panose="02020603050405020304" pitchFamily="18" charset="0"/>
            </a:endParaRPr>
          </a:p>
          <a:p>
            <a:pPr algn="ctr">
              <a:defRPr/>
            </a:pPr>
            <a:r>
              <a:rPr lang="ja-JP" sz="1200" kern="100" dirty="0">
                <a:solidFill>
                  <a:srgbClr val="000000"/>
                </a:solidFill>
                <a:latin typeface="CenturyOldst BT"/>
                <a:ea typeface="HGP創英角ﾎﾟｯﾌﾟ体"/>
                <a:cs typeface="Times New Roman" panose="02020603050405020304" pitchFamily="18" charset="0"/>
              </a:rPr>
              <a:t>＜福島高専卓球部の実績＞</a:t>
            </a:r>
            <a:endParaRPr lang="ja-JP" sz="1100" kern="100" dirty="0">
              <a:latin typeface="CenturyOldst BT"/>
              <a:ea typeface="ヒラギノ明朝体3"/>
              <a:cs typeface="Times New Roman" panose="02020603050405020304" pitchFamily="18" charset="0"/>
            </a:endParaRPr>
          </a:p>
          <a:p>
            <a:pPr algn="ctr">
              <a:defRPr/>
            </a:pPr>
            <a:r>
              <a:rPr lang="ja-JP" sz="1200" kern="100" dirty="0">
                <a:solidFill>
                  <a:srgbClr val="000000"/>
                </a:solidFill>
                <a:latin typeface="CenturyOldst BT"/>
                <a:ea typeface="HGP創英角ﾎﾟｯﾌﾟ体"/>
                <a:cs typeface="Times New Roman" panose="02020603050405020304" pitchFamily="18" charset="0"/>
              </a:rPr>
              <a:t>東北高専大会団体優勝</a:t>
            </a:r>
            <a:endParaRPr lang="ja-JP" sz="1100" kern="100" dirty="0">
              <a:latin typeface="CenturyOldst BT"/>
              <a:ea typeface="ヒラギノ明朝体3"/>
              <a:cs typeface="Times New Roman" panose="02020603050405020304" pitchFamily="18" charset="0"/>
            </a:endParaRPr>
          </a:p>
          <a:p>
            <a:pPr algn="ctr">
              <a:defRPr/>
            </a:pPr>
            <a:r>
              <a:rPr lang="ja-JP" sz="1200" kern="100" dirty="0">
                <a:solidFill>
                  <a:srgbClr val="000000"/>
                </a:solidFill>
                <a:latin typeface="CenturyOldst BT"/>
                <a:ea typeface="HGP創英角ﾎﾟｯﾌﾟ体"/>
                <a:cs typeface="Times New Roman" panose="02020603050405020304" pitchFamily="18" charset="0"/>
              </a:rPr>
              <a:t>全国高専大会団体入賞 など</a:t>
            </a:r>
            <a:endParaRPr lang="ja-JP" sz="1100" kern="100" dirty="0">
              <a:latin typeface="CenturyOldst BT"/>
              <a:ea typeface="ヒラギノ明朝体3"/>
              <a:cs typeface="Times New Roman" panose="02020603050405020304" pitchFamily="18" charset="0"/>
            </a:endParaRPr>
          </a:p>
        </p:txBody>
      </p:sp>
      <p:sp>
        <p:nvSpPr>
          <p:cNvPr id="3099" name="テキスト ボックス 3098">
            <a:extLst>
              <a:ext uri="{FF2B5EF4-FFF2-40B4-BE49-F238E27FC236}">
                <a16:creationId xmlns:a16="http://schemas.microsoft.com/office/drawing/2014/main" id="{62BE53E5-0FDC-4241-B7EF-53DC0746B8B8}"/>
              </a:ext>
            </a:extLst>
          </p:cNvPr>
          <p:cNvSpPr txBox="1"/>
          <p:nvPr/>
        </p:nvSpPr>
        <p:spPr>
          <a:xfrm>
            <a:off x="6804025" y="5445125"/>
            <a:ext cx="1971675" cy="415925"/>
          </a:xfrm>
          <a:prstGeom prst="rect">
            <a:avLst/>
          </a:prstGeom>
          <a:noFill/>
        </p:spPr>
        <p:txBody>
          <a:bodyPr>
            <a:spAutoFit/>
          </a:bodyPr>
          <a:lstStyle/>
          <a:p>
            <a:pPr algn="ctr" eaLnBrk="1" fontAlgn="auto" hangingPunct="1">
              <a:spcBef>
                <a:spcPts val="0"/>
              </a:spcBef>
              <a:spcAft>
                <a:spcPts val="0"/>
              </a:spcAft>
              <a:defRPr/>
            </a:pPr>
            <a:r>
              <a:rPr lang="ja-JP" altLang="en-US" sz="1050" b="1">
                <a:latin typeface="+mn-ea"/>
                <a:ea typeface="+mn-ea"/>
              </a:rPr>
              <a:t>参加者の皆さんと集合写真</a:t>
            </a:r>
            <a:endParaRPr lang="en-US" altLang="ja-JP" sz="1050" b="1" dirty="0">
              <a:latin typeface="+mn-ea"/>
              <a:ea typeface="+mn-ea"/>
            </a:endParaRPr>
          </a:p>
          <a:p>
            <a:pPr algn="ctr" eaLnBrk="1" fontAlgn="auto" hangingPunct="1">
              <a:spcBef>
                <a:spcPts val="0"/>
              </a:spcBef>
              <a:spcAft>
                <a:spcPts val="0"/>
              </a:spcAft>
              <a:defRPr/>
            </a:pPr>
            <a:r>
              <a:rPr lang="ja-JP" altLang="en-US" sz="1050" b="1">
                <a:latin typeface="+mn-ea"/>
                <a:ea typeface="+mn-ea"/>
              </a:rPr>
              <a:t>（</a:t>
            </a:r>
            <a:r>
              <a:rPr lang="en-US" altLang="ja-JP" sz="1050" b="1" dirty="0">
                <a:latin typeface="+mn-ea"/>
                <a:ea typeface="+mn-ea"/>
              </a:rPr>
              <a:t>R5.12.17</a:t>
            </a:r>
            <a:r>
              <a:rPr lang="ja-JP" altLang="en-US" sz="1050" b="1">
                <a:latin typeface="+mn-ea"/>
                <a:ea typeface="+mn-ea"/>
              </a:rPr>
              <a:t>）</a:t>
            </a:r>
            <a:endParaRPr lang="en-US" altLang="ja-JP" sz="1000" b="1" dirty="0">
              <a:latin typeface="+mn-ea"/>
              <a:ea typeface="+mn-ea"/>
            </a:endParaRPr>
          </a:p>
        </p:txBody>
      </p:sp>
      <p:sp>
        <p:nvSpPr>
          <p:cNvPr id="3101" name="テキスト ボックス 3100">
            <a:extLst>
              <a:ext uri="{FF2B5EF4-FFF2-40B4-BE49-F238E27FC236}">
                <a16:creationId xmlns:a16="http://schemas.microsoft.com/office/drawing/2014/main" id="{497F2758-56ED-481D-85A3-92B1D1D241AB}"/>
              </a:ext>
            </a:extLst>
          </p:cNvPr>
          <p:cNvSpPr txBox="1"/>
          <p:nvPr/>
        </p:nvSpPr>
        <p:spPr>
          <a:xfrm>
            <a:off x="755650" y="5568950"/>
            <a:ext cx="3290888" cy="276225"/>
          </a:xfrm>
          <a:prstGeom prst="rect">
            <a:avLst/>
          </a:prstGeom>
          <a:noFill/>
        </p:spPr>
        <p:txBody>
          <a:bodyPr>
            <a:spAutoFit/>
          </a:bodyPr>
          <a:lstStyle/>
          <a:p>
            <a:pPr eaLnBrk="1" fontAlgn="auto" hangingPunct="1">
              <a:spcBef>
                <a:spcPts val="0"/>
              </a:spcBef>
              <a:spcAft>
                <a:spcPts val="0"/>
              </a:spcAft>
              <a:defRPr/>
            </a:pPr>
            <a:r>
              <a:rPr lang="ja-JP" altLang="en-US" sz="1200" b="1" dirty="0">
                <a:latin typeface="+mn-ea"/>
                <a:ea typeface="+mn-ea"/>
              </a:rPr>
              <a:t>＜参加者に合わせた講座を実施します！＞</a:t>
            </a:r>
            <a:endParaRPr lang="en-US" altLang="ja-JP" sz="1100" b="1" dirty="0">
              <a:latin typeface="+mn-ea"/>
              <a:ea typeface="+mn-ea"/>
            </a:endParaRPr>
          </a:p>
        </p:txBody>
      </p:sp>
      <p:sp>
        <p:nvSpPr>
          <p:cNvPr id="3103" name="正方形/長方形 3102">
            <a:extLst>
              <a:ext uri="{FF2B5EF4-FFF2-40B4-BE49-F238E27FC236}">
                <a16:creationId xmlns:a16="http://schemas.microsoft.com/office/drawing/2014/main" id="{1D61858A-698D-4DC2-9670-A24E3EAD41C5}"/>
              </a:ext>
            </a:extLst>
          </p:cNvPr>
          <p:cNvSpPr/>
          <p:nvPr/>
        </p:nvSpPr>
        <p:spPr>
          <a:xfrm>
            <a:off x="4132263" y="5827713"/>
            <a:ext cx="5689600" cy="492125"/>
          </a:xfrm>
          <a:prstGeom prst="rect">
            <a:avLst/>
          </a:prstGeom>
        </p:spPr>
        <p:txBody>
          <a:bodyPr>
            <a:spAutoFit/>
          </a:bodyPr>
          <a:lstStyle/>
          <a:p>
            <a:pPr eaLnBrk="1" fontAlgn="auto" hangingPunct="1">
              <a:spcBef>
                <a:spcPts val="0"/>
              </a:spcBef>
              <a:spcAft>
                <a:spcPts val="0"/>
              </a:spcAft>
              <a:defRPr/>
            </a:pPr>
            <a:r>
              <a:rPr lang="en-US" altLang="ja-JP" sz="1200" b="1" dirty="0">
                <a:latin typeface="+mn-ea"/>
                <a:ea typeface="+mn-ea"/>
              </a:rPr>
              <a:t>【</a:t>
            </a:r>
            <a:r>
              <a:rPr lang="ja-JP" altLang="en-US" sz="1200" b="1" dirty="0">
                <a:latin typeface="+mn-ea"/>
                <a:ea typeface="+mn-ea"/>
              </a:rPr>
              <a:t>持参物</a:t>
            </a:r>
            <a:r>
              <a:rPr lang="en-US" altLang="ja-JP" sz="1200" b="1" dirty="0">
                <a:latin typeface="+mn-ea"/>
                <a:ea typeface="+mn-ea"/>
              </a:rPr>
              <a:t>】</a:t>
            </a:r>
            <a:r>
              <a:rPr lang="ja-JP" altLang="en-US" sz="1200" b="1" dirty="0">
                <a:latin typeface="+mn-ea"/>
                <a:ea typeface="+mn-ea"/>
              </a:rPr>
              <a:t>運動できる服装、ラケット、シューズ、タオル、飲み物</a:t>
            </a:r>
            <a:endParaRPr lang="en-US" altLang="ja-JP" sz="1200" b="1" dirty="0">
              <a:latin typeface="+mn-ea"/>
              <a:ea typeface="+mn-ea"/>
            </a:endParaRPr>
          </a:p>
          <a:p>
            <a:pPr eaLnBrk="1" fontAlgn="auto" hangingPunct="1">
              <a:spcBef>
                <a:spcPts val="0"/>
              </a:spcBef>
              <a:spcAft>
                <a:spcPts val="0"/>
              </a:spcAft>
              <a:defRPr/>
            </a:pPr>
            <a:r>
              <a:rPr lang="ja-JP" altLang="en-US" sz="1400" b="1" dirty="0">
                <a:latin typeface="+mn-ea"/>
                <a:ea typeface="+mn-ea"/>
              </a:rPr>
              <a:t>　　　　</a:t>
            </a:r>
            <a:r>
              <a:rPr lang="ja-JP" altLang="en-US" sz="1200" b="1" dirty="0">
                <a:latin typeface="+mn-ea"/>
                <a:ea typeface="+mn-ea"/>
              </a:rPr>
              <a:t>　（</a:t>
            </a:r>
            <a:r>
              <a:rPr lang="en-US" altLang="ja-JP" sz="1200" b="1" dirty="0">
                <a:latin typeface="+mn-ea"/>
                <a:ea typeface="+mn-ea"/>
              </a:rPr>
              <a:t>※</a:t>
            </a:r>
            <a:r>
              <a:rPr lang="ja-JP" altLang="en-US" sz="1200" b="1" dirty="0">
                <a:latin typeface="+mn-ea"/>
                <a:ea typeface="+mn-ea"/>
              </a:rPr>
              <a:t>ラケットは貸し出し可能です！）</a:t>
            </a:r>
            <a:endParaRPr lang="en-US" altLang="ja-JP" sz="1400" b="1" dirty="0">
              <a:latin typeface="+mn-ea"/>
              <a:ea typeface="+mn-ea"/>
            </a:endParaRPr>
          </a:p>
        </p:txBody>
      </p:sp>
      <p:sp>
        <p:nvSpPr>
          <p:cNvPr id="3104" name="テキスト ボックス 3103">
            <a:extLst>
              <a:ext uri="{FF2B5EF4-FFF2-40B4-BE49-F238E27FC236}">
                <a16:creationId xmlns:a16="http://schemas.microsoft.com/office/drawing/2014/main" id="{57BC0DAB-7249-4728-B753-9164FE719613}"/>
              </a:ext>
            </a:extLst>
          </p:cNvPr>
          <p:cNvSpPr txBox="1"/>
          <p:nvPr/>
        </p:nvSpPr>
        <p:spPr>
          <a:xfrm>
            <a:off x="4946650" y="5445125"/>
            <a:ext cx="1468438" cy="254000"/>
          </a:xfrm>
          <a:prstGeom prst="rect">
            <a:avLst/>
          </a:prstGeom>
          <a:noFill/>
        </p:spPr>
        <p:txBody>
          <a:bodyPr>
            <a:spAutoFit/>
          </a:bodyPr>
          <a:lstStyle/>
          <a:p>
            <a:pPr algn="ctr" eaLnBrk="1" fontAlgn="auto" hangingPunct="1">
              <a:spcBef>
                <a:spcPts val="0"/>
              </a:spcBef>
              <a:spcAft>
                <a:spcPts val="0"/>
              </a:spcAft>
              <a:defRPr/>
            </a:pPr>
            <a:r>
              <a:rPr lang="ja-JP" altLang="en-US" sz="1050" b="1">
                <a:latin typeface="+mn-ea"/>
                <a:ea typeface="+mn-ea"/>
              </a:rPr>
              <a:t>卓球講座の様子</a:t>
            </a:r>
            <a:endParaRPr lang="en-US" altLang="ja-JP" sz="1050" b="1" dirty="0">
              <a:latin typeface="+mn-ea"/>
              <a:ea typeface="+mn-ea"/>
            </a:endParaRPr>
          </a:p>
        </p:txBody>
      </p:sp>
      <p:sp>
        <p:nvSpPr>
          <p:cNvPr id="3107" name="メモ 3106">
            <a:extLst>
              <a:ext uri="{FF2B5EF4-FFF2-40B4-BE49-F238E27FC236}">
                <a16:creationId xmlns:a16="http://schemas.microsoft.com/office/drawing/2014/main" id="{2F97A238-9034-411F-B5C0-1A845C74380F}"/>
              </a:ext>
            </a:extLst>
          </p:cNvPr>
          <p:cNvSpPr/>
          <p:nvPr/>
        </p:nvSpPr>
        <p:spPr>
          <a:xfrm>
            <a:off x="312738" y="3608388"/>
            <a:ext cx="4135437" cy="1946275"/>
          </a:xfrm>
          <a:prstGeom prst="foldedCorner">
            <a:avLst>
              <a:gd name="adj" fmla="val 8457"/>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b"/>
          <a:lstStyle/>
          <a:p>
            <a:pPr algn="ctr">
              <a:defRPr/>
            </a:pPr>
            <a:endParaRPr lang="ja-JP" sz="1100" b="1" kern="100">
              <a:solidFill>
                <a:schemeClr val="accent4">
                  <a:lumMod val="20000"/>
                  <a:lumOff val="80000"/>
                </a:schemeClr>
              </a:solidFill>
              <a:latin typeface="CenturyOldst BT"/>
              <a:ea typeface="ヒラギノ明朝体3"/>
              <a:cs typeface="Times New Roman" panose="02020603050405020304" pitchFamily="18" charset="0"/>
            </a:endParaRPr>
          </a:p>
        </p:txBody>
      </p:sp>
      <p:sp>
        <p:nvSpPr>
          <p:cNvPr id="3095" name="テキスト ボックス 2">
            <a:extLst>
              <a:ext uri="{FF2B5EF4-FFF2-40B4-BE49-F238E27FC236}">
                <a16:creationId xmlns:a16="http://schemas.microsoft.com/office/drawing/2014/main" id="{38DBF99F-A313-4EAA-A785-9E3EDC734FBA}"/>
              </a:ext>
            </a:extLst>
          </p:cNvPr>
          <p:cNvSpPr txBox="1"/>
          <p:nvPr/>
        </p:nvSpPr>
        <p:spPr>
          <a:xfrm>
            <a:off x="379413" y="3624263"/>
            <a:ext cx="4135437" cy="1938337"/>
          </a:xfrm>
          <a:prstGeom prst="rect">
            <a:avLst/>
          </a:prstGeom>
          <a:noFill/>
          <a:ln w="6350">
            <a:noFill/>
          </a:ln>
        </p:spPr>
        <p:txBody>
          <a:bodyPr lIns="0" tIns="0" rIns="0" bIns="0"/>
          <a:lstStyle/>
          <a:p>
            <a:pPr algn="ctr">
              <a:defRPr/>
            </a:pPr>
            <a:r>
              <a:rPr lang="ja-JP" altLang="en-US" sz="1100" b="1" kern="100" dirty="0">
                <a:solidFill>
                  <a:srgbClr val="000000"/>
                </a:solidFill>
                <a:latin typeface="CenturyOldst BT"/>
                <a:ea typeface="FGP丸ｺﾞｼｯｸ体Ca-B"/>
                <a:cs typeface="Times New Roman" panose="02020603050405020304" pitchFamily="18" charset="0"/>
              </a:rPr>
              <a:t>（卓球講座スケジュールの一例）</a:t>
            </a:r>
            <a:endParaRPr lang="en-US" altLang="ja-JP" sz="1100" b="1" kern="100" dirty="0">
              <a:solidFill>
                <a:srgbClr val="000000"/>
              </a:solidFill>
              <a:latin typeface="CenturyOldst BT"/>
              <a:ea typeface="FGP丸ｺﾞｼｯｸ体Ca-B"/>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９：００〜９：３０　スケジュール説明</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９：３０〜９：４５　準備運動、班分け</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９：４５〜１０：００　サーブ練習</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１０：００〜１０：１０　基本練習</a:t>
            </a:r>
            <a:r>
              <a:rPr lang="ja-JP" altLang="en-US" sz="1100" b="1" kern="100" dirty="0">
                <a:solidFill>
                  <a:srgbClr val="000000"/>
                </a:solidFill>
                <a:latin typeface="CenturyOldst BT"/>
                <a:ea typeface="FGP丸ｺﾞｼｯｸ体Ca-B"/>
                <a:cs typeface="Times New Roman" panose="02020603050405020304" pitchFamily="18" charset="0"/>
              </a:rPr>
              <a:t>（フォア・バックなど）</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１０：１０〜１０：４０　フットワーク練習、多球練習</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１０：４０〜１０：５０　休憩（水分補給）</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１０：５０〜１１：００　体幹トレーニング</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１１：００〜１１：１０　休憩（水分補給）</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１１：１０〜１１：５０　試合</a:t>
            </a:r>
            <a:endParaRPr lang="ja-JP" sz="1100" kern="100" dirty="0">
              <a:latin typeface="CenturyOldst BT"/>
              <a:ea typeface="ヒラギノ明朝体3"/>
              <a:cs typeface="Times New Roman" panose="02020603050405020304" pitchFamily="18" charset="0"/>
            </a:endParaRPr>
          </a:p>
          <a:p>
            <a:pPr algn="just">
              <a:defRPr/>
            </a:pPr>
            <a:r>
              <a:rPr lang="ja-JP" sz="1100" b="1" kern="100" dirty="0">
                <a:solidFill>
                  <a:srgbClr val="000000"/>
                </a:solidFill>
                <a:latin typeface="CenturyOldst BT"/>
                <a:ea typeface="FGP丸ｺﾞｼｯｸ体Ca-B"/>
                <a:cs typeface="Times New Roman" panose="02020603050405020304" pitchFamily="18" charset="0"/>
              </a:rPr>
              <a:t>１１：５０〜１２：００　クールダウン</a:t>
            </a:r>
            <a:r>
              <a:rPr lang="ja-JP" altLang="en-US" sz="1100" b="1" kern="100" dirty="0">
                <a:solidFill>
                  <a:srgbClr val="000000"/>
                </a:solidFill>
                <a:latin typeface="CenturyOldst BT"/>
                <a:ea typeface="FGP丸ｺﾞｼｯｸ体Ca-B"/>
                <a:cs typeface="Times New Roman" panose="02020603050405020304" pitchFamily="18" charset="0"/>
              </a:rPr>
              <a:t>・</a:t>
            </a:r>
            <a:r>
              <a:rPr lang="ja-JP" sz="1100" b="1" kern="100" dirty="0">
                <a:solidFill>
                  <a:srgbClr val="000000"/>
                </a:solidFill>
                <a:latin typeface="CenturyOldst BT"/>
                <a:ea typeface="FGP丸ｺﾞｼｯｸ体Ca-B"/>
                <a:cs typeface="Times New Roman" panose="02020603050405020304" pitchFamily="18" charset="0"/>
              </a:rPr>
              <a:t>ストレッチ</a:t>
            </a:r>
            <a:endParaRPr lang="ja-JP" sz="1100" kern="100" dirty="0">
              <a:latin typeface="CenturyOldst BT"/>
              <a:ea typeface="ヒラギノ明朝体3"/>
              <a:cs typeface="Times New Roman" panose="02020603050405020304" pitchFamily="18" charset="0"/>
            </a:endParaRPr>
          </a:p>
        </p:txBody>
      </p:sp>
      <p:pic>
        <p:nvPicPr>
          <p:cNvPr id="77848" name="図 5">
            <a:extLst>
              <a:ext uri="{FF2B5EF4-FFF2-40B4-BE49-F238E27FC236}">
                <a16:creationId xmlns:a16="http://schemas.microsoft.com/office/drawing/2014/main" id="{CC55F924-C2BC-4311-A34D-0D895EE75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3836988"/>
            <a:ext cx="210502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9" name="図 7">
            <a:extLst>
              <a:ext uri="{FF2B5EF4-FFF2-40B4-BE49-F238E27FC236}">
                <a16:creationId xmlns:a16="http://schemas.microsoft.com/office/drawing/2014/main" id="{F68F5B74-B716-48B8-BAE1-BF2DDB161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30" t="12527" r="14697" b="13100"/>
          <a:stretch>
            <a:fillRect/>
          </a:stretch>
        </p:blipFill>
        <p:spPr bwMode="auto">
          <a:xfrm>
            <a:off x="6715125" y="3836988"/>
            <a:ext cx="210502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EC4DA0CE-2A49-422E-A892-F0BFFCF745FD}"/>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DD05C093-D998-44E5-8CD4-A7CEAF14653F}"/>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a:latin typeface="+mn-ea"/>
                <a:ea typeface="+mn-ea"/>
              </a:rPr>
              <a:t>電子部品をハンダ付けして手のひらサイズの電子楽器を作ります。</a:t>
            </a:r>
            <a:br>
              <a:rPr lang="en-US" altLang="ja-JP" dirty="0">
                <a:latin typeface="+mn-ea"/>
                <a:ea typeface="+mn-ea"/>
              </a:rPr>
            </a:br>
            <a:r>
              <a:rPr lang="ja-JP" altLang="en-US">
                <a:latin typeface="+mn-ea"/>
                <a:ea typeface="+mn-ea"/>
              </a:rPr>
              <a:t>手をかざして演奏する自分だけの不思議な楽器を完成させましょう。</a:t>
            </a:r>
            <a:endParaRPr lang="en-US" altLang="ja-JP" dirty="0">
              <a:latin typeface="+mn-ea"/>
              <a:ea typeface="+mn-ea"/>
            </a:endParaRPr>
          </a:p>
          <a:p>
            <a:pPr eaLnBrk="1" fontAlgn="auto" hangingPunct="1">
              <a:spcBef>
                <a:spcPts val="0"/>
              </a:spcBef>
              <a:spcAft>
                <a:spcPts val="0"/>
              </a:spcAft>
              <a:defRPr/>
            </a:pPr>
            <a:r>
              <a:rPr lang="ja-JP" altLang="en-US">
                <a:latin typeface="+mn-ea"/>
                <a:ea typeface="+mn-ea"/>
              </a:rPr>
              <a:t>製作した作品は記念に持ち帰ることができます。</a:t>
            </a:r>
            <a:endParaRPr lang="ja-JP" altLang="en-US" dirty="0">
              <a:latin typeface="+mn-ea"/>
              <a:ea typeface="+mn-ea"/>
            </a:endParaRPr>
          </a:p>
        </p:txBody>
      </p:sp>
      <p:sp>
        <p:nvSpPr>
          <p:cNvPr id="19" name="テキスト ボックス 18">
            <a:extLst>
              <a:ext uri="{FF2B5EF4-FFF2-40B4-BE49-F238E27FC236}">
                <a16:creationId xmlns:a16="http://schemas.microsoft.com/office/drawing/2014/main" id="{88C7E1F4-5CE3-4A78-8F8A-D4E5A28B2FB1}"/>
              </a:ext>
            </a:extLst>
          </p:cNvPr>
          <p:cNvSpPr txBox="1"/>
          <p:nvPr/>
        </p:nvSpPr>
        <p:spPr>
          <a:xfrm>
            <a:off x="1622425" y="1776413"/>
            <a:ext cx="4749800" cy="400050"/>
          </a:xfrm>
          <a:prstGeom prst="rect">
            <a:avLst/>
          </a:prstGeom>
          <a:noFill/>
        </p:spPr>
        <p:txBody>
          <a:bodyPr>
            <a:spAutoFit/>
          </a:bodyPr>
          <a:lstStyle/>
          <a:p>
            <a:pPr eaLnBrk="1" fontAlgn="auto" hangingPunct="1">
              <a:spcBef>
                <a:spcPts val="0"/>
              </a:spcBef>
              <a:spcAft>
                <a:spcPts val="0"/>
              </a:spcAft>
              <a:defRPr/>
            </a:pPr>
            <a:r>
              <a:rPr lang="ja-JP" altLang="en-US" sz="2000" b="1">
                <a:latin typeface="+mn-ea"/>
                <a:ea typeface="+mn-ea"/>
              </a:rPr>
              <a:t>電子回路、電子楽器、ハンダ付け</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7222A176-F7CC-450C-AEBD-CFFADF6D0579}"/>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a:latin typeface="+mn-ea"/>
                <a:ea typeface="+mn-ea"/>
              </a:rPr>
              <a:t>担当者</a:t>
            </a:r>
            <a:r>
              <a:rPr lang="en-US" altLang="ja-JP" sz="1600" b="1" dirty="0">
                <a:latin typeface="+mn-ea"/>
                <a:ea typeface="+mn-ea"/>
              </a:rPr>
              <a:t>】</a:t>
            </a:r>
            <a:r>
              <a:rPr lang="ja-JP" altLang="en-US" sz="1600" b="1">
                <a:latin typeface="+mn-ea"/>
                <a:ea typeface="+mn-ea"/>
              </a:rPr>
              <a:t>電気電子システム工学科　</a:t>
            </a:r>
            <a:endParaRPr lang="en-US" altLang="ja-JP" sz="1600" b="1" dirty="0">
              <a:latin typeface="+mn-ea"/>
              <a:ea typeface="+mn-ea"/>
            </a:endParaRPr>
          </a:p>
          <a:p>
            <a:pPr algn="r" eaLnBrk="1" fontAlgn="auto" hangingPunct="1">
              <a:spcBef>
                <a:spcPts val="0"/>
              </a:spcBef>
              <a:spcAft>
                <a:spcPts val="0"/>
              </a:spcAft>
              <a:defRPr/>
            </a:pPr>
            <a:r>
              <a:rPr lang="ja-JP" altLang="en-US" sz="1600" b="1">
                <a:latin typeface="+mn-ea"/>
                <a:ea typeface="+mn-ea"/>
              </a:rPr>
              <a:t>教授　植　英規</a:t>
            </a:r>
            <a:endParaRPr lang="ja-JP" altLang="en-US" sz="1600" b="1" dirty="0">
              <a:latin typeface="+mn-ea"/>
              <a:ea typeface="+mn-ea"/>
            </a:endParaRPr>
          </a:p>
        </p:txBody>
      </p:sp>
      <p:pic>
        <p:nvPicPr>
          <p:cNvPr id="56326" name="図 43" descr="ダイアグラム&#10;&#10;自動的に生成された説明">
            <a:extLst>
              <a:ext uri="{FF2B5EF4-FFF2-40B4-BE49-F238E27FC236}">
                <a16:creationId xmlns:a16="http://schemas.microsoft.com/office/drawing/2014/main" id="{A324F3F4-86A3-4BC6-AAA6-6495B1FC8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879C8542-BF27-46D2-9E82-CD37B5AF6EAE}"/>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a:latin typeface="+mn-ea"/>
                <a:ea typeface="+mn-ea"/>
              </a:rPr>
              <a:t>電子楽器を作ろう</a:t>
            </a:r>
            <a:endParaRPr lang="ja-JP" altLang="en-US" sz="2800" b="1" dirty="0">
              <a:latin typeface="+mn-ea"/>
              <a:ea typeface="+mn-ea"/>
            </a:endParaRPr>
          </a:p>
        </p:txBody>
      </p:sp>
      <p:sp>
        <p:nvSpPr>
          <p:cNvPr id="35" name="正方形/長方形 34">
            <a:extLst>
              <a:ext uri="{FF2B5EF4-FFF2-40B4-BE49-F238E27FC236}">
                <a16:creationId xmlns:a16="http://schemas.microsoft.com/office/drawing/2014/main" id="{42A57987-5C27-4862-9A17-F8396AA49CE0}"/>
              </a:ext>
            </a:extLst>
          </p:cNvPr>
          <p:cNvSpPr/>
          <p:nvPr/>
        </p:nvSpPr>
        <p:spPr>
          <a:xfrm>
            <a:off x="3492500" y="166688"/>
            <a:ext cx="24479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a:solidFill>
                  <a:schemeClr val="tx1"/>
                </a:solidFill>
                <a:latin typeface="+mn-ea"/>
              </a:rPr>
              <a:t>中学生向け</a:t>
            </a:r>
            <a:endParaRPr lang="ja-JP" altLang="en-US" sz="2000" b="1" dirty="0">
              <a:solidFill>
                <a:schemeClr val="tx1"/>
              </a:solidFill>
              <a:latin typeface="+mn-ea"/>
            </a:endParaRPr>
          </a:p>
        </p:txBody>
      </p:sp>
      <p:sp>
        <p:nvSpPr>
          <p:cNvPr id="2" name="正方形/長方形 1">
            <a:extLst>
              <a:ext uri="{FF2B5EF4-FFF2-40B4-BE49-F238E27FC236}">
                <a16:creationId xmlns:a16="http://schemas.microsoft.com/office/drawing/2014/main" id="{63393945-BBCD-429E-B4E9-1DE2A91D4A40}"/>
              </a:ext>
            </a:extLst>
          </p:cNvPr>
          <p:cNvSpPr/>
          <p:nvPr/>
        </p:nvSpPr>
        <p:spPr>
          <a:xfrm>
            <a:off x="127000" y="5813425"/>
            <a:ext cx="3436938"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a:t>
            </a:r>
            <a:r>
              <a:rPr lang="ja-JP" altLang="en-US" sz="1400" b="1">
                <a:latin typeface="+mn-ea"/>
                <a:ea typeface="+mn-ea"/>
              </a:rPr>
              <a:t>時間</a:t>
            </a:r>
            <a:r>
              <a:rPr lang="en-US" altLang="ja-JP" sz="1400" b="1" dirty="0">
                <a:latin typeface="+mn-ea"/>
                <a:ea typeface="+mn-ea"/>
              </a:rPr>
              <a:t>】1.5〜2 </a:t>
            </a:r>
            <a:r>
              <a:rPr lang="ja-JP" altLang="en-US" sz="1400" b="1">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57E59F0D-0554-44F4-9AEC-3E36E1C99421}"/>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a:latin typeface="+mn-ea"/>
                <a:ea typeface="+mn-ea"/>
              </a:rPr>
              <a:t>屋内</a:t>
            </a:r>
            <a:r>
              <a:rPr lang="en-US" altLang="ja-JP" sz="1400" b="1" dirty="0">
                <a:latin typeface="+mn-ea"/>
                <a:ea typeface="+mn-ea"/>
              </a:rPr>
              <a:t> </a:t>
            </a:r>
          </a:p>
        </p:txBody>
      </p:sp>
      <p:sp>
        <p:nvSpPr>
          <p:cNvPr id="4" name="テキスト ボックス 3">
            <a:extLst>
              <a:ext uri="{FF2B5EF4-FFF2-40B4-BE49-F238E27FC236}">
                <a16:creationId xmlns:a16="http://schemas.microsoft.com/office/drawing/2014/main" id="{3A274AF8-A6AC-42DE-A795-5786690C6A90}"/>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794869AF-BB92-4265-AF15-CF0E40C00CAB}"/>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C94A78B7-F248-44FF-8D0B-277EBB2CD39D}"/>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F99699DD-966E-48A1-BFAF-CC5E0424C7FE}"/>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a:latin typeface="+mn-ea"/>
                <a:ea typeface="+mn-ea"/>
              </a:rPr>
              <a:t>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FE067A43-A5EA-4EB1-9F49-202D0C9C5512}"/>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a:t>
            </a:r>
            <a:r>
              <a:rPr lang="ja-JP" altLang="en-US" sz="1400" b="1">
                <a:latin typeface="+mn-ea"/>
                <a:ea typeface="+mn-ea"/>
              </a:rPr>
              <a:t>、最大</a:t>
            </a:r>
            <a:r>
              <a:rPr lang="en-US" altLang="ja-JP" sz="1400" b="1" dirty="0">
                <a:latin typeface="+mn-ea"/>
                <a:ea typeface="+mn-ea"/>
              </a:rPr>
              <a:t>20</a:t>
            </a:r>
            <a:r>
              <a:rPr lang="ja-JP" altLang="en-US" sz="1400" b="1">
                <a:latin typeface="+mn-ea"/>
                <a:ea typeface="+mn-ea"/>
              </a:rPr>
              <a:t>名</a:t>
            </a:r>
            <a:endParaRPr lang="en-US" altLang="ja-JP" sz="1400" b="1" dirty="0">
              <a:latin typeface="+mn-ea"/>
              <a:ea typeface="+mn-ea"/>
            </a:endParaRPr>
          </a:p>
        </p:txBody>
      </p:sp>
      <p:sp>
        <p:nvSpPr>
          <p:cNvPr id="56336" name="テキスト ボックス 14">
            <a:extLst>
              <a:ext uri="{FF2B5EF4-FFF2-40B4-BE49-F238E27FC236}">
                <a16:creationId xmlns:a16="http://schemas.microsoft.com/office/drawing/2014/main" id="{17FEBDAE-A64F-4B76-A2DF-12556F323C43}"/>
              </a:ext>
            </a:extLst>
          </p:cNvPr>
          <p:cNvSpPr txBox="1">
            <a:spLocks noChangeArrowheads="1"/>
          </p:cNvSpPr>
          <p:nvPr/>
        </p:nvSpPr>
        <p:spPr bwMode="auto">
          <a:xfrm>
            <a:off x="6246813" y="5324475"/>
            <a:ext cx="2466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手をかざして演奏します</a:t>
            </a:r>
          </a:p>
        </p:txBody>
      </p:sp>
      <p:sp>
        <p:nvSpPr>
          <p:cNvPr id="56337" name="テキスト ボックス 15">
            <a:extLst>
              <a:ext uri="{FF2B5EF4-FFF2-40B4-BE49-F238E27FC236}">
                <a16:creationId xmlns:a16="http://schemas.microsoft.com/office/drawing/2014/main" id="{1C165EC9-F0BA-43FB-9D8B-D91B39C04E5B}"/>
              </a:ext>
            </a:extLst>
          </p:cNvPr>
          <p:cNvSpPr txBox="1">
            <a:spLocks noChangeArrowheads="1"/>
          </p:cNvSpPr>
          <p:nvPr/>
        </p:nvSpPr>
        <p:spPr bwMode="auto">
          <a:xfrm>
            <a:off x="3683000" y="5329238"/>
            <a:ext cx="1912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完成した電子楽器</a:t>
            </a:r>
          </a:p>
        </p:txBody>
      </p:sp>
      <p:sp>
        <p:nvSpPr>
          <p:cNvPr id="56338" name="テキスト ボックス 16">
            <a:extLst>
              <a:ext uri="{FF2B5EF4-FFF2-40B4-BE49-F238E27FC236}">
                <a16:creationId xmlns:a16="http://schemas.microsoft.com/office/drawing/2014/main" id="{C4B8CF26-4C55-4CC2-9A57-2E84747E6D03}"/>
              </a:ext>
            </a:extLst>
          </p:cNvPr>
          <p:cNvSpPr txBox="1">
            <a:spLocks noChangeArrowheads="1"/>
          </p:cNvSpPr>
          <p:nvPr/>
        </p:nvSpPr>
        <p:spPr bwMode="auto">
          <a:xfrm>
            <a:off x="844550" y="5324475"/>
            <a:ext cx="1736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製作に使う部品</a:t>
            </a:r>
          </a:p>
        </p:txBody>
      </p:sp>
      <p:pic>
        <p:nvPicPr>
          <p:cNvPr id="56339" name="図 5">
            <a:extLst>
              <a:ext uri="{FF2B5EF4-FFF2-40B4-BE49-F238E27FC236}">
                <a16:creationId xmlns:a16="http://schemas.microsoft.com/office/drawing/2014/main" id="{5DE90757-F109-4561-BDE5-D6F578A3D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938" y="3236913"/>
            <a:ext cx="255428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図 7">
            <a:extLst>
              <a:ext uri="{FF2B5EF4-FFF2-40B4-BE49-F238E27FC236}">
                <a16:creationId xmlns:a16="http://schemas.microsoft.com/office/drawing/2014/main" id="{AD7E1A6C-E16B-4BCA-ACBD-9D744FBBB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3297238"/>
            <a:ext cx="28098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図 9">
            <a:extLst>
              <a:ext uri="{FF2B5EF4-FFF2-40B4-BE49-F238E27FC236}">
                <a16:creationId xmlns:a16="http://schemas.microsoft.com/office/drawing/2014/main" id="{6AD95171-C568-4304-B83C-524081D7C0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0413" y="3236913"/>
            <a:ext cx="26400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四角形: 角を丸くする 46">
            <a:extLst>
              <a:ext uri="{FF2B5EF4-FFF2-40B4-BE49-F238E27FC236}">
                <a16:creationId xmlns:a16="http://schemas.microsoft.com/office/drawing/2014/main" id="{F5C40851-6060-4D6A-B36E-F90AD7245DE3}"/>
              </a:ext>
            </a:extLst>
          </p:cNvPr>
          <p:cNvSpPr/>
          <p:nvPr/>
        </p:nvSpPr>
        <p:spPr>
          <a:xfrm>
            <a:off x="250825" y="171450"/>
            <a:ext cx="3097213"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bg1"/>
                </a:solidFill>
                <a:latin typeface="+mn-ea"/>
              </a:rPr>
              <a:t>公開講座・出前講座</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69FB9D3C-89FC-48BF-9A82-B19B07D71494}"/>
              </a:ext>
            </a:extLst>
          </p:cNvPr>
          <p:cNvSpPr/>
          <p:nvPr/>
        </p:nvSpPr>
        <p:spPr>
          <a:xfrm>
            <a:off x="273050" y="3135313"/>
            <a:ext cx="8640763"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1AA648E0-C78B-49FA-92B2-229453FEDF60}"/>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a:latin typeface="+mn-ea"/>
                <a:ea typeface="+mn-ea"/>
              </a:rPr>
              <a:t>電子部品を組み立てて</a:t>
            </a:r>
            <a:r>
              <a:rPr lang="en-US" altLang="ja-JP" dirty="0">
                <a:latin typeface="+mn-ea"/>
                <a:ea typeface="+mn-ea"/>
              </a:rPr>
              <a:t>LED</a:t>
            </a:r>
            <a:r>
              <a:rPr lang="ja-JP" altLang="en-US">
                <a:latin typeface="+mn-ea"/>
                <a:ea typeface="+mn-ea"/>
              </a:rPr>
              <a:t>ライトスタンドを作ります。</a:t>
            </a:r>
            <a:endParaRPr lang="en-US" altLang="ja-JP" dirty="0">
              <a:latin typeface="+mn-ea"/>
              <a:ea typeface="+mn-ea"/>
            </a:endParaRPr>
          </a:p>
          <a:p>
            <a:pPr eaLnBrk="1" fontAlgn="auto" hangingPunct="1">
              <a:spcBef>
                <a:spcPts val="0"/>
              </a:spcBef>
              <a:spcAft>
                <a:spcPts val="0"/>
              </a:spcAft>
              <a:defRPr/>
            </a:pPr>
            <a:r>
              <a:rPr lang="ja-JP" altLang="en-US">
                <a:latin typeface="+mn-ea"/>
                <a:ea typeface="+mn-ea"/>
              </a:rPr>
              <a:t>型に入れた</a:t>
            </a:r>
            <a:r>
              <a:rPr lang="en-US" altLang="ja-JP" dirty="0">
                <a:latin typeface="+mn-ea"/>
                <a:ea typeface="+mn-ea"/>
              </a:rPr>
              <a:t>LED</a:t>
            </a:r>
            <a:r>
              <a:rPr lang="ja-JP" altLang="en-US">
                <a:latin typeface="+mn-ea"/>
                <a:ea typeface="+mn-ea"/>
              </a:rPr>
              <a:t>をレジンで硬めて好きな形を作り、ライトスタンドに取り付けます。製作した作品は記念に持ち帰ることができます。</a:t>
            </a:r>
            <a:endParaRPr lang="ja-JP" altLang="en-US" dirty="0">
              <a:latin typeface="+mn-ea"/>
              <a:ea typeface="+mn-ea"/>
            </a:endParaRPr>
          </a:p>
        </p:txBody>
      </p:sp>
      <p:sp>
        <p:nvSpPr>
          <p:cNvPr id="19" name="テキスト ボックス 18">
            <a:extLst>
              <a:ext uri="{FF2B5EF4-FFF2-40B4-BE49-F238E27FC236}">
                <a16:creationId xmlns:a16="http://schemas.microsoft.com/office/drawing/2014/main" id="{8714ABD9-A500-4691-9810-9B332FD9E61C}"/>
              </a:ext>
            </a:extLst>
          </p:cNvPr>
          <p:cNvSpPr txBox="1"/>
          <p:nvPr/>
        </p:nvSpPr>
        <p:spPr>
          <a:xfrm>
            <a:off x="1622425" y="1776413"/>
            <a:ext cx="4749800" cy="400050"/>
          </a:xfrm>
          <a:prstGeom prst="rect">
            <a:avLst/>
          </a:prstGeom>
          <a:noFill/>
        </p:spPr>
        <p:txBody>
          <a:bodyPr>
            <a:spAutoFit/>
          </a:bodyPr>
          <a:lstStyle/>
          <a:p>
            <a:pPr eaLnBrk="1" fontAlgn="auto" hangingPunct="1">
              <a:spcBef>
                <a:spcPts val="0"/>
              </a:spcBef>
              <a:spcAft>
                <a:spcPts val="0"/>
              </a:spcAft>
              <a:defRPr/>
            </a:pPr>
            <a:r>
              <a:rPr lang="en-US" altLang="ja-JP" sz="2000" b="1" dirty="0">
                <a:latin typeface="+mn-ea"/>
                <a:ea typeface="+mn-ea"/>
              </a:rPr>
              <a:t>LED</a:t>
            </a:r>
            <a:r>
              <a:rPr lang="ja-JP" altLang="en-US" sz="2000" b="1">
                <a:latin typeface="+mn-ea"/>
                <a:ea typeface="+mn-ea"/>
              </a:rPr>
              <a:t>、ライトスタンド</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4CA62B7F-5327-4905-B848-997892A2DD1D}"/>
              </a:ext>
            </a:extLst>
          </p:cNvPr>
          <p:cNvSpPr txBox="1"/>
          <p:nvPr/>
        </p:nvSpPr>
        <p:spPr>
          <a:xfrm>
            <a:off x="3709988" y="6062663"/>
            <a:ext cx="5167312"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a:latin typeface="+mn-ea"/>
                <a:ea typeface="+mn-ea"/>
              </a:rPr>
              <a:t>担当者</a:t>
            </a:r>
            <a:r>
              <a:rPr lang="en-US" altLang="ja-JP" sz="1600" b="1" dirty="0">
                <a:latin typeface="+mn-ea"/>
                <a:ea typeface="+mn-ea"/>
              </a:rPr>
              <a:t>】</a:t>
            </a:r>
            <a:r>
              <a:rPr lang="ja-JP" altLang="en-US" sz="1600" b="1">
                <a:latin typeface="+mn-ea"/>
                <a:ea typeface="+mn-ea"/>
              </a:rPr>
              <a:t>電気電子システム工学科　</a:t>
            </a:r>
            <a:endParaRPr lang="en-US" altLang="ja-JP" sz="1600" b="1" dirty="0">
              <a:latin typeface="+mn-ea"/>
              <a:ea typeface="+mn-ea"/>
            </a:endParaRPr>
          </a:p>
          <a:p>
            <a:pPr algn="r" eaLnBrk="1" fontAlgn="auto" hangingPunct="1">
              <a:spcBef>
                <a:spcPts val="0"/>
              </a:spcBef>
              <a:spcAft>
                <a:spcPts val="0"/>
              </a:spcAft>
              <a:defRPr/>
            </a:pPr>
            <a:r>
              <a:rPr lang="ja-JP" altLang="en-US" sz="1600" b="1">
                <a:latin typeface="+mn-ea"/>
                <a:ea typeface="+mn-ea"/>
              </a:rPr>
              <a:t>教授　植　英規</a:t>
            </a:r>
            <a:endParaRPr lang="ja-JP" altLang="en-US" sz="1600" b="1" dirty="0">
              <a:latin typeface="+mn-ea"/>
              <a:ea typeface="+mn-ea"/>
            </a:endParaRPr>
          </a:p>
        </p:txBody>
      </p:sp>
      <p:pic>
        <p:nvPicPr>
          <p:cNvPr id="58374" name="図 43" descr="ダイアグラム&#10;&#10;自動的に生成された説明">
            <a:extLst>
              <a:ext uri="{FF2B5EF4-FFF2-40B4-BE49-F238E27FC236}">
                <a16:creationId xmlns:a16="http://schemas.microsoft.com/office/drawing/2014/main" id="{C27A7E7B-B599-4429-A8A5-ACCA82A8F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299834B5-8898-41D1-A1AD-875624C098AE}"/>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a:latin typeface="+mn-ea"/>
                <a:ea typeface="+mn-ea"/>
              </a:rPr>
              <a:t>オリジナル</a:t>
            </a:r>
            <a:r>
              <a:rPr lang="en-US" altLang="ja-JP" sz="2800" b="1" dirty="0">
                <a:latin typeface="+mn-ea"/>
                <a:ea typeface="+mn-ea"/>
              </a:rPr>
              <a:t>LED</a:t>
            </a:r>
            <a:r>
              <a:rPr lang="ja-JP" altLang="en-US" sz="2800" b="1">
                <a:latin typeface="+mn-ea"/>
                <a:ea typeface="+mn-ea"/>
              </a:rPr>
              <a:t>を作ろう</a:t>
            </a:r>
            <a:endParaRPr lang="ja-JP" altLang="en-US" sz="2800" b="1" dirty="0">
              <a:latin typeface="+mn-ea"/>
              <a:ea typeface="+mn-ea"/>
            </a:endParaRPr>
          </a:p>
        </p:txBody>
      </p:sp>
      <p:sp>
        <p:nvSpPr>
          <p:cNvPr id="35" name="正方形/長方形 34">
            <a:extLst>
              <a:ext uri="{FF2B5EF4-FFF2-40B4-BE49-F238E27FC236}">
                <a16:creationId xmlns:a16="http://schemas.microsoft.com/office/drawing/2014/main" id="{4270E0CC-51DA-4BD5-ACB1-A4D0BB69C3E3}"/>
              </a:ext>
            </a:extLst>
          </p:cNvPr>
          <p:cNvSpPr/>
          <p:nvPr/>
        </p:nvSpPr>
        <p:spPr>
          <a:xfrm>
            <a:off x="3563938" y="201613"/>
            <a:ext cx="3254375" cy="447675"/>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a:solidFill>
                  <a:schemeClr val="tx1"/>
                </a:solidFill>
                <a:latin typeface="+mn-ea"/>
              </a:rPr>
              <a:t>小学生低学年</a:t>
            </a:r>
            <a:r>
              <a:rPr lang="en-US" altLang="ja-JP" sz="2000" b="1" dirty="0">
                <a:solidFill>
                  <a:schemeClr val="tx1"/>
                </a:solidFill>
                <a:latin typeface="+mn-ea"/>
              </a:rPr>
              <a:t>〜</a:t>
            </a:r>
            <a:r>
              <a:rPr lang="ja-JP" altLang="en-US" sz="2000" b="1">
                <a:solidFill>
                  <a:schemeClr val="tx1"/>
                </a:solidFill>
                <a:latin typeface="+mn-ea"/>
              </a:rPr>
              <a:t>高学年向け</a:t>
            </a:r>
            <a:endParaRPr lang="ja-JP" altLang="en-US" sz="2000" b="1" dirty="0">
              <a:solidFill>
                <a:schemeClr val="tx1"/>
              </a:solidFill>
              <a:latin typeface="+mn-ea"/>
            </a:endParaRPr>
          </a:p>
        </p:txBody>
      </p:sp>
      <p:sp>
        <p:nvSpPr>
          <p:cNvPr id="2" name="正方形/長方形 1">
            <a:extLst>
              <a:ext uri="{FF2B5EF4-FFF2-40B4-BE49-F238E27FC236}">
                <a16:creationId xmlns:a16="http://schemas.microsoft.com/office/drawing/2014/main" id="{6348FAB6-D74D-41F5-A97F-2F7836AE33F2}"/>
              </a:ext>
            </a:extLst>
          </p:cNvPr>
          <p:cNvSpPr/>
          <p:nvPr/>
        </p:nvSpPr>
        <p:spPr>
          <a:xfrm>
            <a:off x="122238" y="5810250"/>
            <a:ext cx="3436937"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a:t>
            </a:r>
            <a:r>
              <a:rPr lang="ja-JP" altLang="en-US" sz="1400" b="1">
                <a:latin typeface="+mn-ea"/>
                <a:ea typeface="+mn-ea"/>
              </a:rPr>
              <a:t>時間</a:t>
            </a:r>
            <a:r>
              <a:rPr lang="en-US" altLang="ja-JP" sz="1400" b="1" dirty="0">
                <a:latin typeface="+mn-ea"/>
                <a:ea typeface="+mn-ea"/>
              </a:rPr>
              <a:t>】1.0〜1.5 </a:t>
            </a:r>
            <a:r>
              <a:rPr lang="ja-JP" altLang="en-US" sz="1400" b="1">
                <a:latin typeface="+mn-ea"/>
                <a:ea typeface="+mn-ea"/>
              </a:rPr>
              <a:t>時間</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D6E68BBB-AE29-427C-ADF1-B6413B099A17}"/>
              </a:ext>
            </a:extLst>
          </p:cNvPr>
          <p:cNvSpPr/>
          <p:nvPr/>
        </p:nvSpPr>
        <p:spPr>
          <a:xfrm>
            <a:off x="107950" y="6291263"/>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a:latin typeface="+mn-ea"/>
                <a:ea typeface="+mn-ea"/>
              </a:rPr>
              <a:t>屋内</a:t>
            </a:r>
            <a:r>
              <a:rPr lang="en-US" altLang="ja-JP" sz="1400" b="1" dirty="0">
                <a:latin typeface="+mn-ea"/>
                <a:ea typeface="+mn-ea"/>
              </a:rPr>
              <a:t> </a:t>
            </a:r>
          </a:p>
        </p:txBody>
      </p:sp>
      <p:sp>
        <p:nvSpPr>
          <p:cNvPr id="47" name="四角形: 角を丸くする 46">
            <a:extLst>
              <a:ext uri="{FF2B5EF4-FFF2-40B4-BE49-F238E27FC236}">
                <a16:creationId xmlns:a16="http://schemas.microsoft.com/office/drawing/2014/main" id="{7E6EA46F-8DD6-446F-98BC-4C2029FE735B}"/>
              </a:ext>
            </a:extLst>
          </p:cNvPr>
          <p:cNvSpPr/>
          <p:nvPr/>
        </p:nvSpPr>
        <p:spPr>
          <a:xfrm>
            <a:off x="250825" y="171450"/>
            <a:ext cx="3097213"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a:solidFill>
                  <a:schemeClr val="bg1"/>
                </a:solidFill>
                <a:latin typeface="+mn-ea"/>
              </a:rPr>
              <a:t>公開講座・出前講座</a:t>
            </a:r>
            <a:endParaRPr lang="ja-JP" altLang="en-US" sz="2400" b="1" dirty="0">
              <a:solidFill>
                <a:schemeClr val="bg1"/>
              </a:solidFill>
              <a:latin typeface="+mn-ea"/>
            </a:endParaRPr>
          </a:p>
        </p:txBody>
      </p:sp>
      <p:sp>
        <p:nvSpPr>
          <p:cNvPr id="4" name="テキスト ボックス 3">
            <a:extLst>
              <a:ext uri="{FF2B5EF4-FFF2-40B4-BE49-F238E27FC236}">
                <a16:creationId xmlns:a16="http://schemas.microsoft.com/office/drawing/2014/main" id="{272C9837-BAF2-4926-813A-5157A0057B65}"/>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0DF9E563-F35F-4A92-85B2-3A2C3C313763}"/>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9A4AA157-643B-403D-96CE-0EC88F30AA5F}"/>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7F948215-6F23-4A2A-A800-4ABB04236883}"/>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a:latin typeface="+mn-ea"/>
                <a:ea typeface="+mn-ea"/>
              </a:rPr>
              <a:t>工作</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B883D9E1-6837-469F-AEFB-1EF4EE8A86FA}"/>
              </a:ext>
            </a:extLst>
          </p:cNvPr>
          <p:cNvSpPr/>
          <p:nvPr/>
        </p:nvSpPr>
        <p:spPr>
          <a:xfrm>
            <a:off x="107950" y="6048375"/>
            <a:ext cx="3522663"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a:t>
            </a:r>
            <a:r>
              <a:rPr lang="ja-JP" altLang="en-US" sz="1400" b="1">
                <a:latin typeface="+mn-ea"/>
                <a:ea typeface="+mn-ea"/>
              </a:rPr>
              <a:t>、最大</a:t>
            </a:r>
            <a:r>
              <a:rPr lang="en-US" altLang="ja-JP" sz="1400" b="1" dirty="0">
                <a:latin typeface="+mn-ea"/>
                <a:ea typeface="+mn-ea"/>
              </a:rPr>
              <a:t>15</a:t>
            </a:r>
            <a:r>
              <a:rPr lang="ja-JP" altLang="en-US" sz="1400" b="1">
                <a:latin typeface="+mn-ea"/>
                <a:ea typeface="+mn-ea"/>
              </a:rPr>
              <a:t>名</a:t>
            </a:r>
            <a:endParaRPr lang="en-US" altLang="ja-JP" sz="1400" b="1" dirty="0">
              <a:latin typeface="+mn-ea"/>
              <a:ea typeface="+mn-ea"/>
            </a:endParaRPr>
          </a:p>
        </p:txBody>
      </p:sp>
      <p:sp>
        <p:nvSpPr>
          <p:cNvPr id="58385" name="テキスト ボックス 14">
            <a:extLst>
              <a:ext uri="{FF2B5EF4-FFF2-40B4-BE49-F238E27FC236}">
                <a16:creationId xmlns:a16="http://schemas.microsoft.com/office/drawing/2014/main" id="{3970C3D0-5EAE-480E-96F8-79B6F67EF6C0}"/>
              </a:ext>
            </a:extLst>
          </p:cNvPr>
          <p:cNvSpPr txBox="1">
            <a:spLocks noChangeArrowheads="1"/>
          </p:cNvSpPr>
          <p:nvPr/>
        </p:nvSpPr>
        <p:spPr bwMode="auto">
          <a:xfrm>
            <a:off x="6445250" y="5326063"/>
            <a:ext cx="221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完成品</a:t>
            </a:r>
            <a:r>
              <a:rPr lang="ja-JP" altLang="en-US" sz="1100"/>
              <a:t>（</a:t>
            </a:r>
            <a:r>
              <a:rPr lang="en-US" altLang="ja-JP" sz="1100"/>
              <a:t>2022.10 </a:t>
            </a:r>
            <a:r>
              <a:rPr lang="ja-JP" altLang="en-US" sz="1100"/>
              <a:t>飯舘村）</a:t>
            </a:r>
            <a:endParaRPr lang="ja-JP" altLang="en-US" sz="1400"/>
          </a:p>
        </p:txBody>
      </p:sp>
      <p:sp>
        <p:nvSpPr>
          <p:cNvPr id="58386" name="テキスト ボックス 15">
            <a:extLst>
              <a:ext uri="{FF2B5EF4-FFF2-40B4-BE49-F238E27FC236}">
                <a16:creationId xmlns:a16="http://schemas.microsoft.com/office/drawing/2014/main" id="{61AEBE83-627C-44D4-91C5-F3A6A7AFCC68}"/>
              </a:ext>
            </a:extLst>
          </p:cNvPr>
          <p:cNvSpPr txBox="1">
            <a:spLocks noChangeArrowheads="1"/>
          </p:cNvSpPr>
          <p:nvPr/>
        </p:nvSpPr>
        <p:spPr bwMode="auto">
          <a:xfrm>
            <a:off x="4146550" y="5326063"/>
            <a:ext cx="1525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製作の様子</a:t>
            </a:r>
          </a:p>
        </p:txBody>
      </p:sp>
      <p:sp>
        <p:nvSpPr>
          <p:cNvPr id="58387" name="テキスト ボックス 16">
            <a:extLst>
              <a:ext uri="{FF2B5EF4-FFF2-40B4-BE49-F238E27FC236}">
                <a16:creationId xmlns:a16="http://schemas.microsoft.com/office/drawing/2014/main" id="{F1E0E8FF-AEFB-4FDF-805E-8CEC794A7B25}"/>
              </a:ext>
            </a:extLst>
          </p:cNvPr>
          <p:cNvSpPr txBox="1">
            <a:spLocks noChangeArrowheads="1"/>
          </p:cNvSpPr>
          <p:nvPr/>
        </p:nvSpPr>
        <p:spPr bwMode="auto">
          <a:xfrm>
            <a:off x="490538" y="5349875"/>
            <a:ext cx="310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体験学習の様子</a:t>
            </a:r>
            <a:r>
              <a:rPr lang="ja-JP" altLang="en-US" sz="1100"/>
              <a:t>（</a:t>
            </a:r>
            <a:r>
              <a:rPr lang="en-US" altLang="ja-JP" sz="1100"/>
              <a:t>2018.12 </a:t>
            </a:r>
            <a:r>
              <a:rPr lang="ja-JP" altLang="en-US" sz="1100"/>
              <a:t>葛尾村）</a:t>
            </a:r>
            <a:endParaRPr lang="ja-JP" altLang="en-US" sz="1400"/>
          </a:p>
        </p:txBody>
      </p:sp>
      <p:pic>
        <p:nvPicPr>
          <p:cNvPr id="58388" name="図 5">
            <a:extLst>
              <a:ext uri="{FF2B5EF4-FFF2-40B4-BE49-F238E27FC236}">
                <a16:creationId xmlns:a16="http://schemas.microsoft.com/office/drawing/2014/main" id="{DC25997A-EFBE-42F0-A07B-EB993A33A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3316288"/>
            <a:ext cx="2754313"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9" name="図 7">
            <a:extLst>
              <a:ext uri="{FF2B5EF4-FFF2-40B4-BE49-F238E27FC236}">
                <a16:creationId xmlns:a16="http://schemas.microsoft.com/office/drawing/2014/main" id="{7DE5ABC2-D837-4803-AECE-1E9E94C78D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0263" y="3317875"/>
            <a:ext cx="2846387"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0" name="図 9">
            <a:extLst>
              <a:ext uri="{FF2B5EF4-FFF2-40B4-BE49-F238E27FC236}">
                <a16:creationId xmlns:a16="http://schemas.microsoft.com/office/drawing/2014/main" id="{F08EE5ED-13AF-407D-8ABA-4DF260146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250" y="3275013"/>
            <a:ext cx="21526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EBD7B10C-C0DC-4A19-94E1-CB16153E2D29}"/>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991903F0-1A01-4D4D-9B1C-34886AFD07A7}"/>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a:latin typeface="+mn-ea"/>
                <a:ea typeface="+mn-ea"/>
              </a:rPr>
              <a:t>教育版レゴ</a:t>
            </a:r>
            <a:r>
              <a:rPr lang="en-US" altLang="ja-JP" dirty="0">
                <a:latin typeface="+mn-ea"/>
                <a:ea typeface="+mn-ea"/>
              </a:rPr>
              <a:t>® </a:t>
            </a:r>
            <a:r>
              <a:rPr lang="ja-JP" altLang="en-US">
                <a:latin typeface="+mn-ea"/>
                <a:ea typeface="+mn-ea"/>
              </a:rPr>
              <a:t>マインドストーム</a:t>
            </a:r>
            <a:r>
              <a:rPr lang="en-US" altLang="ja-JP" dirty="0">
                <a:latin typeface="+mn-ea"/>
                <a:ea typeface="+mn-ea"/>
              </a:rPr>
              <a:t>® </a:t>
            </a:r>
            <a:r>
              <a:rPr lang="en" altLang="ja-JP" dirty="0">
                <a:latin typeface="+mn-ea"/>
                <a:ea typeface="+mn-ea"/>
              </a:rPr>
              <a:t>EV3</a:t>
            </a:r>
            <a:r>
              <a:rPr lang="ja-JP" altLang="en-US">
                <a:latin typeface="+mn-ea"/>
                <a:ea typeface="+mn-ea"/>
              </a:rPr>
              <a:t>で作ったロボットを、プログラミングで思い通りに動かす体験をします。センサーを使ってロボットの動きを制御することで、プログラミングの基礎を学びます。</a:t>
            </a:r>
            <a:endParaRPr lang="ja-JP" altLang="en-US" dirty="0">
              <a:latin typeface="+mn-ea"/>
              <a:ea typeface="+mn-ea"/>
            </a:endParaRPr>
          </a:p>
        </p:txBody>
      </p:sp>
      <p:sp>
        <p:nvSpPr>
          <p:cNvPr id="19" name="テキスト ボックス 18">
            <a:extLst>
              <a:ext uri="{FF2B5EF4-FFF2-40B4-BE49-F238E27FC236}">
                <a16:creationId xmlns:a16="http://schemas.microsoft.com/office/drawing/2014/main" id="{B0F9CC2D-7E59-413B-905A-5370D5C30DC1}"/>
              </a:ext>
            </a:extLst>
          </p:cNvPr>
          <p:cNvSpPr txBox="1"/>
          <p:nvPr/>
        </p:nvSpPr>
        <p:spPr>
          <a:xfrm>
            <a:off x="1622425" y="1776413"/>
            <a:ext cx="4646613" cy="400050"/>
          </a:xfrm>
          <a:prstGeom prst="rect">
            <a:avLst/>
          </a:prstGeom>
          <a:noFill/>
        </p:spPr>
        <p:txBody>
          <a:bodyPr>
            <a:spAutoFit/>
          </a:bodyPr>
          <a:lstStyle/>
          <a:p>
            <a:pPr eaLnBrk="1" fontAlgn="auto" hangingPunct="1">
              <a:spcBef>
                <a:spcPts val="0"/>
              </a:spcBef>
              <a:spcAft>
                <a:spcPts val="0"/>
              </a:spcAft>
              <a:defRPr/>
            </a:pPr>
            <a:r>
              <a:rPr lang="ja-JP" altLang="en-US" sz="2000" b="1">
                <a:latin typeface="+mn-ea"/>
                <a:ea typeface="+mn-ea"/>
              </a:rPr>
              <a:t>プログラミング、センサー、ロボット</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E7DF10FB-5466-47B3-8860-A2C168D9F765}"/>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a:latin typeface="+mn-ea"/>
                <a:ea typeface="+mn-ea"/>
              </a:rPr>
              <a:t>担当者</a:t>
            </a:r>
            <a:r>
              <a:rPr lang="en-US" altLang="ja-JP" sz="1600" b="1" dirty="0">
                <a:latin typeface="+mn-ea"/>
                <a:ea typeface="+mn-ea"/>
              </a:rPr>
              <a:t>】</a:t>
            </a:r>
            <a:r>
              <a:rPr lang="ja-JP" altLang="en-US" sz="1600" b="1">
                <a:latin typeface="+mn-ea"/>
                <a:ea typeface="+mn-ea"/>
              </a:rPr>
              <a:t>電気電子システム工学科　</a:t>
            </a:r>
            <a:endParaRPr lang="en-US" altLang="ja-JP" sz="1600" b="1" dirty="0">
              <a:latin typeface="+mn-ea"/>
              <a:ea typeface="+mn-ea"/>
            </a:endParaRPr>
          </a:p>
          <a:p>
            <a:pPr algn="r" eaLnBrk="1" fontAlgn="auto" hangingPunct="1">
              <a:spcBef>
                <a:spcPts val="0"/>
              </a:spcBef>
              <a:spcAft>
                <a:spcPts val="0"/>
              </a:spcAft>
              <a:defRPr/>
            </a:pPr>
            <a:r>
              <a:rPr lang="ja-JP" altLang="en-US" sz="1600" b="1">
                <a:latin typeface="+mn-ea"/>
                <a:ea typeface="+mn-ea"/>
              </a:rPr>
              <a:t>教授　植　英規</a:t>
            </a:r>
            <a:endParaRPr lang="ja-JP" altLang="en-US" sz="1600" b="1" dirty="0">
              <a:latin typeface="+mn-ea"/>
              <a:ea typeface="+mn-ea"/>
            </a:endParaRPr>
          </a:p>
        </p:txBody>
      </p:sp>
      <p:pic>
        <p:nvPicPr>
          <p:cNvPr id="60422" name="図 43" descr="ダイアグラム&#10;&#10;自動的に生成された説明">
            <a:extLst>
              <a:ext uri="{FF2B5EF4-FFF2-40B4-BE49-F238E27FC236}">
                <a16:creationId xmlns:a16="http://schemas.microsoft.com/office/drawing/2014/main" id="{BB80F4A3-0978-47D9-9215-9C806E1F6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1EC90757-CB23-4066-A59C-8F3F7E9DFA6B}"/>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ja-JP" altLang="en-US" sz="2800" b="1">
                <a:latin typeface="+mn-ea"/>
                <a:ea typeface="+mn-ea"/>
              </a:rPr>
              <a:t>ロボット・プログラミングを体験しよう！</a:t>
            </a:r>
            <a:endParaRPr lang="ja-JP" altLang="en-US" sz="2800" b="1" dirty="0">
              <a:latin typeface="+mn-ea"/>
              <a:ea typeface="+mn-ea"/>
            </a:endParaRPr>
          </a:p>
        </p:txBody>
      </p:sp>
      <p:sp>
        <p:nvSpPr>
          <p:cNvPr id="35" name="正方形/長方形 34">
            <a:extLst>
              <a:ext uri="{FF2B5EF4-FFF2-40B4-BE49-F238E27FC236}">
                <a16:creationId xmlns:a16="http://schemas.microsoft.com/office/drawing/2014/main" id="{2A0FE978-799A-45A7-9CBA-A5FFCD14CD87}"/>
              </a:ext>
            </a:extLst>
          </p:cNvPr>
          <p:cNvSpPr/>
          <p:nvPr/>
        </p:nvSpPr>
        <p:spPr>
          <a:xfrm>
            <a:off x="3438525"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a:solidFill>
                  <a:schemeClr val="tx1"/>
                </a:solidFill>
                <a:latin typeface="+mn-ea"/>
              </a:rPr>
              <a:t>小学生中学年</a:t>
            </a: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661EEEBF-E616-44E5-BD4A-C0B3DCD27468}"/>
              </a:ext>
            </a:extLst>
          </p:cNvPr>
          <p:cNvSpPr/>
          <p:nvPr/>
        </p:nvSpPr>
        <p:spPr>
          <a:xfrm>
            <a:off x="127000" y="5813425"/>
            <a:ext cx="3436938"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a:t>
            </a:r>
            <a:r>
              <a:rPr lang="ja-JP" altLang="en-US" sz="1400" b="1">
                <a:latin typeface="+mn-ea"/>
                <a:ea typeface="+mn-ea"/>
              </a:rPr>
              <a:t>時間</a:t>
            </a:r>
            <a:r>
              <a:rPr lang="en-US" altLang="ja-JP" sz="1400" b="1" dirty="0">
                <a:latin typeface="+mn-ea"/>
                <a:ea typeface="+mn-ea"/>
              </a:rPr>
              <a:t>】1.5〜2 </a:t>
            </a:r>
            <a:r>
              <a:rPr lang="ja-JP" altLang="en-US" sz="1400" b="1">
                <a:latin typeface="+mn-ea"/>
                <a:ea typeface="+mn-ea"/>
              </a:rPr>
              <a:t>時間（応相談）</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B427AD6A-1014-4DA5-9AEB-D6E7F1ED1431}"/>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a:latin typeface="+mn-ea"/>
                <a:ea typeface="+mn-ea"/>
              </a:rPr>
              <a:t>屋内</a:t>
            </a:r>
            <a:r>
              <a:rPr lang="en-US" altLang="ja-JP" sz="1400" b="1" dirty="0">
                <a:latin typeface="+mn-ea"/>
                <a:ea typeface="+mn-ea"/>
              </a:rPr>
              <a:t> </a:t>
            </a:r>
          </a:p>
        </p:txBody>
      </p:sp>
      <p:sp>
        <p:nvSpPr>
          <p:cNvPr id="4" name="テキスト ボックス 3">
            <a:extLst>
              <a:ext uri="{FF2B5EF4-FFF2-40B4-BE49-F238E27FC236}">
                <a16:creationId xmlns:a16="http://schemas.microsoft.com/office/drawing/2014/main" id="{4CA6EF4E-ABD1-424E-AD4F-D8F48074DF21}"/>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0EEDE39D-57FD-4A42-BCAA-238B58D5DA0D}"/>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C9323CD3-6030-4C4D-9FA2-40CFC8EC3837}"/>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6F5881D0-414D-4AFF-9692-54CEE6C2CE9F}"/>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a:latin typeface="+mn-ea"/>
                <a:ea typeface="+mn-ea"/>
              </a:rPr>
              <a:t>プログラミング</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18594AE6-5E53-41A7-9D39-CF41569CCD8D}"/>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a:t>
            </a:r>
            <a:r>
              <a:rPr lang="ja-JP" altLang="en-US" sz="1400" b="1">
                <a:latin typeface="+mn-ea"/>
                <a:ea typeface="+mn-ea"/>
              </a:rPr>
              <a:t>、最大</a:t>
            </a:r>
            <a:r>
              <a:rPr lang="en-US" altLang="ja-JP" sz="1400" b="1" dirty="0">
                <a:latin typeface="+mn-ea"/>
                <a:ea typeface="+mn-ea"/>
              </a:rPr>
              <a:t>12</a:t>
            </a:r>
            <a:r>
              <a:rPr lang="ja-JP" altLang="en-US" sz="1400" b="1">
                <a:latin typeface="+mn-ea"/>
                <a:ea typeface="+mn-ea"/>
              </a:rPr>
              <a:t>名</a:t>
            </a:r>
            <a:endParaRPr lang="en-US" altLang="ja-JP" sz="1400" b="1" dirty="0">
              <a:latin typeface="+mn-ea"/>
              <a:ea typeface="+mn-ea"/>
            </a:endParaRPr>
          </a:p>
        </p:txBody>
      </p:sp>
      <p:sp>
        <p:nvSpPr>
          <p:cNvPr id="60432" name="テキスト ボックス 8">
            <a:extLst>
              <a:ext uri="{FF2B5EF4-FFF2-40B4-BE49-F238E27FC236}">
                <a16:creationId xmlns:a16="http://schemas.microsoft.com/office/drawing/2014/main" id="{6ACD9809-9617-4C44-9399-440D8F70A961}"/>
              </a:ext>
            </a:extLst>
          </p:cNvPr>
          <p:cNvSpPr txBox="1">
            <a:spLocks noChangeArrowheads="1"/>
          </p:cNvSpPr>
          <p:nvPr/>
        </p:nvSpPr>
        <p:spPr bwMode="auto">
          <a:xfrm>
            <a:off x="6589713" y="4922838"/>
            <a:ext cx="2170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200"/>
              <a:t>▲</a:t>
            </a:r>
            <a:r>
              <a:rPr lang="en-US" altLang="ja-JP" sz="1200"/>
              <a:t> </a:t>
            </a:r>
            <a:r>
              <a:rPr lang="ja-JP" altLang="en-US" sz="1200"/>
              <a:t>タブレット</a:t>
            </a:r>
            <a:r>
              <a:rPr lang="en-US" altLang="ja-JP" sz="1200"/>
              <a:t>PC</a:t>
            </a:r>
            <a:r>
              <a:rPr lang="ja-JP" altLang="en-US" sz="1200"/>
              <a:t>を使って</a:t>
            </a:r>
            <a:br>
              <a:rPr lang="en-US" altLang="ja-JP" sz="1200"/>
            </a:br>
            <a:r>
              <a:rPr lang="ja-JP" altLang="en-US" sz="1200"/>
              <a:t>　</a:t>
            </a:r>
            <a:r>
              <a:rPr lang="en-US" altLang="ja-JP" sz="1200"/>
              <a:t> </a:t>
            </a:r>
            <a:r>
              <a:rPr lang="ja-JP" altLang="en-US" sz="1200"/>
              <a:t>プログラミングをします</a:t>
            </a:r>
          </a:p>
        </p:txBody>
      </p:sp>
      <p:sp>
        <p:nvSpPr>
          <p:cNvPr id="60433" name="テキスト ボックス 14">
            <a:extLst>
              <a:ext uri="{FF2B5EF4-FFF2-40B4-BE49-F238E27FC236}">
                <a16:creationId xmlns:a16="http://schemas.microsoft.com/office/drawing/2014/main" id="{1BB08678-5559-4059-A997-0ADCCD48B6F4}"/>
              </a:ext>
            </a:extLst>
          </p:cNvPr>
          <p:cNvSpPr txBox="1">
            <a:spLocks noChangeArrowheads="1"/>
          </p:cNvSpPr>
          <p:nvPr/>
        </p:nvSpPr>
        <p:spPr bwMode="auto">
          <a:xfrm>
            <a:off x="3438525" y="5332413"/>
            <a:ext cx="2830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ロボットを動かしている様子</a:t>
            </a:r>
          </a:p>
        </p:txBody>
      </p:sp>
      <p:sp>
        <p:nvSpPr>
          <p:cNvPr id="60434" name="テキスト ボックス 15">
            <a:extLst>
              <a:ext uri="{FF2B5EF4-FFF2-40B4-BE49-F238E27FC236}">
                <a16:creationId xmlns:a16="http://schemas.microsoft.com/office/drawing/2014/main" id="{CC253802-084B-4784-9048-68ECD1070C33}"/>
              </a:ext>
            </a:extLst>
          </p:cNvPr>
          <p:cNvSpPr txBox="1">
            <a:spLocks noChangeArrowheads="1"/>
          </p:cNvSpPr>
          <p:nvPr/>
        </p:nvSpPr>
        <p:spPr bwMode="auto">
          <a:xfrm>
            <a:off x="776288" y="5289550"/>
            <a:ext cx="2281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使用するロボットの例</a:t>
            </a:r>
          </a:p>
        </p:txBody>
      </p:sp>
      <p:pic>
        <p:nvPicPr>
          <p:cNvPr id="60435" name="図 5">
            <a:extLst>
              <a:ext uri="{FF2B5EF4-FFF2-40B4-BE49-F238E27FC236}">
                <a16:creationId xmlns:a16="http://schemas.microsoft.com/office/drawing/2014/main" id="{B01FBBB2-4281-4057-9FE8-26352E7CE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184525"/>
            <a:ext cx="275431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図 7">
            <a:extLst>
              <a:ext uri="{FF2B5EF4-FFF2-40B4-BE49-F238E27FC236}">
                <a16:creationId xmlns:a16="http://schemas.microsoft.com/office/drawing/2014/main" id="{7A4E59F9-14D2-4478-9026-BD74F21B4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013" y="3240088"/>
            <a:ext cx="301307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図 9">
            <a:extLst>
              <a:ext uri="{FF2B5EF4-FFF2-40B4-BE49-F238E27FC236}">
                <a16:creationId xmlns:a16="http://schemas.microsoft.com/office/drawing/2014/main" id="{40D7D996-8453-44A9-994B-D8358A6B1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6375" y="3324225"/>
            <a:ext cx="20955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四角形: 角を丸くする 46">
            <a:extLst>
              <a:ext uri="{FF2B5EF4-FFF2-40B4-BE49-F238E27FC236}">
                <a16:creationId xmlns:a16="http://schemas.microsoft.com/office/drawing/2014/main" id="{933E280F-B449-42F5-B153-A60C2B827862}"/>
              </a:ext>
            </a:extLst>
          </p:cNvPr>
          <p:cNvSpPr/>
          <p:nvPr/>
        </p:nvSpPr>
        <p:spPr>
          <a:xfrm>
            <a:off x="250825" y="171450"/>
            <a:ext cx="3097213"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a:solidFill>
                  <a:schemeClr val="bg1"/>
                </a:solidFill>
                <a:latin typeface="+mn-ea"/>
              </a:rPr>
              <a:t>公開講座・出前講座</a:t>
            </a:r>
            <a:endParaRPr lang="ja-JP" altLang="en-US" sz="2400" b="1" dirty="0">
              <a:solidFill>
                <a:schemeClr val="bg1"/>
              </a:solidFill>
              <a:latin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DFEB5CAA-F53F-4BF8-BA5F-2735DDEC2AC3}"/>
              </a:ext>
            </a:extLst>
          </p:cNvPr>
          <p:cNvSpPr/>
          <p:nvPr/>
        </p:nvSpPr>
        <p:spPr>
          <a:xfrm>
            <a:off x="277813" y="3138488"/>
            <a:ext cx="8640762" cy="2555875"/>
          </a:xfrm>
          <a:prstGeom prst="rect">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a:p>
            <a:pPr eaLnBrk="1" fontAlgn="auto" hangingPunct="1">
              <a:spcBef>
                <a:spcPts val="0"/>
              </a:spcBef>
              <a:spcAft>
                <a:spcPts val="0"/>
              </a:spcAft>
              <a:buFont typeface="Arial" panose="020B0604020202020204" pitchFamily="34" charset="0"/>
              <a:buNone/>
              <a:defRPr/>
            </a:pPr>
            <a:endParaRPr lang="en-US" altLang="ja-JP" sz="1600" b="1" dirty="0">
              <a:solidFill>
                <a:schemeClr val="tx1"/>
              </a:solidFill>
              <a:latin typeface="+mn-ea"/>
            </a:endParaRPr>
          </a:p>
        </p:txBody>
      </p:sp>
      <p:sp>
        <p:nvSpPr>
          <p:cNvPr id="14" name="テキスト ボックス 13">
            <a:extLst>
              <a:ext uri="{FF2B5EF4-FFF2-40B4-BE49-F238E27FC236}">
                <a16:creationId xmlns:a16="http://schemas.microsoft.com/office/drawing/2014/main" id="{125DB9B4-DEA6-4525-A731-A1A74EFD7150}"/>
              </a:ext>
            </a:extLst>
          </p:cNvPr>
          <p:cNvSpPr txBox="1"/>
          <p:nvPr/>
        </p:nvSpPr>
        <p:spPr>
          <a:xfrm>
            <a:off x="1592263" y="2181225"/>
            <a:ext cx="7300912" cy="923925"/>
          </a:xfrm>
          <a:prstGeom prst="rect">
            <a:avLst/>
          </a:prstGeom>
          <a:noFill/>
        </p:spPr>
        <p:txBody>
          <a:bodyPr>
            <a:spAutoFit/>
          </a:bodyPr>
          <a:lstStyle/>
          <a:p>
            <a:pPr eaLnBrk="1" fontAlgn="auto" hangingPunct="1">
              <a:spcBef>
                <a:spcPts val="0"/>
              </a:spcBef>
              <a:spcAft>
                <a:spcPts val="0"/>
              </a:spcAft>
              <a:defRPr/>
            </a:pPr>
            <a:r>
              <a:rPr lang="ja-JP" altLang="en-US">
                <a:latin typeface="+mn-ea"/>
                <a:ea typeface="+mn-ea"/>
              </a:rPr>
              <a:t>教育向けマイコンボードの</a:t>
            </a:r>
            <a:r>
              <a:rPr lang="en-US" altLang="ja-JP" dirty="0" err="1">
                <a:latin typeface="+mn-ea"/>
                <a:ea typeface="+mn-ea"/>
              </a:rPr>
              <a:t>micro:bit</a:t>
            </a:r>
            <a:r>
              <a:rPr lang="ja-JP" altLang="en-US">
                <a:latin typeface="+mn-ea"/>
                <a:ea typeface="+mn-ea"/>
              </a:rPr>
              <a:t>を使い、プログラミングの基礎を</a:t>
            </a:r>
            <a:endParaRPr lang="en-US" altLang="ja-JP" dirty="0">
              <a:latin typeface="+mn-ea"/>
              <a:ea typeface="+mn-ea"/>
            </a:endParaRPr>
          </a:p>
          <a:p>
            <a:pPr eaLnBrk="1" fontAlgn="auto" hangingPunct="1">
              <a:spcBef>
                <a:spcPts val="0"/>
              </a:spcBef>
              <a:spcAft>
                <a:spcPts val="0"/>
              </a:spcAft>
              <a:defRPr/>
            </a:pPr>
            <a:r>
              <a:rPr lang="ja-JP" altLang="en-US">
                <a:latin typeface="+mn-ea"/>
                <a:ea typeface="+mn-ea"/>
              </a:rPr>
              <a:t>学びます。センサーを使って周囲の状況を検知したり，ロボットカーを動かしたりしながらプログラミングを楽しく学びます。</a:t>
            </a:r>
            <a:endParaRPr lang="ja-JP" altLang="en-US" dirty="0">
              <a:latin typeface="+mn-ea"/>
              <a:ea typeface="+mn-ea"/>
            </a:endParaRPr>
          </a:p>
        </p:txBody>
      </p:sp>
      <p:sp>
        <p:nvSpPr>
          <p:cNvPr id="19" name="テキスト ボックス 18">
            <a:extLst>
              <a:ext uri="{FF2B5EF4-FFF2-40B4-BE49-F238E27FC236}">
                <a16:creationId xmlns:a16="http://schemas.microsoft.com/office/drawing/2014/main" id="{88427D8B-8590-4900-B639-10E2B15BDA0D}"/>
              </a:ext>
            </a:extLst>
          </p:cNvPr>
          <p:cNvSpPr txBox="1"/>
          <p:nvPr/>
        </p:nvSpPr>
        <p:spPr>
          <a:xfrm>
            <a:off x="1622425" y="1776413"/>
            <a:ext cx="4749800" cy="400050"/>
          </a:xfrm>
          <a:prstGeom prst="rect">
            <a:avLst/>
          </a:prstGeom>
          <a:noFill/>
        </p:spPr>
        <p:txBody>
          <a:bodyPr>
            <a:spAutoFit/>
          </a:bodyPr>
          <a:lstStyle/>
          <a:p>
            <a:pPr eaLnBrk="1" fontAlgn="auto" hangingPunct="1">
              <a:spcBef>
                <a:spcPts val="0"/>
              </a:spcBef>
              <a:spcAft>
                <a:spcPts val="0"/>
              </a:spcAft>
              <a:defRPr/>
            </a:pPr>
            <a:r>
              <a:rPr lang="ja-JP" altLang="en-US" sz="2000" b="1">
                <a:latin typeface="+mn-ea"/>
                <a:ea typeface="+mn-ea"/>
              </a:rPr>
              <a:t>プログラミング、センサー、ロボット</a:t>
            </a:r>
            <a:endParaRPr lang="en-US" altLang="ja-JP" b="1" dirty="0">
              <a:latin typeface="+mn-ea"/>
              <a:ea typeface="+mn-ea"/>
            </a:endParaRPr>
          </a:p>
        </p:txBody>
      </p:sp>
      <p:sp>
        <p:nvSpPr>
          <p:cNvPr id="32" name="テキスト ボックス 31">
            <a:extLst>
              <a:ext uri="{FF2B5EF4-FFF2-40B4-BE49-F238E27FC236}">
                <a16:creationId xmlns:a16="http://schemas.microsoft.com/office/drawing/2014/main" id="{2D71381F-FEC9-42A5-9CE1-469DC4A767F6}"/>
              </a:ext>
            </a:extLst>
          </p:cNvPr>
          <p:cNvSpPr txBox="1"/>
          <p:nvPr/>
        </p:nvSpPr>
        <p:spPr>
          <a:xfrm>
            <a:off x="3714750" y="6065838"/>
            <a:ext cx="5167313" cy="584200"/>
          </a:xfrm>
          <a:prstGeom prst="rect">
            <a:avLst/>
          </a:prstGeom>
          <a:noFill/>
        </p:spPr>
        <p:txBody>
          <a:bodyPr>
            <a:spAutoFit/>
          </a:bodyPr>
          <a:lstStyle/>
          <a:p>
            <a:pPr algn="r" eaLnBrk="1" fontAlgn="auto" hangingPunct="1">
              <a:spcBef>
                <a:spcPts val="0"/>
              </a:spcBef>
              <a:spcAft>
                <a:spcPts val="0"/>
              </a:spcAft>
              <a:defRPr/>
            </a:pPr>
            <a:r>
              <a:rPr lang="en-US" altLang="ja-JP" sz="1600" b="1" dirty="0">
                <a:latin typeface="+mn-ea"/>
                <a:ea typeface="+mn-ea"/>
              </a:rPr>
              <a:t>【</a:t>
            </a:r>
            <a:r>
              <a:rPr lang="ja-JP" altLang="en-US" sz="1600" b="1">
                <a:latin typeface="+mn-ea"/>
                <a:ea typeface="+mn-ea"/>
              </a:rPr>
              <a:t>担当者</a:t>
            </a:r>
            <a:r>
              <a:rPr lang="en-US" altLang="ja-JP" sz="1600" b="1" dirty="0">
                <a:latin typeface="+mn-ea"/>
                <a:ea typeface="+mn-ea"/>
              </a:rPr>
              <a:t>】</a:t>
            </a:r>
            <a:r>
              <a:rPr lang="ja-JP" altLang="en-US" sz="1600" b="1">
                <a:latin typeface="+mn-ea"/>
                <a:ea typeface="+mn-ea"/>
              </a:rPr>
              <a:t>電気電子システム工学科　</a:t>
            </a:r>
            <a:endParaRPr lang="en-US" altLang="ja-JP" sz="1600" b="1" dirty="0">
              <a:latin typeface="+mn-ea"/>
              <a:ea typeface="+mn-ea"/>
            </a:endParaRPr>
          </a:p>
          <a:p>
            <a:pPr algn="r" eaLnBrk="1" fontAlgn="auto" hangingPunct="1">
              <a:spcBef>
                <a:spcPts val="0"/>
              </a:spcBef>
              <a:spcAft>
                <a:spcPts val="0"/>
              </a:spcAft>
              <a:defRPr/>
            </a:pPr>
            <a:r>
              <a:rPr lang="ja-JP" altLang="en-US" sz="1600" b="1">
                <a:latin typeface="+mn-ea"/>
                <a:ea typeface="+mn-ea"/>
              </a:rPr>
              <a:t>教授　植　英規</a:t>
            </a:r>
            <a:endParaRPr lang="ja-JP" altLang="en-US" sz="1600" b="1" dirty="0">
              <a:latin typeface="+mn-ea"/>
              <a:ea typeface="+mn-ea"/>
            </a:endParaRPr>
          </a:p>
        </p:txBody>
      </p:sp>
      <p:pic>
        <p:nvPicPr>
          <p:cNvPr id="62470" name="図 43" descr="ダイアグラム&#10;&#10;自動的に生成された説明">
            <a:extLst>
              <a:ext uri="{FF2B5EF4-FFF2-40B4-BE49-F238E27FC236}">
                <a16:creationId xmlns:a16="http://schemas.microsoft.com/office/drawing/2014/main" id="{EE4F81CD-A6CD-470C-A8C0-06A79D2B8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363" y="185738"/>
            <a:ext cx="1801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テキスト ボックス 27">
            <a:extLst>
              <a:ext uri="{FF2B5EF4-FFF2-40B4-BE49-F238E27FC236}">
                <a16:creationId xmlns:a16="http://schemas.microsoft.com/office/drawing/2014/main" id="{C0E67A9F-C41B-4335-B7D6-9FB9FB1A3E5F}"/>
              </a:ext>
            </a:extLst>
          </p:cNvPr>
          <p:cNvSpPr txBox="1">
            <a:spLocks noChangeArrowheads="1"/>
          </p:cNvSpPr>
          <p:nvPr/>
        </p:nvSpPr>
        <p:spPr bwMode="auto">
          <a:xfrm>
            <a:off x="250825" y="796925"/>
            <a:ext cx="8642350" cy="523875"/>
          </a:xfrm>
          <a:prstGeom prst="rect">
            <a:avLst/>
          </a:prstGeom>
          <a:solidFill>
            <a:schemeClr val="bg2">
              <a:lumMod val="90000"/>
            </a:schemeClr>
          </a:solidFill>
          <a:ln>
            <a:noFill/>
          </a:ln>
        </p:spPr>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defRPr/>
            </a:pPr>
            <a:r>
              <a:rPr lang="en-US" altLang="ja-JP" sz="2800" b="1" dirty="0" err="1">
                <a:latin typeface="+mn-ea"/>
                <a:ea typeface="+mn-ea"/>
              </a:rPr>
              <a:t>micro:bit</a:t>
            </a:r>
            <a:r>
              <a:rPr lang="ja-JP" altLang="en-US" sz="2800" b="1">
                <a:latin typeface="+mn-ea"/>
                <a:ea typeface="+mn-ea"/>
              </a:rPr>
              <a:t>でプログラミング</a:t>
            </a:r>
            <a:endParaRPr lang="ja-JP" altLang="en-US" sz="2800" b="1" dirty="0">
              <a:latin typeface="+mn-ea"/>
              <a:ea typeface="+mn-ea"/>
            </a:endParaRPr>
          </a:p>
        </p:txBody>
      </p:sp>
      <p:sp>
        <p:nvSpPr>
          <p:cNvPr id="35" name="正方形/長方形 34">
            <a:extLst>
              <a:ext uri="{FF2B5EF4-FFF2-40B4-BE49-F238E27FC236}">
                <a16:creationId xmlns:a16="http://schemas.microsoft.com/office/drawing/2014/main" id="{9D9FDC38-9B35-4FF9-8A4A-0981F09B3B29}"/>
              </a:ext>
            </a:extLst>
          </p:cNvPr>
          <p:cNvSpPr/>
          <p:nvPr/>
        </p:nvSpPr>
        <p:spPr>
          <a:xfrm>
            <a:off x="3449638" y="166688"/>
            <a:ext cx="3540125" cy="449262"/>
          </a:xfrm>
          <a:prstGeom prst="rect">
            <a:avLst/>
          </a:prstGeom>
          <a:noFill/>
          <a:ln w="38100">
            <a:solidFill>
              <a:srgbClr val="FF0066"/>
            </a:solidFill>
          </a:ln>
        </p:spPr>
        <p:style>
          <a:lnRef idx="2">
            <a:schemeClr val="accent6"/>
          </a:lnRef>
          <a:fillRef idx="1">
            <a:schemeClr val="lt1"/>
          </a:fillRef>
          <a:effectRef idx="0">
            <a:schemeClr val="accent6"/>
          </a:effectRef>
          <a:fontRef idx="minor">
            <a:schemeClr val="dk1"/>
          </a:fontRef>
        </p:style>
        <p:txBody>
          <a:bodyPr anchor="b"/>
          <a:lstStyle/>
          <a:p>
            <a:pPr algn="ctr" eaLnBrk="1" fontAlgn="auto" hangingPunct="1">
              <a:spcBef>
                <a:spcPts val="0"/>
              </a:spcBef>
              <a:spcAft>
                <a:spcPts val="0"/>
              </a:spcAft>
              <a:defRPr/>
            </a:pPr>
            <a:r>
              <a:rPr lang="ja-JP" altLang="en-US" sz="2000" b="1">
                <a:solidFill>
                  <a:schemeClr val="tx1"/>
                </a:solidFill>
                <a:latin typeface="+mn-ea"/>
              </a:rPr>
              <a:t>小学生中学年</a:t>
            </a:r>
            <a:r>
              <a:rPr lang="ja-JP" altLang="en-US" sz="2000" b="1" dirty="0">
                <a:solidFill>
                  <a:schemeClr val="tx1"/>
                </a:solidFill>
                <a:latin typeface="+mn-ea"/>
              </a:rPr>
              <a:t>～中学生向け</a:t>
            </a:r>
          </a:p>
        </p:txBody>
      </p:sp>
      <p:sp>
        <p:nvSpPr>
          <p:cNvPr id="2" name="正方形/長方形 1">
            <a:extLst>
              <a:ext uri="{FF2B5EF4-FFF2-40B4-BE49-F238E27FC236}">
                <a16:creationId xmlns:a16="http://schemas.microsoft.com/office/drawing/2014/main" id="{72A39145-A182-4114-AA69-99A8FE1450C1}"/>
              </a:ext>
            </a:extLst>
          </p:cNvPr>
          <p:cNvSpPr/>
          <p:nvPr/>
        </p:nvSpPr>
        <p:spPr>
          <a:xfrm>
            <a:off x="127000" y="5813425"/>
            <a:ext cx="3436938"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講座所要</a:t>
            </a:r>
            <a:r>
              <a:rPr lang="ja-JP" altLang="en-US" sz="1400" b="1">
                <a:latin typeface="+mn-ea"/>
                <a:ea typeface="+mn-ea"/>
              </a:rPr>
              <a:t>時間</a:t>
            </a:r>
            <a:r>
              <a:rPr lang="en-US" altLang="ja-JP" sz="1400" b="1" dirty="0">
                <a:latin typeface="+mn-ea"/>
                <a:ea typeface="+mn-ea"/>
              </a:rPr>
              <a:t>】1.5〜2 </a:t>
            </a:r>
            <a:r>
              <a:rPr lang="ja-JP" altLang="en-US" sz="1400" b="1">
                <a:latin typeface="+mn-ea"/>
                <a:ea typeface="+mn-ea"/>
              </a:rPr>
              <a:t>時間（応相談）</a:t>
            </a:r>
            <a:endParaRPr lang="en-US" altLang="ja-JP" sz="1400" b="1" dirty="0">
              <a:latin typeface="+mn-ea"/>
              <a:ea typeface="+mn-ea"/>
            </a:endParaRPr>
          </a:p>
        </p:txBody>
      </p:sp>
      <p:sp>
        <p:nvSpPr>
          <p:cNvPr id="41" name="正方形/長方形 40">
            <a:extLst>
              <a:ext uri="{FF2B5EF4-FFF2-40B4-BE49-F238E27FC236}">
                <a16:creationId xmlns:a16="http://schemas.microsoft.com/office/drawing/2014/main" id="{3C36FEFA-78F5-417B-B3ED-883468DE8FF3}"/>
              </a:ext>
            </a:extLst>
          </p:cNvPr>
          <p:cNvSpPr/>
          <p:nvPr/>
        </p:nvSpPr>
        <p:spPr>
          <a:xfrm>
            <a:off x="112713" y="6294438"/>
            <a:ext cx="2930525"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実施場所</a:t>
            </a:r>
            <a:r>
              <a:rPr lang="en-US" altLang="ja-JP" sz="1400" b="1" dirty="0">
                <a:latin typeface="+mn-ea"/>
                <a:ea typeface="+mn-ea"/>
              </a:rPr>
              <a:t>】</a:t>
            </a:r>
            <a:r>
              <a:rPr lang="ja-JP" altLang="en-US" sz="1400" b="1">
                <a:latin typeface="+mn-ea"/>
                <a:ea typeface="+mn-ea"/>
              </a:rPr>
              <a:t>屋内</a:t>
            </a:r>
            <a:r>
              <a:rPr lang="en-US" altLang="ja-JP" sz="1400" b="1" dirty="0">
                <a:latin typeface="+mn-ea"/>
                <a:ea typeface="+mn-ea"/>
              </a:rPr>
              <a:t> </a:t>
            </a:r>
          </a:p>
        </p:txBody>
      </p:sp>
      <p:sp>
        <p:nvSpPr>
          <p:cNvPr id="4" name="テキスト ボックス 3">
            <a:extLst>
              <a:ext uri="{FF2B5EF4-FFF2-40B4-BE49-F238E27FC236}">
                <a16:creationId xmlns:a16="http://schemas.microsoft.com/office/drawing/2014/main" id="{A5DC741D-D341-4767-9CC4-4A21A0684E40}"/>
              </a:ext>
            </a:extLst>
          </p:cNvPr>
          <p:cNvSpPr txBox="1"/>
          <p:nvPr/>
        </p:nvSpPr>
        <p:spPr>
          <a:xfrm>
            <a:off x="234373" y="178406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キーワード</a:t>
            </a:r>
            <a:endParaRPr lang="en-US" altLang="ja-JP" b="1" spc="50" dirty="0">
              <a:ln w="9525" cmpd="sng">
                <a:noFill/>
                <a:prstDash val="solid"/>
              </a:ln>
              <a:highlight>
                <a:srgbClr val="FFFF00"/>
              </a:highlight>
              <a:latin typeface="+mn-ea"/>
              <a:ea typeface="+mn-ea"/>
            </a:endParaRPr>
          </a:p>
        </p:txBody>
      </p:sp>
      <p:sp>
        <p:nvSpPr>
          <p:cNvPr id="5" name="テキスト ボックス 4">
            <a:extLst>
              <a:ext uri="{FF2B5EF4-FFF2-40B4-BE49-F238E27FC236}">
                <a16:creationId xmlns:a16="http://schemas.microsoft.com/office/drawing/2014/main" id="{61F77179-61C9-43A8-A479-07BBE6E231FC}"/>
              </a:ext>
            </a:extLst>
          </p:cNvPr>
          <p:cNvSpPr txBox="1"/>
          <p:nvPr/>
        </p:nvSpPr>
        <p:spPr>
          <a:xfrm>
            <a:off x="250825" y="2171824"/>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講座の概要</a:t>
            </a:r>
            <a:endParaRPr lang="en-US" altLang="ja-JP" b="1" spc="50" dirty="0">
              <a:ln w="9525" cmpd="sng">
                <a:noFill/>
                <a:prstDash val="solid"/>
              </a:ln>
              <a:highlight>
                <a:srgbClr val="FFFF00"/>
              </a:highlight>
              <a:latin typeface="+mn-ea"/>
              <a:ea typeface="+mn-ea"/>
            </a:endParaRPr>
          </a:p>
        </p:txBody>
      </p:sp>
      <p:sp>
        <p:nvSpPr>
          <p:cNvPr id="25" name="テキスト ボックス 24">
            <a:extLst>
              <a:ext uri="{FF2B5EF4-FFF2-40B4-BE49-F238E27FC236}">
                <a16:creationId xmlns:a16="http://schemas.microsoft.com/office/drawing/2014/main" id="{1177D9D0-534F-4D9B-BE53-7F606DF1F1B8}"/>
              </a:ext>
            </a:extLst>
          </p:cNvPr>
          <p:cNvSpPr txBox="1"/>
          <p:nvPr/>
        </p:nvSpPr>
        <p:spPr>
          <a:xfrm>
            <a:off x="234373" y="1377001"/>
            <a:ext cx="1370888" cy="369332"/>
          </a:xfrm>
          <a:prstGeom prst="rect">
            <a:avLst/>
          </a:prstGeom>
          <a:noFill/>
        </p:spPr>
        <p:txBody>
          <a:bodyPr wrap="none">
            <a:spAutoFit/>
          </a:bodyPr>
          <a:lstStyle/>
          <a:p>
            <a:pPr>
              <a:defRPr/>
            </a:pPr>
            <a:r>
              <a:rPr lang="ja-JP" altLang="en-US" b="1" spc="50" dirty="0">
                <a:ln w="9525" cmpd="sng">
                  <a:noFill/>
                  <a:prstDash val="solid"/>
                </a:ln>
                <a:highlight>
                  <a:srgbClr val="FFFF00"/>
                </a:highlight>
                <a:latin typeface="+mn-ea"/>
                <a:ea typeface="+mn-ea"/>
              </a:rPr>
              <a:t>講座の分類</a:t>
            </a:r>
            <a:endParaRPr lang="en-US" altLang="ja-JP" b="1" spc="50" dirty="0">
              <a:ln w="9525" cmpd="sng">
                <a:noFill/>
                <a:prstDash val="solid"/>
              </a:ln>
              <a:highlight>
                <a:srgbClr val="FFFF00"/>
              </a:highlight>
              <a:latin typeface="+mn-ea"/>
              <a:ea typeface="+mn-ea"/>
            </a:endParaRPr>
          </a:p>
        </p:txBody>
      </p:sp>
      <p:sp>
        <p:nvSpPr>
          <p:cNvPr id="27" name="テキスト ボックス 26">
            <a:extLst>
              <a:ext uri="{FF2B5EF4-FFF2-40B4-BE49-F238E27FC236}">
                <a16:creationId xmlns:a16="http://schemas.microsoft.com/office/drawing/2014/main" id="{4A2696F3-CBE0-4C44-AD44-2918AB25E5B4}"/>
              </a:ext>
            </a:extLst>
          </p:cNvPr>
          <p:cNvSpPr txBox="1"/>
          <p:nvPr/>
        </p:nvSpPr>
        <p:spPr>
          <a:xfrm>
            <a:off x="1622425" y="1393825"/>
            <a:ext cx="4167188" cy="368300"/>
          </a:xfrm>
          <a:prstGeom prst="rect">
            <a:avLst/>
          </a:prstGeom>
          <a:noFill/>
        </p:spPr>
        <p:txBody>
          <a:bodyPr>
            <a:spAutoFit/>
          </a:bodyPr>
          <a:lstStyle/>
          <a:p>
            <a:pPr eaLnBrk="1" fontAlgn="auto" hangingPunct="1">
              <a:spcBef>
                <a:spcPts val="0"/>
              </a:spcBef>
              <a:spcAft>
                <a:spcPts val="0"/>
              </a:spcAft>
              <a:defRPr/>
            </a:pPr>
            <a:r>
              <a:rPr lang="ja-JP" altLang="en-US" b="1">
                <a:latin typeface="+mn-ea"/>
                <a:ea typeface="+mn-ea"/>
              </a:rPr>
              <a:t>プログラミング</a:t>
            </a:r>
            <a:endParaRPr lang="en-US" altLang="ja-JP" b="1" dirty="0">
              <a:latin typeface="+mn-ea"/>
              <a:ea typeface="+mn-ea"/>
            </a:endParaRPr>
          </a:p>
        </p:txBody>
      </p:sp>
      <p:sp>
        <p:nvSpPr>
          <p:cNvPr id="29" name="正方形/長方形 28">
            <a:extLst>
              <a:ext uri="{FF2B5EF4-FFF2-40B4-BE49-F238E27FC236}">
                <a16:creationId xmlns:a16="http://schemas.microsoft.com/office/drawing/2014/main" id="{D04D7089-9B5C-4A35-BE8D-0074DCEF3755}"/>
              </a:ext>
            </a:extLst>
          </p:cNvPr>
          <p:cNvSpPr/>
          <p:nvPr/>
        </p:nvSpPr>
        <p:spPr>
          <a:xfrm>
            <a:off x="112713" y="6051550"/>
            <a:ext cx="3522662" cy="307975"/>
          </a:xfrm>
          <a:prstGeom prst="rect">
            <a:avLst/>
          </a:prstGeom>
        </p:spPr>
        <p:txBody>
          <a:bodyPr>
            <a:spAutoFit/>
          </a:bodyPr>
          <a:lstStyle/>
          <a:p>
            <a:pPr eaLnBrk="1" fontAlgn="auto" hangingPunct="1">
              <a:spcBef>
                <a:spcPts val="0"/>
              </a:spcBef>
              <a:spcAft>
                <a:spcPts val="0"/>
              </a:spcAft>
              <a:defRPr/>
            </a:pPr>
            <a:r>
              <a:rPr lang="en-US" altLang="ja-JP" sz="1400" b="1" dirty="0">
                <a:latin typeface="+mn-ea"/>
                <a:ea typeface="+mn-ea"/>
              </a:rPr>
              <a:t>【</a:t>
            </a:r>
            <a:r>
              <a:rPr lang="ja-JP" altLang="en-US" sz="1400" b="1" dirty="0">
                <a:latin typeface="+mn-ea"/>
                <a:ea typeface="+mn-ea"/>
              </a:rPr>
              <a:t>対応可能人数</a:t>
            </a:r>
            <a:r>
              <a:rPr lang="en-US" altLang="ja-JP" sz="1400" b="1" dirty="0">
                <a:latin typeface="+mn-ea"/>
                <a:ea typeface="+mn-ea"/>
              </a:rPr>
              <a:t>】</a:t>
            </a:r>
            <a:r>
              <a:rPr lang="ja-JP" altLang="en-US" sz="1400" b="1" dirty="0">
                <a:latin typeface="+mn-ea"/>
                <a:ea typeface="+mn-ea"/>
              </a:rPr>
              <a:t>最小</a:t>
            </a:r>
            <a:r>
              <a:rPr lang="en-US" altLang="ja-JP" sz="1400" b="1" dirty="0">
                <a:latin typeface="+mn-ea"/>
                <a:ea typeface="+mn-ea"/>
              </a:rPr>
              <a:t>5</a:t>
            </a:r>
            <a:r>
              <a:rPr lang="ja-JP" altLang="en-US" sz="1400" b="1" dirty="0">
                <a:latin typeface="+mn-ea"/>
                <a:ea typeface="+mn-ea"/>
              </a:rPr>
              <a:t>名</a:t>
            </a:r>
            <a:r>
              <a:rPr lang="ja-JP" altLang="en-US" sz="1400" b="1">
                <a:latin typeface="+mn-ea"/>
                <a:ea typeface="+mn-ea"/>
              </a:rPr>
              <a:t>、最大</a:t>
            </a:r>
            <a:r>
              <a:rPr lang="en-US" altLang="ja-JP" sz="1400" b="1" dirty="0">
                <a:latin typeface="+mn-ea"/>
                <a:ea typeface="+mn-ea"/>
              </a:rPr>
              <a:t>12</a:t>
            </a:r>
            <a:r>
              <a:rPr lang="ja-JP" altLang="en-US" sz="1400" b="1">
                <a:latin typeface="+mn-ea"/>
                <a:ea typeface="+mn-ea"/>
              </a:rPr>
              <a:t>名</a:t>
            </a:r>
            <a:endParaRPr lang="en-US" altLang="ja-JP" sz="1400" b="1" dirty="0">
              <a:latin typeface="+mn-ea"/>
              <a:ea typeface="+mn-ea"/>
            </a:endParaRPr>
          </a:p>
        </p:txBody>
      </p:sp>
      <p:sp>
        <p:nvSpPr>
          <p:cNvPr id="62480" name="テキスト ボックス 14">
            <a:extLst>
              <a:ext uri="{FF2B5EF4-FFF2-40B4-BE49-F238E27FC236}">
                <a16:creationId xmlns:a16="http://schemas.microsoft.com/office/drawing/2014/main" id="{9EB614F7-1C0E-4A00-9C7F-88F46ECE33C2}"/>
              </a:ext>
            </a:extLst>
          </p:cNvPr>
          <p:cNvSpPr txBox="1">
            <a:spLocks noChangeArrowheads="1"/>
          </p:cNvSpPr>
          <p:nvPr/>
        </p:nvSpPr>
        <p:spPr bwMode="auto">
          <a:xfrm>
            <a:off x="3471863" y="5362575"/>
            <a:ext cx="1608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ロボットカー</a:t>
            </a:r>
          </a:p>
        </p:txBody>
      </p:sp>
      <p:sp>
        <p:nvSpPr>
          <p:cNvPr id="62481" name="テキスト ボックス 15">
            <a:extLst>
              <a:ext uri="{FF2B5EF4-FFF2-40B4-BE49-F238E27FC236}">
                <a16:creationId xmlns:a16="http://schemas.microsoft.com/office/drawing/2014/main" id="{27BD1D13-613E-4C01-BDB2-95740153753E}"/>
              </a:ext>
            </a:extLst>
          </p:cNvPr>
          <p:cNvSpPr txBox="1">
            <a:spLocks noChangeArrowheads="1"/>
          </p:cNvSpPr>
          <p:nvPr/>
        </p:nvSpPr>
        <p:spPr bwMode="auto">
          <a:xfrm>
            <a:off x="488950" y="5335588"/>
            <a:ext cx="226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micro:bit</a:t>
            </a:r>
            <a:r>
              <a:rPr lang="ja-JP" altLang="en-US" sz="1400"/>
              <a:t>（</a:t>
            </a:r>
            <a:r>
              <a:rPr lang="en-US" altLang="ja-JP" sz="1400"/>
              <a:t>LED</a:t>
            </a:r>
            <a:r>
              <a:rPr lang="ja-JP" altLang="en-US" sz="1400"/>
              <a:t>点灯）</a:t>
            </a:r>
          </a:p>
        </p:txBody>
      </p:sp>
      <p:sp>
        <p:nvSpPr>
          <p:cNvPr id="62482" name="テキスト ボックス 16">
            <a:extLst>
              <a:ext uri="{FF2B5EF4-FFF2-40B4-BE49-F238E27FC236}">
                <a16:creationId xmlns:a16="http://schemas.microsoft.com/office/drawing/2014/main" id="{DA24EE50-64CA-4C11-B64C-F0F1C23471DF}"/>
              </a:ext>
            </a:extLst>
          </p:cNvPr>
          <p:cNvSpPr txBox="1">
            <a:spLocks noChangeArrowheads="1"/>
          </p:cNvSpPr>
          <p:nvPr/>
        </p:nvSpPr>
        <p:spPr bwMode="auto">
          <a:xfrm>
            <a:off x="5732463" y="5310188"/>
            <a:ext cx="314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400"/>
              <a:t>▲</a:t>
            </a:r>
            <a:r>
              <a:rPr lang="en-US" altLang="ja-JP" sz="1400"/>
              <a:t> </a:t>
            </a:r>
            <a:r>
              <a:rPr lang="ja-JP" altLang="en-US" sz="1400"/>
              <a:t>ブロックを並べてプログラミング</a:t>
            </a:r>
          </a:p>
        </p:txBody>
      </p:sp>
      <p:pic>
        <p:nvPicPr>
          <p:cNvPr id="62483" name="図 5">
            <a:extLst>
              <a:ext uri="{FF2B5EF4-FFF2-40B4-BE49-F238E27FC236}">
                <a16:creationId xmlns:a16="http://schemas.microsoft.com/office/drawing/2014/main" id="{23B66A69-A1F6-44B5-8D1B-D286719FB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 y="3263900"/>
            <a:ext cx="2092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図 7">
            <a:extLst>
              <a:ext uri="{FF2B5EF4-FFF2-40B4-BE49-F238E27FC236}">
                <a16:creationId xmlns:a16="http://schemas.microsoft.com/office/drawing/2014/main" id="{3A215B64-82F7-4927-8791-CF25F2827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0" y="3257550"/>
            <a:ext cx="2836863"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5" name="図 9">
            <a:extLst>
              <a:ext uri="{FF2B5EF4-FFF2-40B4-BE49-F238E27FC236}">
                <a16:creationId xmlns:a16="http://schemas.microsoft.com/office/drawing/2014/main" id="{775714DA-9DBD-4A6A-A866-4EFD99C8DE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3450" y="3306763"/>
            <a:ext cx="25050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四角形: 角を丸くする 46">
            <a:extLst>
              <a:ext uri="{FF2B5EF4-FFF2-40B4-BE49-F238E27FC236}">
                <a16:creationId xmlns:a16="http://schemas.microsoft.com/office/drawing/2014/main" id="{FB7D59F0-96B5-4E30-B4F7-1D4E8581B056}"/>
              </a:ext>
            </a:extLst>
          </p:cNvPr>
          <p:cNvSpPr/>
          <p:nvPr/>
        </p:nvSpPr>
        <p:spPr>
          <a:xfrm>
            <a:off x="250825" y="171450"/>
            <a:ext cx="3097213" cy="492125"/>
          </a:xfrm>
          <a:prstGeom prst="roundRect">
            <a:avLst/>
          </a:prstGeom>
          <a:solidFill>
            <a:srgbClr val="1E99D5"/>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ja-JP" altLang="en-US" sz="2400" b="1">
                <a:solidFill>
                  <a:schemeClr val="bg1"/>
                </a:solidFill>
                <a:latin typeface="+mn-ea"/>
              </a:rPr>
              <a:t>公開講座・出前講座</a:t>
            </a:r>
            <a:endParaRPr lang="ja-JP" altLang="en-US" sz="2400" b="1" dirty="0">
              <a:solidFill>
                <a:schemeClr val="bg1"/>
              </a:solidFill>
              <a:latin typeface="+mn-ea"/>
            </a:endParaRP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B9EBC9BBEFBD3B4998179846134D1681" ma:contentTypeVersion="27" ma:contentTypeDescription="新しいドキュメントを作成します。" ma:contentTypeScope="" ma:versionID="737c5be71eb9ee8cbf8a2129c2105665">
  <xsd:schema xmlns:xsd="http://www.w3.org/2001/XMLSchema" xmlns:xs="http://www.w3.org/2001/XMLSchema" xmlns:p="http://schemas.microsoft.com/office/2006/metadata/properties" xmlns:ns2="c73ccf3c-1ece-44b5-91ec-d0a62ea95842" xmlns:ns3="6719a66d-cabb-4afb-9533-103e73c846ba" targetNamespace="http://schemas.microsoft.com/office/2006/metadata/properties" ma:root="true" ma:fieldsID="5682f7abd3e7938eab878fdbe1112fab" ns2:_="" ns3:_="">
    <xsd:import namespace="c73ccf3c-1ece-44b5-91ec-d0a62ea95842"/>
    <xsd:import namespace="6719a66d-cabb-4afb-9533-103e73c846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3ccf3c-1ece-44b5-91ec-d0a62ea958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c1ec0f05-8db9-4cb4-a53b-b8806002f2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19a66d-cabb-4afb-9533-103e73c846ba"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1764b797-71d5-40b3-9f54-5d77ce7d55de}" ma:internalName="TaxCatchAll" ma:showField="CatchAllData" ma:web="6719a66d-cabb-4afb-9533-103e73c846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3ccf3c-1ece-44b5-91ec-d0a62ea95842">
      <Terms xmlns="http://schemas.microsoft.com/office/infopath/2007/PartnerControls"/>
    </lcf76f155ced4ddcb4097134ff3c332f>
    <TaxCatchAll xmlns="6719a66d-cabb-4afb-9533-103e73c846ba" xsi:nil="true"/>
  </documentManagement>
</p:properties>
</file>

<file path=customXml/itemProps1.xml><?xml version="1.0" encoding="utf-8"?>
<ds:datastoreItem xmlns:ds="http://schemas.openxmlformats.org/officeDocument/2006/customXml" ds:itemID="{172DC46A-1D5C-4751-B72E-328B6E56F82A}">
  <ds:schemaRefs>
    <ds:schemaRef ds:uri="http://schemas.microsoft.com/sharepoint/v3/contenttype/forms"/>
  </ds:schemaRefs>
</ds:datastoreItem>
</file>

<file path=customXml/itemProps2.xml><?xml version="1.0" encoding="utf-8"?>
<ds:datastoreItem xmlns:ds="http://schemas.openxmlformats.org/officeDocument/2006/customXml" ds:itemID="{E1FEC79E-DD12-494D-AB4E-953D35D95F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3ccf3c-1ece-44b5-91ec-d0a62ea95842"/>
    <ds:schemaRef ds:uri="6719a66d-cabb-4afb-9533-103e73c846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3ED782-3E53-4A22-82C4-B4B4543ADAFB}">
  <ds:schemaRefs>
    <ds:schemaRef ds:uri="http://purl.org/dc/elements/1.1/"/>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6719a66d-cabb-4afb-9533-103e73c846ba"/>
    <ds:schemaRef ds:uri="http://schemas.openxmlformats.org/package/2006/metadata/core-properties"/>
    <ds:schemaRef ds:uri="c73ccf3c-1ece-44b5-91ec-d0a62ea9584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3111</TotalTime>
  <Words>8259</Words>
  <Application>Microsoft Office PowerPoint</Application>
  <PresentationFormat>画面に合わせる (4:3)</PresentationFormat>
  <Paragraphs>1190</Paragraphs>
  <Slides>51</Slides>
  <Notes>47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51</vt:i4>
      </vt:variant>
    </vt:vector>
  </HeadingPairs>
  <TitlesOfParts>
    <vt:vector size="64" baseType="lpstr">
      <vt:lpstr>BIZ UDゴシック</vt:lpstr>
      <vt:lpstr>CenturyOldst BT</vt:lpstr>
      <vt:lpstr>HGP創英角ｺﾞｼｯｸUB</vt:lpstr>
      <vt:lpstr>HGP創英角ﾎﾟｯﾌﾟ体</vt:lpstr>
      <vt:lpstr>HG丸ｺﾞｼｯｸM-PRO</vt:lpstr>
      <vt:lpstr>MS Gothic</vt:lpstr>
      <vt:lpstr>MS Gothic</vt:lpstr>
      <vt:lpstr>新細明體</vt:lpstr>
      <vt:lpstr>游ゴシック</vt:lpstr>
      <vt:lpstr>游ゴシック Light</vt:lpstr>
      <vt:lpstr>Arial</vt:lpstr>
      <vt:lpstr>Arial Black</vt:lpstr>
      <vt:lpstr>Office テーマ</vt:lpstr>
      <vt:lpstr>福島高専 公開講座コンテンツ一覧</vt:lpstr>
      <vt:lpstr>PowerPoint プレゼンテーション</vt:lpstr>
      <vt:lpstr>福島高専 公開講座コンテンツ一覧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福島工業高等専門学校</dc:creator>
  <cp:lastModifiedBy>髙岡 香織_福島</cp:lastModifiedBy>
  <cp:revision>212</cp:revision>
  <cp:lastPrinted>2023-05-24T03:57:54Z</cp:lastPrinted>
  <dcterms:created xsi:type="dcterms:W3CDTF">2010-06-22T01:39:53Z</dcterms:created>
  <dcterms:modified xsi:type="dcterms:W3CDTF">2025-10-20T04:38:12Z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0x010100B9EBC9BBEFBD3B4998179846134D1681</vt:lpwstr>
  </property>
  <property fmtid="{D5CDD505-2E9C-101B-9397-08002B2CF9AE}" pid="3" name="MediaServiceImageTags">
    <vt:lpwstr/>
  </property>
</Properties>
</file>